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0"/>
  </p:notesMasterIdLst>
  <p:sldIdLst>
    <p:sldId id="256" r:id="rId2"/>
    <p:sldId id="257" r:id="rId3"/>
    <p:sldId id="258" r:id="rId4"/>
    <p:sldId id="259" r:id="rId5"/>
    <p:sldId id="322" r:id="rId6"/>
    <p:sldId id="323" r:id="rId7"/>
    <p:sldId id="324" r:id="rId8"/>
    <p:sldId id="260" r:id="rId9"/>
    <p:sldId id="262" r:id="rId10"/>
    <p:sldId id="263" r:id="rId11"/>
    <p:sldId id="264" r:id="rId12"/>
    <p:sldId id="265" r:id="rId13"/>
    <p:sldId id="266" r:id="rId14"/>
    <p:sldId id="267" r:id="rId15"/>
    <p:sldId id="268" r:id="rId16"/>
    <p:sldId id="269"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9" r:id="rId42"/>
    <p:sldId id="300" r:id="rId43"/>
    <p:sldId id="301" r:id="rId44"/>
    <p:sldId id="302" r:id="rId45"/>
    <p:sldId id="303" r:id="rId46"/>
    <p:sldId id="304" r:id="rId47"/>
    <p:sldId id="305" r:id="rId48"/>
    <p:sldId id="306" r:id="rId49"/>
    <p:sldId id="308" r:id="rId50"/>
    <p:sldId id="309" r:id="rId51"/>
    <p:sldId id="311" r:id="rId52"/>
    <p:sldId id="312" r:id="rId53"/>
    <p:sldId id="315" r:id="rId54"/>
    <p:sldId id="317" r:id="rId55"/>
    <p:sldId id="318" r:id="rId56"/>
    <p:sldId id="319" r:id="rId57"/>
    <p:sldId id="320" r:id="rId58"/>
    <p:sldId id="314" r:id="rId5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260" autoAdjust="0"/>
    <p:restoredTop sz="94705"/>
  </p:normalViewPr>
  <p:slideViewPr>
    <p:cSldViewPr>
      <p:cViewPr varScale="1">
        <p:scale>
          <a:sx n="75" d="100"/>
          <a:sy n="75" d="100"/>
        </p:scale>
        <p:origin x="728"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AC5FF6-4FD5-4B8B-B18B-3674CBD6F450}" type="datetimeFigureOut">
              <a:rPr lang="en-US" smtClean="0"/>
              <a:pPr/>
              <a:t>6/15/2023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A4141F-ADF2-41BD-817F-5FA34F077882}" type="slidenum">
              <a:rPr lang="en-US" smtClean="0"/>
              <a:pPr/>
              <a:t>‹#›</a:t>
            </a:fld>
            <a:endParaRPr lang="en-US" dirty="0"/>
          </a:p>
        </p:txBody>
      </p:sp>
    </p:spTree>
    <p:extLst>
      <p:ext uri="{BB962C8B-B14F-4D97-AF65-F5344CB8AC3E}">
        <p14:creationId xmlns:p14="http://schemas.microsoft.com/office/powerpoint/2010/main" val="20788472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28</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29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30</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31</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32</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33</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34</a:t>
            </a:fld>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35</a:t>
            </a:fld>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36</a:t>
            </a:fld>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37</a:t>
            </a:fld>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38</a:t>
            </a:fld>
            <a:endParaRPr 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39</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4</a:t>
            </a:fld>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40</a:t>
            </a:fld>
            <a:endParaRPr 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41</a:t>
            </a:fld>
            <a:endParaRPr 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42</a:t>
            </a:fld>
            <a:endParaRPr 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43</a:t>
            </a:fld>
            <a:endParaRPr 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44</a:t>
            </a:fld>
            <a:endParaRPr 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45</a:t>
            </a:fld>
            <a:endParaRPr lang="en-US"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46</a:t>
            </a:fld>
            <a:endParaRPr lang="en-US"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47</a:t>
            </a:fld>
            <a:endParaRPr lang="en-US"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48</a:t>
            </a:fld>
            <a:endParaRPr lang="en-US"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49</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Do we need this?</a:t>
            </a:r>
          </a:p>
        </p:txBody>
      </p:sp>
      <p:sp>
        <p:nvSpPr>
          <p:cNvPr id="4" name="Slide Number Placeholder 3"/>
          <p:cNvSpPr>
            <a:spLocks noGrp="1"/>
          </p:cNvSpPr>
          <p:nvPr>
            <p:ph type="sldNum" sz="quarter" idx="10"/>
          </p:nvPr>
        </p:nvSpPr>
        <p:spPr/>
        <p:txBody>
          <a:bodyPr/>
          <a:lstStyle/>
          <a:p>
            <a:pPr>
              <a:defRPr/>
            </a:pPr>
            <a:fld id="{DDBF6FDB-B7B1-4173-AE3A-0EFA2B8DB9DA}" type="slidenum">
              <a:rPr lang="en-US" smtClean="0"/>
              <a:pPr>
                <a:defRPr/>
              </a:pPr>
              <a:t>5</a:t>
            </a:fld>
            <a:endParaRPr lang="en-US"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50</a:t>
            </a:fld>
            <a:endParaRPr lang="en-US"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51</a:t>
            </a:fld>
            <a:endParaRPr lang="en-US"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52</a:t>
            </a:fld>
            <a:endParaRPr lang="en-US"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53</a:t>
            </a:fld>
            <a:endParaRPr lang="en-US" dirty="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54</a:t>
            </a:fld>
            <a:endParaRPr lang="en-US" dirty="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55</a:t>
            </a:fld>
            <a:endParaRPr lang="en-US" dirty="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56</a:t>
            </a:fld>
            <a:endParaRPr lang="en-US" dirty="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57</a:t>
            </a:fld>
            <a:endParaRPr lang="en-US" dirty="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58</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solidFill>
                  <a:srgbClr val="FF0000"/>
                </a:solidFill>
              </a:rPr>
              <a:t>Do we need this?</a:t>
            </a:r>
          </a:p>
          <a:p>
            <a:endParaRPr lang="en-US" dirty="0"/>
          </a:p>
        </p:txBody>
      </p:sp>
      <p:sp>
        <p:nvSpPr>
          <p:cNvPr id="4" name="Slide Number Placeholder 3"/>
          <p:cNvSpPr>
            <a:spLocks noGrp="1"/>
          </p:cNvSpPr>
          <p:nvPr>
            <p:ph type="sldNum" sz="quarter" idx="10"/>
          </p:nvPr>
        </p:nvSpPr>
        <p:spPr/>
        <p:txBody>
          <a:bodyPr/>
          <a:lstStyle/>
          <a:p>
            <a:pPr>
              <a:defRPr/>
            </a:pPr>
            <a:fld id="{DDBF6FDB-B7B1-4173-AE3A-0EFA2B8DB9DA}" type="slidenum">
              <a:rPr lang="en-US" smtClean="0"/>
              <a:pPr>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Do we need this?</a:t>
            </a:r>
          </a:p>
          <a:p>
            <a:endParaRPr lang="en-US" dirty="0"/>
          </a:p>
        </p:txBody>
      </p:sp>
      <p:sp>
        <p:nvSpPr>
          <p:cNvPr id="4" name="Slide Number Placeholder 3"/>
          <p:cNvSpPr>
            <a:spLocks noGrp="1"/>
          </p:cNvSpPr>
          <p:nvPr>
            <p:ph type="sldNum" sz="quarter" idx="10"/>
          </p:nvPr>
        </p:nvSpPr>
        <p:spPr/>
        <p:txBody>
          <a:bodyPr/>
          <a:lstStyle/>
          <a:p>
            <a:pPr>
              <a:defRPr/>
            </a:pPr>
            <a:fld id="{DDBF6FDB-B7B1-4173-AE3A-0EFA2B8DB9DA}" type="slidenum">
              <a:rPr lang="en-US" smtClean="0"/>
              <a:pPr>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A4141F-ADF2-41BD-817F-5FA34F077882}"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ctrTitle"/>
          </p:nvPr>
        </p:nvSpPr>
        <p:spPr>
          <a:xfrm>
            <a:off x="1296988" y="1797050"/>
            <a:ext cx="7772400" cy="1470025"/>
          </a:xfrm>
        </p:spPr>
        <p:txBody>
          <a:bodyPr/>
          <a:lstStyle>
            <a:lvl1pPr algn="ctr">
              <a:defRPr/>
            </a:lvl1pPr>
          </a:lstStyle>
          <a:p>
            <a:r>
              <a:rPr lang="en-US"/>
              <a:t>Click to edit Master title style</a:t>
            </a:r>
          </a:p>
        </p:txBody>
      </p:sp>
      <p:sp>
        <p:nvSpPr>
          <p:cNvPr id="22531" name="Rectangle 3"/>
          <p:cNvSpPr>
            <a:spLocks noGrp="1" noChangeArrowheads="1"/>
          </p:cNvSpPr>
          <p:nvPr>
            <p:ph type="subTitle" idx="1"/>
          </p:nvPr>
        </p:nvSpPr>
        <p:spPr>
          <a:xfrm>
            <a:off x="1982788" y="3552825"/>
            <a:ext cx="6400800" cy="1752600"/>
          </a:xfrm>
        </p:spPr>
        <p:txBody>
          <a:bodyPr/>
          <a:lstStyle>
            <a:lvl1pPr marL="0" indent="0" algn="ctr">
              <a:buFontTx/>
              <a:buNone/>
              <a:defRPr/>
            </a:lvl1pPr>
          </a:lstStyle>
          <a:p>
            <a:r>
              <a:rPr lang="en-US"/>
              <a:t>Click to edit Master subtitle style</a:t>
            </a:r>
          </a:p>
        </p:txBody>
      </p:sp>
      <p:sp>
        <p:nvSpPr>
          <p:cNvPr id="22532" name="Rectangle 4"/>
          <p:cNvSpPr>
            <a:spLocks noGrp="1" noChangeArrowheads="1"/>
          </p:cNvSpPr>
          <p:nvPr>
            <p:ph type="dt" sz="half" idx="2"/>
          </p:nvPr>
        </p:nvSpPr>
        <p:spPr/>
        <p:txBody>
          <a:bodyPr/>
          <a:lstStyle>
            <a:lvl1pPr>
              <a:defRPr/>
            </a:lvl1pPr>
          </a:lstStyle>
          <a:p>
            <a:fld id="{0C4775CD-F3F0-4031-86EB-B9521028FD63}" type="datetimeFigureOut">
              <a:rPr lang="en-US" smtClean="0"/>
              <a:pPr/>
              <a:t>6/15/2023</a:t>
            </a:fld>
            <a:endParaRPr lang="en-US" dirty="0"/>
          </a:p>
        </p:txBody>
      </p:sp>
      <p:sp>
        <p:nvSpPr>
          <p:cNvPr id="22533" name="Rectangle 5"/>
          <p:cNvSpPr>
            <a:spLocks noGrp="1" noChangeArrowheads="1"/>
          </p:cNvSpPr>
          <p:nvPr>
            <p:ph type="ftr" sz="quarter" idx="3"/>
          </p:nvPr>
        </p:nvSpPr>
        <p:spPr/>
        <p:txBody>
          <a:bodyPr/>
          <a:lstStyle>
            <a:lvl1pPr>
              <a:defRPr/>
            </a:lvl1pPr>
          </a:lstStyle>
          <a:p>
            <a:endParaRPr lang="en-US" dirty="0"/>
          </a:p>
        </p:txBody>
      </p:sp>
      <p:sp>
        <p:nvSpPr>
          <p:cNvPr id="22534" name="Rectangle 6"/>
          <p:cNvSpPr>
            <a:spLocks noGrp="1" noChangeArrowheads="1"/>
          </p:cNvSpPr>
          <p:nvPr>
            <p:ph type="sldNum" sz="quarter" idx="4"/>
          </p:nvPr>
        </p:nvSpPr>
        <p:spPr/>
        <p:txBody>
          <a:bodyPr/>
          <a:lstStyle>
            <a:lvl1pPr>
              <a:defRPr/>
            </a:lvl1pPr>
          </a:lstStyle>
          <a:p>
            <a:fld id="{4671E14B-1A8A-4793-A0E7-BBDA84D4B2AA}"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0C4775CD-F3F0-4031-86EB-B9521028FD63}" type="datetimeFigureOut">
              <a:rPr lang="en-US" smtClean="0"/>
              <a:pPr/>
              <a:t>6/15/2023</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4671E14B-1A8A-4793-A0E7-BBDA84D4B2A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19963" y="274638"/>
            <a:ext cx="17780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982788" y="274638"/>
            <a:ext cx="5184775"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0C4775CD-F3F0-4031-86EB-B9521028FD63}" type="datetimeFigureOut">
              <a:rPr lang="en-US" smtClean="0"/>
              <a:pPr/>
              <a:t>6/15/2023</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4671E14B-1A8A-4793-A0E7-BBDA84D4B2A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0C4775CD-F3F0-4031-86EB-B9521028FD63}" type="datetimeFigureOut">
              <a:rPr lang="en-US" smtClean="0"/>
              <a:pPr/>
              <a:t>6/15/2023</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4671E14B-1A8A-4793-A0E7-BBDA84D4B2A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0C4775CD-F3F0-4031-86EB-B9521028FD63}" type="datetimeFigureOut">
              <a:rPr lang="en-US" smtClean="0"/>
              <a:pPr/>
              <a:t>6/15/2023</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4671E14B-1A8A-4793-A0E7-BBDA84D4B2AA}"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982788" y="1600200"/>
            <a:ext cx="348138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616575" y="1600200"/>
            <a:ext cx="348138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0C4775CD-F3F0-4031-86EB-B9521028FD63}" type="datetimeFigureOut">
              <a:rPr lang="en-US" smtClean="0"/>
              <a:pPr/>
              <a:t>6/15/2023</a:t>
            </a:fld>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4671E14B-1A8A-4793-A0E7-BBDA84D4B2AA}"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0C4775CD-F3F0-4031-86EB-B9521028FD63}" type="datetimeFigureOut">
              <a:rPr lang="en-US" smtClean="0"/>
              <a:pPr/>
              <a:t>6/15/2023</a:t>
            </a:fld>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4671E14B-1A8A-4793-A0E7-BBDA84D4B2AA}"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0C4775CD-F3F0-4031-86EB-B9521028FD63}" type="datetimeFigureOut">
              <a:rPr lang="en-US" smtClean="0"/>
              <a:pPr/>
              <a:t>6/15/2023</a:t>
            </a:fld>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4671E14B-1A8A-4793-A0E7-BBDA84D4B2AA}"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0C4775CD-F3F0-4031-86EB-B9521028FD63}" type="datetimeFigureOut">
              <a:rPr lang="en-US" smtClean="0"/>
              <a:pPr/>
              <a:t>6/15/2023</a:t>
            </a:fld>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4671E14B-1A8A-4793-A0E7-BBDA84D4B2A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0C4775CD-F3F0-4031-86EB-B9521028FD63}" type="datetimeFigureOut">
              <a:rPr lang="en-US" smtClean="0"/>
              <a:pPr/>
              <a:t>6/15/2023</a:t>
            </a:fld>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4671E14B-1A8A-4793-A0E7-BBDA84D4B2AA}"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0C4775CD-F3F0-4031-86EB-B9521028FD63}" type="datetimeFigureOut">
              <a:rPr lang="en-US" smtClean="0"/>
              <a:pPr/>
              <a:t>6/15/2023</a:t>
            </a:fld>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4671E14B-1A8A-4793-A0E7-BBDA84D4B2AA}"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82788" y="274638"/>
            <a:ext cx="7115175"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1982788" y="1600200"/>
            <a:ext cx="7115175"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0C4775CD-F3F0-4031-86EB-B9521028FD63}" type="datetimeFigureOut">
              <a:rPr lang="en-US" smtClean="0"/>
              <a:pPr/>
              <a:t>6/15/2023</a:t>
            </a:fld>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4671E14B-1A8A-4793-A0E7-BBDA84D4B2A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charset="0"/>
          <a:cs typeface="Arial" charset="0"/>
        </a:defRPr>
      </a:lvl2pPr>
      <a:lvl3pPr algn="l" rtl="0" eaLnBrk="1" fontAlgn="base" hangingPunct="1">
        <a:spcBef>
          <a:spcPct val="0"/>
        </a:spcBef>
        <a:spcAft>
          <a:spcPct val="0"/>
        </a:spcAft>
        <a:defRPr sz="4400">
          <a:solidFill>
            <a:schemeClr val="tx2"/>
          </a:solidFill>
          <a:latin typeface="Arial" charset="0"/>
          <a:cs typeface="Arial" charset="0"/>
        </a:defRPr>
      </a:lvl3pPr>
      <a:lvl4pPr algn="l" rtl="0" eaLnBrk="1" fontAlgn="base" hangingPunct="1">
        <a:spcBef>
          <a:spcPct val="0"/>
        </a:spcBef>
        <a:spcAft>
          <a:spcPct val="0"/>
        </a:spcAft>
        <a:defRPr sz="4400">
          <a:solidFill>
            <a:schemeClr val="tx2"/>
          </a:solidFill>
          <a:latin typeface="Arial" charset="0"/>
          <a:cs typeface="Arial" charset="0"/>
        </a:defRPr>
      </a:lvl4pPr>
      <a:lvl5pPr algn="l" rtl="0" eaLnBrk="1" fontAlgn="base" hangingPunct="1">
        <a:spcBef>
          <a:spcPct val="0"/>
        </a:spcBef>
        <a:spcAft>
          <a:spcPct val="0"/>
        </a:spcAft>
        <a:defRPr sz="4400">
          <a:solidFill>
            <a:schemeClr val="tx2"/>
          </a:solidFill>
          <a:latin typeface="Arial" charset="0"/>
          <a:cs typeface="Arial" charset="0"/>
        </a:defRPr>
      </a:lvl5pPr>
      <a:lvl6pPr marL="457200" algn="l" rtl="0" eaLnBrk="1" fontAlgn="base" hangingPunct="1">
        <a:spcBef>
          <a:spcPct val="0"/>
        </a:spcBef>
        <a:spcAft>
          <a:spcPct val="0"/>
        </a:spcAft>
        <a:defRPr sz="4400">
          <a:solidFill>
            <a:schemeClr val="tx2"/>
          </a:solidFill>
          <a:latin typeface="Arial" charset="0"/>
          <a:cs typeface="Arial" charset="0"/>
        </a:defRPr>
      </a:lvl6pPr>
      <a:lvl7pPr marL="914400" algn="l" rtl="0" eaLnBrk="1" fontAlgn="base" hangingPunct="1">
        <a:spcBef>
          <a:spcPct val="0"/>
        </a:spcBef>
        <a:spcAft>
          <a:spcPct val="0"/>
        </a:spcAft>
        <a:defRPr sz="4400">
          <a:solidFill>
            <a:schemeClr val="tx2"/>
          </a:solidFill>
          <a:latin typeface="Arial" charset="0"/>
          <a:cs typeface="Arial" charset="0"/>
        </a:defRPr>
      </a:lvl7pPr>
      <a:lvl8pPr marL="1371600" algn="l" rtl="0" eaLnBrk="1" fontAlgn="base" hangingPunct="1">
        <a:spcBef>
          <a:spcPct val="0"/>
        </a:spcBef>
        <a:spcAft>
          <a:spcPct val="0"/>
        </a:spcAft>
        <a:defRPr sz="4400">
          <a:solidFill>
            <a:schemeClr val="tx2"/>
          </a:solidFill>
          <a:latin typeface="Arial" charset="0"/>
          <a:cs typeface="Arial" charset="0"/>
        </a:defRPr>
      </a:lvl8pPr>
      <a:lvl9pPr marL="1828800" algn="l"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csub.edu/nursing/Resources/Preceptor/index.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csub.edu/nursing/Resources/Preceptor/index.htm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533401"/>
            <a:ext cx="8078788" cy="1828799"/>
          </a:xfrm>
        </p:spPr>
        <p:txBody>
          <a:bodyPr/>
          <a:lstStyle/>
          <a:p>
            <a:br>
              <a:rPr lang="en-US" sz="3600" dirty="0"/>
            </a:br>
            <a:br>
              <a:rPr lang="en-US" sz="3600" dirty="0"/>
            </a:br>
            <a:br>
              <a:rPr lang="en-US" sz="3600" dirty="0"/>
            </a:br>
            <a:r>
              <a:rPr lang="en-US" sz="3600" dirty="0"/>
              <a:t>Undergraduate Program</a:t>
            </a:r>
            <a:br>
              <a:rPr lang="en-US" dirty="0"/>
            </a:br>
            <a:r>
              <a:rPr lang="en-US" dirty="0"/>
              <a:t>Preceptor Orientation</a:t>
            </a:r>
            <a:br>
              <a:rPr lang="en-US" dirty="0"/>
            </a:br>
            <a:endParaRPr lang="en-US" dirty="0"/>
          </a:p>
        </p:txBody>
      </p:sp>
      <p:sp>
        <p:nvSpPr>
          <p:cNvPr id="3" name="Subtitle 2"/>
          <p:cNvSpPr>
            <a:spLocks noGrp="1"/>
          </p:cNvSpPr>
          <p:nvPr>
            <p:ph type="subTitle" idx="1"/>
          </p:nvPr>
        </p:nvSpPr>
        <p:spPr>
          <a:xfrm>
            <a:off x="989012" y="2590800"/>
            <a:ext cx="8154988" cy="2057400"/>
          </a:xfrm>
        </p:spPr>
        <p:txBody>
          <a:bodyPr/>
          <a:lstStyle/>
          <a:p>
            <a:r>
              <a:rPr lang="en-US" dirty="0"/>
              <a:t>California State University, Bakersfield</a:t>
            </a:r>
          </a:p>
          <a:p>
            <a:r>
              <a:rPr lang="en-US" dirty="0"/>
              <a:t>(CSUB)</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Preceptor Qualifications</a:t>
            </a:r>
          </a:p>
        </p:txBody>
      </p:sp>
      <p:sp>
        <p:nvSpPr>
          <p:cNvPr id="3" name="Content Placeholder 2"/>
          <p:cNvSpPr>
            <a:spLocks noGrp="1"/>
          </p:cNvSpPr>
          <p:nvPr>
            <p:ph idx="1"/>
          </p:nvPr>
        </p:nvSpPr>
        <p:spPr>
          <a:xfrm>
            <a:off x="1752601" y="1600200"/>
            <a:ext cx="7162800" cy="4525963"/>
          </a:xfrm>
        </p:spPr>
        <p:txBody>
          <a:bodyPr/>
          <a:lstStyle/>
          <a:p>
            <a:pPr>
              <a:buFont typeface="Wingdings" pitchFamily="2" charset="2"/>
              <a:buChar char="Ø"/>
            </a:pPr>
            <a:r>
              <a:rPr lang="en-US" sz="2800" dirty="0">
                <a:solidFill>
                  <a:schemeClr val="tx1"/>
                </a:solidFill>
                <a:latin typeface="+mn-lt"/>
                <a:cs typeface="+mn-cs"/>
              </a:rPr>
              <a:t>A relief (alternate) preceptor, who meets the qualifications specified by CSUB Nursing Department, shall be available on the designated preceptor’s days off to:</a:t>
            </a:r>
          </a:p>
          <a:p>
            <a:pPr lvl="2"/>
            <a:r>
              <a:rPr lang="en-US" dirty="0">
                <a:solidFill>
                  <a:schemeClr val="tx1"/>
                </a:solidFill>
                <a:latin typeface="+mn-lt"/>
                <a:cs typeface="+mn-cs"/>
              </a:rPr>
              <a:t>Ensure continuity of the student’s precepted learning experience.</a:t>
            </a:r>
            <a:endParaRPr lang="en-US" sz="2000" dirty="0">
              <a:solidFill>
                <a:schemeClr val="tx1"/>
              </a:solidFill>
              <a:latin typeface="+mn-lt"/>
              <a:cs typeface="+mn-cs"/>
            </a:endParaRPr>
          </a:p>
          <a:p>
            <a:pPr lvl="2"/>
            <a:r>
              <a:rPr lang="en-US" dirty="0">
                <a:solidFill>
                  <a:schemeClr val="tx1"/>
                </a:solidFill>
                <a:latin typeface="+mn-lt"/>
                <a:cs typeface="+mn-cs"/>
              </a:rPr>
              <a:t>Ensure that a preceptor is present and available on the patient care unit at all times while the student is providing care/nursing services.</a:t>
            </a:r>
            <a:endParaRPr lang="en-US" sz="2000" dirty="0">
              <a:solidFill>
                <a:schemeClr val="tx1"/>
              </a:solidFill>
              <a:latin typeface="+mn-lt"/>
              <a:cs typeface="+mn-cs"/>
            </a:endParaRP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Preceptor Qualifications</a:t>
            </a:r>
          </a:p>
        </p:txBody>
      </p:sp>
      <p:sp>
        <p:nvSpPr>
          <p:cNvPr id="3" name="Content Placeholder 2"/>
          <p:cNvSpPr>
            <a:spLocks noGrp="1"/>
          </p:cNvSpPr>
          <p:nvPr>
            <p:ph idx="1"/>
          </p:nvPr>
        </p:nvSpPr>
        <p:spPr>
          <a:xfrm>
            <a:off x="1295400" y="1600200"/>
            <a:ext cx="7802563" cy="4525963"/>
          </a:xfrm>
        </p:spPr>
        <p:txBody>
          <a:bodyPr/>
          <a:lstStyle/>
          <a:p>
            <a:pPr marL="457200" lvl="1" indent="-457200">
              <a:buFont typeface="Wingdings" pitchFamily="2" charset="2"/>
              <a:buChar char="Ø"/>
            </a:pPr>
            <a:r>
              <a:rPr lang="en-US" sz="3200" dirty="0">
                <a:solidFill>
                  <a:schemeClr val="tx1"/>
                </a:solidFill>
                <a:latin typeface="+mn-lt"/>
                <a:cs typeface="+mn-cs"/>
              </a:rPr>
              <a:t>Preceptors who have not completed a preceptor course through their facility </a:t>
            </a:r>
            <a:r>
              <a:rPr lang="en-US" sz="3200" u="sng" dirty="0">
                <a:solidFill>
                  <a:schemeClr val="tx1"/>
                </a:solidFill>
                <a:latin typeface="+mn-lt"/>
                <a:cs typeface="+mn-cs"/>
              </a:rPr>
              <a:t>must</a:t>
            </a:r>
            <a:r>
              <a:rPr lang="en-US" sz="3200" dirty="0">
                <a:solidFill>
                  <a:schemeClr val="tx1"/>
                </a:solidFill>
                <a:latin typeface="+mn-lt"/>
                <a:cs typeface="+mn-cs"/>
              </a:rPr>
              <a:t> complete the CSUB Nursing Preceptor Orientation prior to serving as a preceptor. </a:t>
            </a:r>
          </a:p>
          <a:p>
            <a:pPr marL="457200" lvl="1" indent="-457200">
              <a:buFont typeface="Wingdings" pitchFamily="2" charset="2"/>
              <a:buChar char="Ø"/>
            </a:pPr>
            <a:r>
              <a:rPr lang="en-US" sz="3200" dirty="0"/>
              <a:t>Preceptor Orientation is available at: </a:t>
            </a:r>
            <a:r>
              <a:rPr lang="en-US" sz="3200" dirty="0">
                <a:solidFill>
                  <a:srgbClr val="FFFF00"/>
                </a:solidFill>
              </a:rPr>
              <a:t> </a:t>
            </a:r>
            <a:r>
              <a:rPr lang="en-US" sz="1800" dirty="0">
                <a:solidFill>
                  <a:srgbClr val="FFFF00"/>
                </a:solidFill>
                <a:hlinkClick r:id="rId3"/>
              </a:rPr>
              <a:t>http://www.csub.edu/nursing/Resources/Preceptor/index.html</a:t>
            </a:r>
            <a:r>
              <a:rPr lang="en-US" sz="1800" dirty="0">
                <a:solidFill>
                  <a:srgbClr val="FFFF00"/>
                </a:solidFill>
              </a:rPr>
              <a:t> </a:t>
            </a:r>
          </a:p>
          <a:p>
            <a:pPr marL="0" lvl="1" indent="0">
              <a:buNone/>
            </a:pPr>
            <a:endParaRPr lang="en-US" sz="1800" dirty="0">
              <a:solidFill>
                <a:srgbClr val="FFFF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Preceptor Program Files</a:t>
            </a:r>
          </a:p>
        </p:txBody>
      </p:sp>
      <p:sp>
        <p:nvSpPr>
          <p:cNvPr id="3" name="Content Placeholder 2"/>
          <p:cNvSpPr>
            <a:spLocks noGrp="1"/>
          </p:cNvSpPr>
          <p:nvPr>
            <p:ph idx="1"/>
          </p:nvPr>
        </p:nvSpPr>
        <p:spPr>
          <a:xfrm>
            <a:off x="1600201" y="1447800"/>
            <a:ext cx="7239000" cy="5029200"/>
          </a:xfrm>
        </p:spPr>
        <p:txBody>
          <a:bodyPr/>
          <a:lstStyle/>
          <a:p>
            <a:pPr lvl="0">
              <a:buFont typeface="Wingdings" pitchFamily="2" charset="2"/>
              <a:buChar char="Ø"/>
            </a:pPr>
            <a:r>
              <a:rPr lang="en-US" sz="2800" dirty="0">
                <a:solidFill>
                  <a:schemeClr val="tx1"/>
                </a:solidFill>
                <a:latin typeface="+mn-lt"/>
                <a:ea typeface="+mn-ea"/>
                <a:cs typeface="+mn-cs"/>
              </a:rPr>
              <a:t>The Preceptor Program files shall be kept in the CSUB Nursing Department office and includes the following information for the designated </a:t>
            </a:r>
            <a:r>
              <a:rPr lang="en-US" sz="2800" dirty="0"/>
              <a:t>semes</a:t>
            </a:r>
            <a:r>
              <a:rPr lang="en-US" sz="2800" dirty="0">
                <a:solidFill>
                  <a:schemeClr val="tx1"/>
                </a:solidFill>
                <a:latin typeface="+mn-lt"/>
                <a:ea typeface="+mn-ea"/>
                <a:cs typeface="+mn-cs"/>
              </a:rPr>
              <a:t>ter/year assigned:</a:t>
            </a:r>
          </a:p>
          <a:p>
            <a:pPr lvl="1"/>
            <a:r>
              <a:rPr lang="en-US" dirty="0">
                <a:solidFill>
                  <a:schemeClr val="tx1"/>
                </a:solidFill>
                <a:latin typeface="+mn-lt"/>
                <a:cs typeface="+mn-cs"/>
              </a:rPr>
              <a:t>Dates of preceptorship</a:t>
            </a:r>
          </a:p>
          <a:p>
            <a:pPr lvl="1"/>
            <a:r>
              <a:rPr lang="en-US" dirty="0">
                <a:solidFill>
                  <a:schemeClr val="tx1"/>
                </a:solidFill>
                <a:latin typeface="+mn-lt"/>
                <a:cs typeface="+mn-cs"/>
              </a:rPr>
              <a:t>Preceptor names</a:t>
            </a:r>
          </a:p>
          <a:p>
            <a:pPr lvl="1"/>
            <a:r>
              <a:rPr lang="en-US" dirty="0">
                <a:solidFill>
                  <a:schemeClr val="tx1"/>
                </a:solidFill>
                <a:latin typeface="+mn-lt"/>
                <a:cs typeface="+mn-cs"/>
              </a:rPr>
              <a:t>Preceptor’s licensure as RN in California</a:t>
            </a:r>
          </a:p>
          <a:p>
            <a:pPr lvl="1"/>
            <a:r>
              <a:rPr lang="en-US" dirty="0">
                <a:solidFill>
                  <a:schemeClr val="tx1"/>
                </a:solidFill>
                <a:latin typeface="+mn-lt"/>
                <a:cs typeface="+mn-cs"/>
              </a:rPr>
              <a:t>Preceptor responsibilities (as designated by the assigned course)</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Syllabus</a:t>
            </a:r>
          </a:p>
        </p:txBody>
      </p:sp>
      <p:sp>
        <p:nvSpPr>
          <p:cNvPr id="3" name="Content Placeholder 2"/>
          <p:cNvSpPr>
            <a:spLocks noGrp="1"/>
          </p:cNvSpPr>
          <p:nvPr>
            <p:ph idx="1"/>
          </p:nvPr>
        </p:nvSpPr>
        <p:spPr>
          <a:xfrm>
            <a:off x="1600200" y="1600200"/>
            <a:ext cx="7115175" cy="4525963"/>
          </a:xfrm>
        </p:spPr>
        <p:txBody>
          <a:bodyPr/>
          <a:lstStyle/>
          <a:p>
            <a:pPr lvl="0">
              <a:buFont typeface="Wingdings" pitchFamily="2" charset="2"/>
              <a:buChar char="Ø"/>
            </a:pPr>
            <a:r>
              <a:rPr lang="en-US" dirty="0">
                <a:solidFill>
                  <a:schemeClr val="tx1"/>
                </a:solidFill>
                <a:latin typeface="+mn-lt"/>
                <a:ea typeface="+mn-ea"/>
                <a:cs typeface="+mn-cs"/>
              </a:rPr>
              <a:t>Preceptorship</a:t>
            </a:r>
            <a:endParaRPr lang="en-US" sz="2800" dirty="0">
              <a:solidFill>
                <a:schemeClr val="tx1"/>
              </a:solidFill>
              <a:latin typeface="+mn-lt"/>
              <a:ea typeface="+mn-ea"/>
              <a:cs typeface="+mn-cs"/>
            </a:endParaRPr>
          </a:p>
          <a:p>
            <a:pPr lvl="1"/>
            <a:r>
              <a:rPr lang="en-US" dirty="0">
                <a:solidFill>
                  <a:schemeClr val="tx1"/>
                </a:solidFill>
                <a:latin typeface="+mn-lt"/>
                <a:cs typeface="+mn-cs"/>
              </a:rPr>
              <a:t>The course syllabus serves as the written plan for a preceptor course; it  provides objectives, evaluation rubrics, and student performance expectations to serve as guidelines for the preceptor.</a:t>
            </a:r>
            <a:endParaRPr lang="en-US" sz="2400" dirty="0">
              <a:solidFill>
                <a:schemeClr val="tx1"/>
              </a:solidFill>
              <a:latin typeface="+mn-lt"/>
              <a:cs typeface="+mn-cs"/>
            </a:endParaRPr>
          </a:p>
          <a:p>
            <a:pPr>
              <a:buFont typeface="Wingdings" pitchFamily="2" charset="2"/>
              <a:buChar char="Ø"/>
            </a:pPr>
            <a:r>
              <a:rPr lang="en-US" dirty="0">
                <a:solidFill>
                  <a:schemeClr val="tx1"/>
                </a:solidFill>
                <a:latin typeface="+mn-lt"/>
                <a:ea typeface="+mn-ea"/>
                <a:cs typeface="+mn-cs"/>
              </a:rPr>
              <a:t>The syllabus is kept on file in the CSUB Nursing Department</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dirty="0">
                <a:solidFill>
                  <a:schemeClr val="tx1"/>
                </a:solidFill>
              </a:rPr>
              <a:t>Selection of Preceptors</a:t>
            </a:r>
            <a:endParaRPr lang="en-US" dirty="0"/>
          </a:p>
        </p:txBody>
      </p:sp>
      <p:sp>
        <p:nvSpPr>
          <p:cNvPr id="3" name="Content Placeholder 2"/>
          <p:cNvSpPr>
            <a:spLocks noGrp="1"/>
          </p:cNvSpPr>
          <p:nvPr>
            <p:ph idx="1"/>
          </p:nvPr>
        </p:nvSpPr>
        <p:spPr>
          <a:xfrm>
            <a:off x="1295400" y="1524000"/>
            <a:ext cx="7543801" cy="4602163"/>
          </a:xfrm>
        </p:spPr>
        <p:txBody>
          <a:bodyPr/>
          <a:lstStyle/>
          <a:p>
            <a:pPr lvl="1">
              <a:buFont typeface="Wingdings" pitchFamily="2" charset="2"/>
              <a:buChar char="Ø"/>
            </a:pPr>
            <a:r>
              <a:rPr lang="en-US" dirty="0">
                <a:solidFill>
                  <a:schemeClr val="tx1"/>
                </a:solidFill>
                <a:latin typeface="+mn-lt"/>
                <a:cs typeface="+mn-cs"/>
              </a:rPr>
              <a:t> A preceptor is an experienced registered nurse, employed by a clinical facility affiliated with CSUB, assigned to assist and supervise CSUB nursing students during educational experiences that are designed and directed by a CSUB faculty member. At a minimum, the preceptor must meet the requirements for a clinical teaching assistant as described in the CA BRN regulations Section 1425(e).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Selection of Preceptors</a:t>
            </a:r>
          </a:p>
        </p:txBody>
      </p:sp>
      <p:sp>
        <p:nvSpPr>
          <p:cNvPr id="3" name="Content Placeholder 2"/>
          <p:cNvSpPr>
            <a:spLocks noGrp="1"/>
          </p:cNvSpPr>
          <p:nvPr>
            <p:ph idx="1"/>
          </p:nvPr>
        </p:nvSpPr>
        <p:spPr/>
        <p:txBody>
          <a:bodyPr/>
          <a:lstStyle/>
          <a:p>
            <a:pPr>
              <a:buFont typeface="Wingdings" pitchFamily="2" charset="2"/>
              <a:buChar char="Ø"/>
            </a:pPr>
            <a:r>
              <a:rPr lang="en-US" dirty="0">
                <a:solidFill>
                  <a:schemeClr val="tx1"/>
                </a:solidFill>
                <a:latin typeface="+mn-lt"/>
                <a:ea typeface="+mn-ea"/>
                <a:cs typeface="+mn-cs"/>
              </a:rPr>
              <a:t>As part of the affiliated agreement to assist with student learning experiences, each CSUB affiliated clinical facility identifies preceptors based on CA BRN regulation Section 1425.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Preceptor Assignment</a:t>
            </a:r>
          </a:p>
        </p:txBody>
      </p:sp>
      <p:sp>
        <p:nvSpPr>
          <p:cNvPr id="3" name="Content Placeholder 2"/>
          <p:cNvSpPr>
            <a:spLocks noGrp="1"/>
          </p:cNvSpPr>
          <p:nvPr>
            <p:ph idx="1"/>
          </p:nvPr>
        </p:nvSpPr>
        <p:spPr>
          <a:xfrm>
            <a:off x="1524000" y="1600200"/>
            <a:ext cx="7573963" cy="4525963"/>
          </a:xfrm>
        </p:spPr>
        <p:txBody>
          <a:bodyPr/>
          <a:lstStyle/>
          <a:p>
            <a:pPr>
              <a:buFont typeface="Wingdings" pitchFamily="2" charset="2"/>
              <a:buChar char="Ø"/>
            </a:pPr>
            <a:r>
              <a:rPr lang="en-US" dirty="0">
                <a:solidFill>
                  <a:schemeClr val="tx1"/>
                </a:solidFill>
                <a:latin typeface="+mn-lt"/>
                <a:cs typeface="+mn-cs"/>
              </a:rPr>
              <a:t>The Course Team Leader facilitates and assigns preceptors for students.</a:t>
            </a:r>
          </a:p>
          <a:p>
            <a:pPr lvl="1"/>
            <a:r>
              <a:rPr lang="en-US" sz="2400" dirty="0">
                <a:solidFill>
                  <a:schemeClr val="tx1"/>
                </a:solidFill>
                <a:latin typeface="+mn-lt"/>
                <a:cs typeface="+mn-cs"/>
              </a:rPr>
              <a:t>Clinical Instructor/Student ratio shall not exceed 1:15.</a:t>
            </a:r>
          </a:p>
          <a:p>
            <a:pPr lvl="1"/>
            <a:r>
              <a:rPr lang="en-US" sz="2400" dirty="0"/>
              <a:t>Preceptor Orientation shall consist of completion of an online PowerPoint course available at: </a:t>
            </a:r>
            <a:r>
              <a:rPr lang="en-US" sz="1800" dirty="0">
                <a:solidFill>
                  <a:srgbClr val="FFFF00"/>
                </a:solidFill>
                <a:hlinkClick r:id="rId3"/>
              </a:rPr>
              <a:t>http://www.csub.edu/nursing/Resources/Preceptor/index.html</a:t>
            </a:r>
            <a:r>
              <a:rPr lang="en-US" sz="1800" dirty="0">
                <a:solidFill>
                  <a:srgbClr val="FFFF00"/>
                </a:solidFill>
              </a:rPr>
              <a:t> </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2788" y="0"/>
            <a:ext cx="7115175" cy="1066800"/>
          </a:xfrm>
        </p:spPr>
        <p:txBody>
          <a:bodyPr/>
          <a:lstStyle/>
          <a:p>
            <a:pPr lvl="2" algn="ctr"/>
            <a:r>
              <a:rPr lang="en-US" dirty="0"/>
              <a:t>Student Evaluation:</a:t>
            </a:r>
          </a:p>
        </p:txBody>
      </p:sp>
      <p:sp>
        <p:nvSpPr>
          <p:cNvPr id="3" name="Content Placeholder 2"/>
          <p:cNvSpPr>
            <a:spLocks noGrp="1"/>
          </p:cNvSpPr>
          <p:nvPr>
            <p:ph idx="1"/>
          </p:nvPr>
        </p:nvSpPr>
        <p:spPr>
          <a:xfrm>
            <a:off x="685800" y="1143000"/>
            <a:ext cx="8229601" cy="5135563"/>
          </a:xfrm>
        </p:spPr>
        <p:txBody>
          <a:bodyPr/>
          <a:lstStyle/>
          <a:p>
            <a:pPr lvl="2">
              <a:buFont typeface="Wingdings" pitchFamily="2" charset="2"/>
              <a:buChar char="Ø"/>
            </a:pPr>
            <a:r>
              <a:rPr lang="en-US" dirty="0"/>
              <a:t>Preceptor Handbook contains the </a:t>
            </a:r>
            <a:r>
              <a:rPr lang="en-US" b="1" i="1" dirty="0"/>
              <a:t>Preceptor Evaluation of Student Performance and</a:t>
            </a:r>
            <a:r>
              <a:rPr lang="en-US" dirty="0"/>
              <a:t> </a:t>
            </a:r>
            <a:r>
              <a:rPr lang="en-US" b="1" i="1" dirty="0"/>
              <a:t>Clinical Performance Evaluation Tool</a:t>
            </a:r>
            <a:r>
              <a:rPr lang="en-US" dirty="0"/>
              <a:t> forms serve as  resources for conveying student performance requirements and course evaluation criteria.</a:t>
            </a:r>
            <a:endParaRPr lang="en-US" sz="2200" dirty="0"/>
          </a:p>
          <a:p>
            <a:pPr lvl="2">
              <a:buFont typeface="Wingdings" pitchFamily="2" charset="2"/>
              <a:buChar char="Ø"/>
            </a:pPr>
            <a:r>
              <a:rPr lang="en-US" dirty="0"/>
              <a:t>Preceptor provides input into evaluation of the Nursing student’s performance after each clinical shift to aid in determining the student’s abilities. </a:t>
            </a:r>
            <a:endParaRPr lang="en-US" sz="2200" dirty="0"/>
          </a:p>
          <a:p>
            <a:pPr lvl="2">
              <a:buFont typeface="Wingdings" pitchFamily="2" charset="2"/>
              <a:buChar char="Ø"/>
            </a:pPr>
            <a:r>
              <a:rPr lang="en-US" dirty="0"/>
              <a:t>The Clinical Instructor, with input from the preceptor for supportive evidence of ratings, shall be responsible for the midterm and final evaluation of the student. </a:t>
            </a:r>
            <a:endParaRPr lang="en-US" sz="2200" dirty="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7650163" cy="1143000"/>
          </a:xfrm>
        </p:spPr>
        <p:txBody>
          <a:bodyPr/>
          <a:lstStyle/>
          <a:p>
            <a:pPr lvl="0" algn="ctr"/>
            <a:br>
              <a:rPr lang="en-US" sz="3600" dirty="0"/>
            </a:br>
            <a:r>
              <a:rPr lang="en-US" sz="2800" b="1" dirty="0"/>
              <a:t>Ongoing Evaluation of Preceptor Program</a:t>
            </a:r>
            <a:br>
              <a:rPr lang="en-US" dirty="0"/>
            </a:br>
            <a:endParaRPr lang="en-US" dirty="0"/>
          </a:p>
        </p:txBody>
      </p:sp>
      <p:sp>
        <p:nvSpPr>
          <p:cNvPr id="3" name="Content Placeholder 2"/>
          <p:cNvSpPr>
            <a:spLocks noGrp="1"/>
          </p:cNvSpPr>
          <p:nvPr>
            <p:ph idx="1"/>
          </p:nvPr>
        </p:nvSpPr>
        <p:spPr>
          <a:xfrm>
            <a:off x="1219200" y="1600200"/>
            <a:ext cx="7543801" cy="4648200"/>
          </a:xfrm>
        </p:spPr>
        <p:txBody>
          <a:bodyPr/>
          <a:lstStyle/>
          <a:p>
            <a:pPr lvl="1">
              <a:buFont typeface="Wingdings" pitchFamily="2" charset="2"/>
              <a:buChar char="Ø"/>
            </a:pPr>
            <a:r>
              <a:rPr lang="en-US" sz="2400" b="1" i="1" dirty="0"/>
              <a:t>Preceptor Evaluation of Clinical Preceptor Experience</a:t>
            </a:r>
            <a:r>
              <a:rPr lang="en-US" sz="2400" dirty="0"/>
              <a:t>: Courses are evaluated each semester by the assigned preceptors.</a:t>
            </a:r>
          </a:p>
          <a:p>
            <a:pPr lvl="1">
              <a:buFont typeface="Wingdings" pitchFamily="2" charset="2"/>
              <a:buChar char="Ø"/>
            </a:pPr>
            <a:r>
              <a:rPr lang="en-US" sz="2400" b="1" i="1" dirty="0"/>
              <a:t>Student Evaluation of Preceptor Performance</a:t>
            </a:r>
            <a:r>
              <a:rPr lang="en-US" sz="2400" dirty="0"/>
              <a:t>: Each nursing students evaluate their assigned preceptors, as an ongoing evaluation of the preceptor.</a:t>
            </a:r>
          </a:p>
          <a:p>
            <a:pPr lvl="1">
              <a:buFont typeface="Wingdings" pitchFamily="2" charset="2"/>
              <a:buChar char="Ø"/>
            </a:pPr>
            <a:r>
              <a:rPr lang="en-US" sz="2400" dirty="0"/>
              <a:t>Clinical Instructors will regularly review preceptor performance via evaluation input from students and Clinical Instructors, as an ongoing evaluation of the preceptor.</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br>
              <a:rPr lang="en-US" sz="3200" b="1" dirty="0"/>
            </a:br>
            <a:r>
              <a:rPr lang="en-US" sz="3200" b="1" dirty="0"/>
              <a:t>NURSING PROGRAM OVERVIEW: </a:t>
            </a:r>
            <a:r>
              <a:rPr lang="en-US" sz="3200" b="1" u="sng" dirty="0"/>
              <a:t>Department Regulations</a:t>
            </a:r>
            <a:br>
              <a:rPr lang="en-US" dirty="0"/>
            </a:br>
            <a:endParaRPr lang="en-US" dirty="0"/>
          </a:p>
        </p:txBody>
      </p:sp>
      <p:sp>
        <p:nvSpPr>
          <p:cNvPr id="3" name="Content Placeholder 2"/>
          <p:cNvSpPr>
            <a:spLocks noGrp="1"/>
          </p:cNvSpPr>
          <p:nvPr>
            <p:ph idx="1"/>
          </p:nvPr>
        </p:nvSpPr>
        <p:spPr>
          <a:xfrm>
            <a:off x="1570037" y="1676400"/>
            <a:ext cx="7573963" cy="4678363"/>
          </a:xfrm>
        </p:spPr>
        <p:txBody>
          <a:bodyPr/>
          <a:lstStyle/>
          <a:p>
            <a:pPr lvl="0">
              <a:buFont typeface="Wingdings" pitchFamily="2" charset="2"/>
              <a:buChar char="Ø"/>
            </a:pPr>
            <a:r>
              <a:rPr lang="en-US" dirty="0"/>
              <a:t>Students must attain a grade of ‘C’ or better in all courses required for the major in order to progress in the program.  Nursing courses in which students earn less than a ‘C’ may be repeated for credit only once, and this repetition requires departmental consent.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2788" y="0"/>
            <a:ext cx="7115175" cy="1143000"/>
          </a:xfrm>
        </p:spPr>
        <p:txBody>
          <a:bodyPr/>
          <a:lstStyle/>
          <a:p>
            <a:r>
              <a:rPr lang="en-US" b="1" dirty="0">
                <a:solidFill>
                  <a:schemeClr val="tx2"/>
                </a:solidFill>
                <a:latin typeface="+mj-lt"/>
                <a:ea typeface="+mj-ea"/>
                <a:cs typeface="+mj-cs"/>
              </a:rPr>
              <a:t>Mission Statement</a:t>
            </a:r>
            <a:endParaRPr lang="en-US" dirty="0"/>
          </a:p>
        </p:txBody>
      </p:sp>
      <p:sp>
        <p:nvSpPr>
          <p:cNvPr id="3" name="Content Placeholder 2"/>
          <p:cNvSpPr>
            <a:spLocks noGrp="1"/>
          </p:cNvSpPr>
          <p:nvPr>
            <p:ph idx="1"/>
          </p:nvPr>
        </p:nvSpPr>
        <p:spPr>
          <a:xfrm>
            <a:off x="990600" y="1066800"/>
            <a:ext cx="7848601" cy="5334000"/>
          </a:xfrm>
        </p:spPr>
        <p:txBody>
          <a:bodyPr/>
          <a:lstStyle/>
          <a:p>
            <a:pPr>
              <a:buFont typeface="Wingdings" pitchFamily="2" charset="2"/>
              <a:buChar char="Ø"/>
            </a:pPr>
            <a:r>
              <a:rPr lang="en-US" sz="2800" dirty="0">
                <a:solidFill>
                  <a:schemeClr val="tx1"/>
                </a:solidFill>
                <a:latin typeface="+mn-lt"/>
                <a:ea typeface="+mn-ea"/>
                <a:cs typeface="+mn-cs"/>
              </a:rPr>
              <a:t>Mission of the Department of Nursing is to provide a collaborative and interactive learning environment committed to excellence in teaching, scholarship, service, and practice.</a:t>
            </a:r>
          </a:p>
          <a:p>
            <a:pPr>
              <a:buFont typeface="Wingdings" pitchFamily="2" charset="2"/>
              <a:buChar char="Ø"/>
            </a:pPr>
            <a:endParaRPr lang="en-US" sz="1400" dirty="0">
              <a:solidFill>
                <a:schemeClr val="tx1"/>
              </a:solidFill>
              <a:latin typeface="+mn-lt"/>
              <a:ea typeface="+mn-ea"/>
              <a:cs typeface="+mn-cs"/>
            </a:endParaRPr>
          </a:p>
          <a:p>
            <a:pPr>
              <a:buFont typeface="Wingdings" pitchFamily="2" charset="2"/>
              <a:buChar char="Ø"/>
            </a:pPr>
            <a:r>
              <a:rPr lang="en-US" sz="2800" dirty="0">
                <a:solidFill>
                  <a:schemeClr val="tx1"/>
                </a:solidFill>
                <a:latin typeface="+mn-lt"/>
                <a:ea typeface="+mn-ea"/>
                <a:cs typeface="+mn-cs"/>
              </a:rPr>
              <a:t>Nursing faculty provides nursing education to undergraduate and graduate students seeking entry into professional nursing or advanced education. </a:t>
            </a:r>
          </a:p>
          <a:p>
            <a:pPr>
              <a:buFont typeface="Wingdings" pitchFamily="2" charset="2"/>
              <a:buChar char="Ø"/>
            </a:pPr>
            <a:endParaRPr lang="en-US" sz="1400" dirty="0">
              <a:solidFill>
                <a:schemeClr val="tx1"/>
              </a:solidFill>
              <a:latin typeface="+mn-lt"/>
              <a:ea typeface="+mn-ea"/>
              <a:cs typeface="+mn-cs"/>
            </a:endParaRPr>
          </a:p>
          <a:p>
            <a:pPr>
              <a:buFont typeface="Wingdings" pitchFamily="2" charset="2"/>
              <a:buChar char="Ø"/>
            </a:pPr>
            <a:r>
              <a:rPr lang="en-US" sz="2800" dirty="0"/>
              <a:t>The Department of Nursing fosters mutual collaboration with the community of interest</a:t>
            </a:r>
          </a:p>
          <a:p>
            <a:pPr>
              <a:buFont typeface="Wingdings" pitchFamily="2" charset="2"/>
              <a:buChar char="Ø"/>
            </a:pPr>
            <a:endParaRPr lang="en-US" sz="2800" dirty="0">
              <a:solidFill>
                <a:schemeClr val="tx1"/>
              </a:solidFill>
              <a:latin typeface="+mn-lt"/>
              <a:ea typeface="+mn-ea"/>
              <a:cs typeface="+mn-c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Department Regulations:</a:t>
            </a:r>
            <a:endParaRPr lang="en-US" dirty="0"/>
          </a:p>
        </p:txBody>
      </p:sp>
      <p:sp>
        <p:nvSpPr>
          <p:cNvPr id="3" name="Content Placeholder 2"/>
          <p:cNvSpPr>
            <a:spLocks noGrp="1"/>
          </p:cNvSpPr>
          <p:nvPr>
            <p:ph idx="1"/>
          </p:nvPr>
        </p:nvSpPr>
        <p:spPr>
          <a:xfrm>
            <a:off x="1600201" y="1600200"/>
            <a:ext cx="7315200" cy="4525963"/>
          </a:xfrm>
        </p:spPr>
        <p:txBody>
          <a:bodyPr/>
          <a:lstStyle/>
          <a:p>
            <a:pPr lvl="0">
              <a:buFont typeface="Wingdings" pitchFamily="2" charset="2"/>
              <a:buChar char="Ø"/>
            </a:pPr>
            <a:r>
              <a:rPr lang="en-US" dirty="0"/>
              <a:t>Nursing students must carry malpractice insurance in the amount of not less than $1,000,000 per occurrence and $3,000,000 per year to be admitted to clinical courses. The malpractice insurance must be purchased from CSUB.</a:t>
            </a:r>
          </a:p>
          <a:p>
            <a:pPr>
              <a:buNone/>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Department Regulations:</a:t>
            </a:r>
            <a:endParaRPr lang="en-US" dirty="0"/>
          </a:p>
        </p:txBody>
      </p:sp>
      <p:sp>
        <p:nvSpPr>
          <p:cNvPr id="3" name="Content Placeholder 2"/>
          <p:cNvSpPr>
            <a:spLocks noGrp="1"/>
          </p:cNvSpPr>
          <p:nvPr>
            <p:ph idx="1"/>
          </p:nvPr>
        </p:nvSpPr>
        <p:spPr>
          <a:xfrm>
            <a:off x="1676400" y="1600200"/>
            <a:ext cx="7421563" cy="4525963"/>
          </a:xfrm>
        </p:spPr>
        <p:txBody>
          <a:bodyPr/>
          <a:lstStyle/>
          <a:p>
            <a:pPr lvl="0">
              <a:buFont typeface="Wingdings" pitchFamily="2" charset="2"/>
              <a:buChar char="Ø"/>
            </a:pPr>
            <a:r>
              <a:rPr lang="en-US" sz="2800" dirty="0"/>
              <a:t>Prior to the first semester of classes, students are required to obtain a Health Clearance form from the Student Health Center. This clearance includes tuberculosis skin testing, physical assessment, immunizations, and drug testing. Flu shots are required. </a:t>
            </a:r>
          </a:p>
          <a:p>
            <a:pPr lvl="0">
              <a:buFont typeface="Wingdings" pitchFamily="2" charset="2"/>
              <a:buChar char="Ø"/>
            </a:pPr>
            <a:r>
              <a:rPr lang="en-US" sz="2800" dirty="0"/>
              <a:t>Prior to the first semester of classes, students must complete a background check.</a:t>
            </a:r>
          </a:p>
          <a:p>
            <a:pPr lvl="0">
              <a:buFont typeface="Wingdings" pitchFamily="2" charset="2"/>
              <a:buChar char="Ø"/>
            </a:pPr>
            <a:r>
              <a:rPr lang="en-US" sz="2800" dirty="0"/>
              <a:t>Student must have current health insurance, or sign a declination form.</a:t>
            </a:r>
          </a:p>
          <a:p>
            <a:endParaRPr lang="en-US"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Department Regulations:</a:t>
            </a:r>
            <a:endParaRPr lang="en-US" dirty="0"/>
          </a:p>
        </p:txBody>
      </p:sp>
      <p:sp>
        <p:nvSpPr>
          <p:cNvPr id="3" name="Content Placeholder 2"/>
          <p:cNvSpPr>
            <a:spLocks noGrp="1"/>
          </p:cNvSpPr>
          <p:nvPr>
            <p:ph idx="1"/>
          </p:nvPr>
        </p:nvSpPr>
        <p:spPr>
          <a:xfrm>
            <a:off x="1676401" y="1600200"/>
            <a:ext cx="7239000" cy="4525963"/>
          </a:xfrm>
        </p:spPr>
        <p:txBody>
          <a:bodyPr/>
          <a:lstStyle/>
          <a:p>
            <a:pPr lvl="0">
              <a:buFont typeface="Wingdings" pitchFamily="2" charset="2"/>
              <a:buChar char="Ø"/>
            </a:pPr>
            <a:r>
              <a:rPr lang="en-US" dirty="0"/>
              <a:t>Students must have access to transportation for their clinical experience. </a:t>
            </a:r>
          </a:p>
          <a:p>
            <a:pPr lvl="0">
              <a:buFont typeface="Wingdings" pitchFamily="2" charset="2"/>
              <a:buChar char="Ø"/>
            </a:pPr>
            <a:r>
              <a:rPr lang="en-US" dirty="0"/>
              <a:t>Students must adhere to the dress code of both the CSUB Department of Nursing and the clinical facility, including a CSUB identification badge.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Preceptor Tips</a:t>
            </a:r>
          </a:p>
        </p:txBody>
      </p:sp>
      <p:sp>
        <p:nvSpPr>
          <p:cNvPr id="3" name="Content Placeholder 2"/>
          <p:cNvSpPr>
            <a:spLocks noGrp="1"/>
          </p:cNvSpPr>
          <p:nvPr>
            <p:ph idx="1"/>
          </p:nvPr>
        </p:nvSpPr>
        <p:spPr>
          <a:xfrm>
            <a:off x="1600201" y="1295400"/>
            <a:ext cx="7239000" cy="5257800"/>
          </a:xfrm>
        </p:spPr>
        <p:txBody>
          <a:bodyPr/>
          <a:lstStyle/>
          <a:p>
            <a:pPr lvl="0">
              <a:buFont typeface="Wingdings" pitchFamily="2" charset="2"/>
              <a:buChar char="Ø"/>
            </a:pPr>
            <a:r>
              <a:rPr lang="x-none" sz="2800"/>
              <a:t>Be patient. What seems like logical sense for the experienced nurse</a:t>
            </a:r>
            <a:r>
              <a:rPr lang="en-US" sz="2800" dirty="0"/>
              <a:t>,</a:t>
            </a:r>
            <a:r>
              <a:rPr lang="x-none" sz="2800"/>
              <a:t> can be quite a challenge for students. </a:t>
            </a:r>
            <a:endParaRPr lang="en-US" sz="2800" dirty="0"/>
          </a:p>
          <a:p>
            <a:pPr>
              <a:buFont typeface="Wingdings" pitchFamily="2" charset="2"/>
              <a:buChar char="Ø"/>
            </a:pPr>
            <a:r>
              <a:rPr lang="x-none" sz="2800"/>
              <a:t>Keep your hands behind your back and lips sealed. Allow the student to make the decisions as you watch, unless he/she is proceeding in an unsafe manner. </a:t>
            </a:r>
            <a:endParaRPr lang="en-US" sz="2800" dirty="0"/>
          </a:p>
          <a:p>
            <a:pPr>
              <a:buFont typeface="Wingdings" pitchFamily="2" charset="2"/>
              <a:buChar char="Ø"/>
            </a:pPr>
            <a:r>
              <a:rPr lang="x-none" sz="2800"/>
              <a:t>Make the students use their brains. Do</a:t>
            </a:r>
            <a:r>
              <a:rPr lang="en-US" sz="2800" dirty="0"/>
              <a:t> </a:t>
            </a:r>
            <a:r>
              <a:rPr lang="x-none" sz="2800"/>
              <a:t>n</a:t>
            </a:r>
            <a:r>
              <a:rPr lang="en-US" sz="2800" dirty="0"/>
              <a:t>o</a:t>
            </a:r>
            <a:r>
              <a:rPr lang="x-none" sz="2800"/>
              <a:t>t be too quick to give them the answers (Unless it is a life-threatening situation). </a:t>
            </a:r>
            <a:endParaRPr lang="en-US" sz="2800" dirty="0"/>
          </a:p>
          <a:p>
            <a:pPr lvl="0"/>
            <a:endParaRPr lang="en-US" sz="2400" dirty="0"/>
          </a:p>
          <a:p>
            <a:pPr lvl="0">
              <a:buNone/>
            </a:pPr>
            <a:endParaRPr lang="en-US" sz="2400" dirty="0"/>
          </a:p>
          <a:p>
            <a:pPr>
              <a:buNone/>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2788" y="274638"/>
            <a:ext cx="7115175" cy="792162"/>
          </a:xfrm>
        </p:spPr>
        <p:txBody>
          <a:bodyPr/>
          <a:lstStyle/>
          <a:p>
            <a:pPr algn="ctr"/>
            <a:r>
              <a:rPr lang="en-US" b="1" dirty="0"/>
              <a:t>Preceptor Tips</a:t>
            </a:r>
          </a:p>
        </p:txBody>
      </p:sp>
      <p:sp>
        <p:nvSpPr>
          <p:cNvPr id="3" name="Content Placeholder 2"/>
          <p:cNvSpPr>
            <a:spLocks noGrp="1"/>
          </p:cNvSpPr>
          <p:nvPr>
            <p:ph idx="1"/>
          </p:nvPr>
        </p:nvSpPr>
        <p:spPr>
          <a:xfrm>
            <a:off x="1219200" y="1219200"/>
            <a:ext cx="7543801" cy="4906963"/>
          </a:xfrm>
        </p:spPr>
        <p:txBody>
          <a:bodyPr/>
          <a:lstStyle/>
          <a:p>
            <a:pPr lvl="0">
              <a:buFont typeface="Wingdings" pitchFamily="2" charset="2"/>
              <a:buChar char="Ø"/>
            </a:pPr>
            <a:r>
              <a:rPr lang="x-none" sz="2400"/>
              <a:t>Use guided questioning</a:t>
            </a:r>
            <a:r>
              <a:rPr lang="en-US" sz="2400" dirty="0"/>
              <a:t>:</a:t>
            </a:r>
            <a:r>
              <a:rPr lang="x-none" sz="2400"/>
              <a:t> allow the student to give </a:t>
            </a:r>
            <a:r>
              <a:rPr lang="en-US" sz="2400" dirty="0"/>
              <a:t>you </a:t>
            </a:r>
            <a:r>
              <a:rPr lang="x-none" sz="2400"/>
              <a:t>the rationale for an action.  Talk the student through decisions and procedures</a:t>
            </a:r>
            <a:r>
              <a:rPr lang="en-US" sz="2400" dirty="0"/>
              <a:t>,</a:t>
            </a:r>
            <a:r>
              <a:rPr lang="x-none" sz="2400"/>
              <a:t> but ask them, “what do you think you should do?” After they answer, ask them for </a:t>
            </a:r>
            <a:r>
              <a:rPr lang="en-US" sz="2400" dirty="0"/>
              <a:t>their </a:t>
            </a:r>
            <a:r>
              <a:rPr lang="x-none" sz="2400"/>
              <a:t>rationale. This helps them with their critical thinking ability. Even though it puts them on the spot, in the long run they will benefit. </a:t>
            </a:r>
            <a:endParaRPr lang="en-US" sz="2400" dirty="0"/>
          </a:p>
          <a:p>
            <a:pPr lvl="0">
              <a:buFont typeface="Wingdings" pitchFamily="2" charset="2"/>
              <a:buChar char="Ø"/>
            </a:pPr>
            <a:r>
              <a:rPr lang="x-none" sz="2400"/>
              <a:t>Seek clinical skills they can perform based on their skills checklist. Not all students have had the opportunity to perform every nursing procedure</a:t>
            </a:r>
            <a:r>
              <a:rPr lang="en-US" sz="2400" dirty="0"/>
              <a:t>.</a:t>
            </a:r>
          </a:p>
          <a:p>
            <a:pPr>
              <a:buFont typeface="Wingdings" pitchFamily="2" charset="2"/>
              <a:buChar char="Ø"/>
            </a:pPr>
            <a:r>
              <a:rPr lang="x-none" sz="2400"/>
              <a:t>Encourage student</a:t>
            </a:r>
            <a:r>
              <a:rPr lang="en-US" sz="2400" dirty="0"/>
              <a:t>s</a:t>
            </a:r>
            <a:r>
              <a:rPr lang="x-none" sz="2400"/>
              <a:t> to communicate patient status and needs with the physician and other health care professionals. </a:t>
            </a:r>
            <a:endParaRPr lang="en-US" sz="2400" dirty="0"/>
          </a:p>
          <a:p>
            <a:pPr lvl="0"/>
            <a:endParaRPr lang="en-US"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2788" y="274638"/>
            <a:ext cx="7115175" cy="792162"/>
          </a:xfrm>
        </p:spPr>
        <p:txBody>
          <a:bodyPr/>
          <a:lstStyle/>
          <a:p>
            <a:pPr algn="ctr"/>
            <a:r>
              <a:rPr lang="en-US" b="1" dirty="0"/>
              <a:t>Preceptor Tips</a:t>
            </a:r>
          </a:p>
        </p:txBody>
      </p:sp>
      <p:sp>
        <p:nvSpPr>
          <p:cNvPr id="3" name="Content Placeholder 2"/>
          <p:cNvSpPr>
            <a:spLocks noGrp="1"/>
          </p:cNvSpPr>
          <p:nvPr>
            <p:ph idx="1"/>
          </p:nvPr>
        </p:nvSpPr>
        <p:spPr>
          <a:xfrm>
            <a:off x="990600" y="1143000"/>
            <a:ext cx="7924801" cy="4983163"/>
          </a:xfrm>
        </p:spPr>
        <p:txBody>
          <a:bodyPr/>
          <a:lstStyle/>
          <a:p>
            <a:pPr lvl="0">
              <a:buFont typeface="Wingdings" pitchFamily="2" charset="2"/>
              <a:buChar char="Ø"/>
            </a:pPr>
            <a:r>
              <a:rPr lang="x-none" sz="2400" dirty="0"/>
              <a:t>Have the student give the verbal report to the next nurse</a:t>
            </a:r>
            <a:r>
              <a:rPr lang="en-US" sz="2400" dirty="0"/>
              <a:t> and receive report</a:t>
            </a:r>
            <a:r>
              <a:rPr lang="x-none" sz="2400" dirty="0"/>
              <a:t>.</a:t>
            </a:r>
            <a:endParaRPr lang="en-US" sz="2400" dirty="0"/>
          </a:p>
          <a:p>
            <a:pPr lvl="0">
              <a:buFont typeface="Wingdings" pitchFamily="2" charset="2"/>
              <a:buChar char="Ø"/>
            </a:pPr>
            <a:r>
              <a:rPr lang="x-none" sz="2400" dirty="0"/>
              <a:t>Provide plenty of verbal feedback, both positive and negative. Most students want to be told if they have done </a:t>
            </a:r>
            <a:r>
              <a:rPr lang="en-US" sz="2400" dirty="0"/>
              <a:t>something</a:t>
            </a:r>
            <a:r>
              <a:rPr lang="x-none" sz="2400" dirty="0"/>
              <a:t> wrong. </a:t>
            </a:r>
            <a:endParaRPr lang="en-US" sz="2400" dirty="0"/>
          </a:p>
          <a:p>
            <a:pPr lvl="0">
              <a:buFont typeface="Wingdings" pitchFamily="2" charset="2"/>
              <a:buChar char="Ø"/>
            </a:pPr>
            <a:r>
              <a:rPr lang="x-none" sz="2400" dirty="0"/>
              <a:t>Complete the </a:t>
            </a:r>
            <a:r>
              <a:rPr lang="en-US" sz="2400" dirty="0"/>
              <a:t>Preceptor E</a:t>
            </a:r>
            <a:r>
              <a:rPr lang="x-none" sz="2400" dirty="0"/>
              <a:t>valuation</a:t>
            </a:r>
            <a:r>
              <a:rPr lang="en-US" sz="2400" dirty="0"/>
              <a:t> of Student Performance after each clinical shift</a:t>
            </a:r>
            <a:r>
              <a:rPr lang="x-none" sz="2400" dirty="0"/>
              <a:t>; the evaluation is a written report of student performance. It will be used in conjunction with the instructor’s evaluation, the student’s self-evaluation, and other assignments to determine the final grade</a:t>
            </a:r>
            <a:endParaRPr lang="en-US" sz="2400" dirty="0"/>
          </a:p>
          <a:p>
            <a:pPr>
              <a:buFont typeface="Wingdings" pitchFamily="2" charset="2"/>
              <a:buChar char="Ø"/>
            </a:pPr>
            <a:r>
              <a:rPr lang="x-none" sz="2400" dirty="0"/>
              <a:t>Have fun and relax, you have a senior Nursing student who is eager to help you during this </a:t>
            </a:r>
            <a:r>
              <a:rPr lang="en-US" sz="2400" dirty="0"/>
              <a:t>semester</a:t>
            </a:r>
            <a:r>
              <a:rPr lang="x-none" sz="2400" dirty="0"/>
              <a:t>!</a:t>
            </a:r>
            <a:endParaRPr lang="en-US" sz="2400" dirty="0"/>
          </a:p>
          <a:p>
            <a:pPr lvl="0"/>
            <a:endParaRPr lang="en-US" sz="2400" dirty="0"/>
          </a:p>
          <a:p>
            <a:endParaRPr lang="en-US"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2788" y="274638"/>
            <a:ext cx="7115175" cy="792162"/>
          </a:xfrm>
        </p:spPr>
        <p:txBody>
          <a:bodyPr/>
          <a:lstStyle/>
          <a:p>
            <a:pPr algn="ctr"/>
            <a:br>
              <a:rPr lang="en-US" sz="3200" b="1" dirty="0"/>
            </a:br>
            <a:r>
              <a:rPr lang="x-none" sz="3200" b="1"/>
              <a:t>ROLES AND RESPONSIBILITIES</a:t>
            </a:r>
            <a:r>
              <a:rPr lang="en-US" sz="3200" b="1" dirty="0"/>
              <a:t>: </a:t>
            </a:r>
            <a:br>
              <a:rPr lang="en-US" dirty="0"/>
            </a:br>
            <a:endParaRPr lang="en-US" dirty="0"/>
          </a:p>
        </p:txBody>
      </p:sp>
      <p:sp>
        <p:nvSpPr>
          <p:cNvPr id="3" name="Content Placeholder 2"/>
          <p:cNvSpPr>
            <a:spLocks noGrp="1"/>
          </p:cNvSpPr>
          <p:nvPr>
            <p:ph idx="1"/>
          </p:nvPr>
        </p:nvSpPr>
        <p:spPr>
          <a:xfrm>
            <a:off x="1524000" y="1295400"/>
            <a:ext cx="7573963" cy="4830763"/>
          </a:xfrm>
        </p:spPr>
        <p:txBody>
          <a:bodyPr/>
          <a:lstStyle/>
          <a:p>
            <a:pPr marL="0" lvl="0" indent="0">
              <a:buNone/>
            </a:pPr>
            <a:r>
              <a:rPr lang="en-US" b="1" dirty="0"/>
              <a:t>Nursing Student:</a:t>
            </a:r>
          </a:p>
          <a:p>
            <a:pPr marL="0" lvl="0" indent="0">
              <a:buNone/>
            </a:pPr>
            <a:endParaRPr lang="en-US" sz="2000" b="1" dirty="0"/>
          </a:p>
          <a:p>
            <a:pPr lvl="0"/>
            <a:r>
              <a:rPr lang="en-US" sz="2800" b="1" dirty="0"/>
              <a:t> </a:t>
            </a:r>
            <a:r>
              <a:rPr lang="x-none" sz="2400"/>
              <a:t>Identifies own learning style and learning needs to ensure a successful and positive learning experience for meeting the course objectives.</a:t>
            </a:r>
            <a:endParaRPr lang="en-US" sz="2400" dirty="0"/>
          </a:p>
          <a:p>
            <a:pPr marL="0" lvl="0" indent="0">
              <a:buNone/>
            </a:pPr>
            <a:endParaRPr lang="en-US" sz="2400" dirty="0"/>
          </a:p>
          <a:p>
            <a:r>
              <a:rPr lang="x-none" sz="2400"/>
              <a:t>Develops written </a:t>
            </a:r>
            <a:r>
              <a:rPr lang="en-US" sz="2400" b="1" i="1" dirty="0"/>
              <a:t>Individual Student Objectives and Learning Contract</a:t>
            </a:r>
            <a:r>
              <a:rPr lang="en-US" sz="2400" dirty="0"/>
              <a:t> </a:t>
            </a:r>
            <a:r>
              <a:rPr lang="x-none" sz="2400"/>
              <a:t>based on self-evaluation (review of clinical course skills checklists and may use the hospital’s/facility’s RN orientation check list).</a:t>
            </a:r>
            <a:endParaRPr lang="en-US" sz="2400" dirty="0"/>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2788" y="274638"/>
            <a:ext cx="7115175" cy="868362"/>
          </a:xfrm>
        </p:spPr>
        <p:txBody>
          <a:bodyPr/>
          <a:lstStyle/>
          <a:p>
            <a:pPr algn="ctr"/>
            <a:r>
              <a:rPr lang="x-none" sz="3200" b="1"/>
              <a:t>ROLES AND RESPONSIBILITIES</a:t>
            </a:r>
            <a:r>
              <a:rPr lang="en-US" sz="3200" b="1" dirty="0"/>
              <a:t>:</a:t>
            </a:r>
            <a:endParaRPr lang="en-US" sz="3200" dirty="0"/>
          </a:p>
        </p:txBody>
      </p:sp>
      <p:sp>
        <p:nvSpPr>
          <p:cNvPr id="3" name="Content Placeholder 2"/>
          <p:cNvSpPr>
            <a:spLocks noGrp="1"/>
          </p:cNvSpPr>
          <p:nvPr>
            <p:ph idx="1"/>
          </p:nvPr>
        </p:nvSpPr>
        <p:spPr>
          <a:xfrm>
            <a:off x="1524000" y="1219200"/>
            <a:ext cx="7391400" cy="4953000"/>
          </a:xfrm>
        </p:spPr>
        <p:txBody>
          <a:bodyPr/>
          <a:lstStyle/>
          <a:p>
            <a:pPr marL="0" lvl="1" indent="0">
              <a:buNone/>
            </a:pPr>
            <a:r>
              <a:rPr lang="en-US" b="1" dirty="0"/>
              <a:t>Nursing Student: </a:t>
            </a:r>
          </a:p>
          <a:p>
            <a:pPr marL="0" lvl="1" indent="0">
              <a:buNone/>
            </a:pPr>
            <a:endParaRPr lang="en-US" sz="1400" b="1" dirty="0"/>
          </a:p>
          <a:p>
            <a:pPr marL="342900" lvl="1" indent="-342900">
              <a:buFontTx/>
              <a:buChar char="•"/>
            </a:pPr>
            <a:r>
              <a:rPr lang="x-none" sz="2400"/>
              <a:t>Conveys the learning style to the Preceptor and Clinical Instructor in terms of how the student learns best</a:t>
            </a:r>
            <a:r>
              <a:rPr lang="en-US" sz="2400" dirty="0"/>
              <a:t>: </a:t>
            </a:r>
            <a:r>
              <a:rPr lang="x-none" sz="2400"/>
              <a:t>visual, auditory, or tactile/kinesthetic; as well as how the student approaches a task (one specific way or through a combination of ways for data input) and the amount of input needed from others. </a:t>
            </a:r>
            <a:endParaRPr lang="en-US" sz="2400" dirty="0"/>
          </a:p>
          <a:p>
            <a:pPr marL="0" lvl="1" indent="0">
              <a:buNone/>
            </a:pPr>
            <a:endParaRPr lang="en-US" sz="2400" dirty="0"/>
          </a:p>
          <a:p>
            <a:pPr marL="342900" lvl="1" indent="-342900">
              <a:buFontTx/>
              <a:buChar char="•"/>
            </a:pPr>
            <a:r>
              <a:rPr lang="x-none" sz="2400"/>
              <a:t>Conveys to the Preceptor, the teaching technique(s) that best fits his/her learning style: role model, gatekeeper, advisor, coach/teacher, protector, prescriber, or motivator. </a:t>
            </a:r>
            <a:endParaRPr lang="en-US" sz="2400" dirty="0"/>
          </a:p>
          <a:p>
            <a:pPr marL="342900" lvl="1" indent="-342900">
              <a:buFontTx/>
              <a:buChar char="•"/>
            </a:pPr>
            <a:endParaRPr lang="en-US" sz="1800" dirty="0"/>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x-none" sz="3200" b="1"/>
              <a:t>ROLES AND RESPONSIBILITIES</a:t>
            </a:r>
            <a:r>
              <a:rPr lang="en-US" sz="3200" b="1" dirty="0"/>
              <a:t>:</a:t>
            </a:r>
            <a:endParaRPr lang="en-US" sz="3200" dirty="0"/>
          </a:p>
        </p:txBody>
      </p:sp>
      <p:sp>
        <p:nvSpPr>
          <p:cNvPr id="3" name="Content Placeholder 2"/>
          <p:cNvSpPr>
            <a:spLocks noGrp="1"/>
          </p:cNvSpPr>
          <p:nvPr>
            <p:ph idx="1"/>
          </p:nvPr>
        </p:nvSpPr>
        <p:spPr>
          <a:xfrm>
            <a:off x="1600200" y="1600200"/>
            <a:ext cx="7497763" cy="4525963"/>
          </a:xfrm>
        </p:spPr>
        <p:txBody>
          <a:bodyPr/>
          <a:lstStyle/>
          <a:p>
            <a:pPr marL="0" lvl="1" indent="0">
              <a:buNone/>
            </a:pPr>
            <a:r>
              <a:rPr lang="en-US" b="1" dirty="0"/>
              <a:t>Nursing Student: </a:t>
            </a:r>
          </a:p>
          <a:p>
            <a:pPr marL="342900" lvl="1" indent="-342900">
              <a:buFontTx/>
              <a:buChar char="•"/>
            </a:pPr>
            <a:r>
              <a:rPr lang="x-none"/>
              <a:t>Actively pursues opportunities to practice nursing skills/procedures and leadership skills to meet individualized goals/objectives and nursing course objectives. </a:t>
            </a:r>
            <a:endParaRPr lang="en-US" dirty="0"/>
          </a:p>
          <a:p>
            <a:pPr marL="0" lvl="1" indent="0">
              <a:buNone/>
            </a:pPr>
            <a:endParaRPr lang="en-US" dirty="0"/>
          </a:p>
          <a:p>
            <a:pPr lvl="0"/>
            <a:r>
              <a:rPr lang="x-none" sz="2800"/>
              <a:t>Collaborates with Clinical Instructor and Preceptor regarding progress during the learning experience to communicate the effectiveness of the experience. </a:t>
            </a:r>
            <a:endParaRPr lang="en-US" sz="2800" dirty="0"/>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x-none" sz="3200" b="1"/>
              <a:t>ROLES AND RESPONSIBILITIES</a:t>
            </a:r>
            <a:r>
              <a:rPr lang="en-US" sz="3200" b="1" dirty="0"/>
              <a:t>:</a:t>
            </a:r>
            <a:endParaRPr lang="en-US" sz="3200" dirty="0"/>
          </a:p>
        </p:txBody>
      </p:sp>
      <p:sp>
        <p:nvSpPr>
          <p:cNvPr id="3" name="Content Placeholder 2"/>
          <p:cNvSpPr>
            <a:spLocks noGrp="1"/>
          </p:cNvSpPr>
          <p:nvPr>
            <p:ph idx="1"/>
          </p:nvPr>
        </p:nvSpPr>
        <p:spPr>
          <a:xfrm>
            <a:off x="1524001" y="1600200"/>
            <a:ext cx="7315200" cy="4525963"/>
          </a:xfrm>
        </p:spPr>
        <p:txBody>
          <a:bodyPr/>
          <a:lstStyle/>
          <a:p>
            <a:pPr marL="0" lvl="0" indent="0">
              <a:buNone/>
            </a:pPr>
            <a:r>
              <a:rPr lang="en-US" sz="2800" b="1" dirty="0"/>
              <a:t>Nursing Student:</a:t>
            </a:r>
            <a:endParaRPr lang="en-US" sz="2800" dirty="0"/>
          </a:p>
          <a:p>
            <a:pPr lvl="0"/>
            <a:r>
              <a:rPr lang="x-none" sz="2800"/>
              <a:t>Provides safe, ethical and legal nursing care. </a:t>
            </a:r>
            <a:endParaRPr lang="en-US" sz="2800" dirty="0"/>
          </a:p>
          <a:p>
            <a:pPr lvl="0"/>
            <a:r>
              <a:rPr lang="x-none" sz="2800"/>
              <a:t>Solicits assistance from preceptor (or other staff member, if appropriate) when needed.</a:t>
            </a:r>
            <a:endParaRPr lang="en-US" sz="2800" dirty="0"/>
          </a:p>
          <a:p>
            <a:pPr lvl="0"/>
            <a:r>
              <a:rPr lang="x-none" sz="2800"/>
              <a:t>Communicates as required with preceptor and</a:t>
            </a:r>
            <a:r>
              <a:rPr lang="en-US" sz="2800" dirty="0"/>
              <a:t> clinical</a:t>
            </a:r>
            <a:r>
              <a:rPr lang="x-none" sz="2800"/>
              <a:t> instructor, using contact information and directions provided. </a:t>
            </a:r>
            <a:endParaRPr lang="en-US" sz="2800"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274638"/>
            <a:ext cx="6964363" cy="1143000"/>
          </a:xfrm>
        </p:spPr>
        <p:txBody>
          <a:bodyPr/>
          <a:lstStyle/>
          <a:p>
            <a:r>
              <a:rPr lang="en-US" b="1" dirty="0">
                <a:solidFill>
                  <a:schemeClr val="tx2"/>
                </a:solidFill>
                <a:latin typeface="+mj-lt"/>
                <a:ea typeface="+mj-ea"/>
                <a:cs typeface="+mj-cs"/>
              </a:rPr>
              <a:t>Mission Statement</a:t>
            </a:r>
            <a:endParaRPr lang="en-US" dirty="0"/>
          </a:p>
        </p:txBody>
      </p:sp>
      <p:sp>
        <p:nvSpPr>
          <p:cNvPr id="3" name="Content Placeholder 2"/>
          <p:cNvSpPr>
            <a:spLocks noGrp="1"/>
          </p:cNvSpPr>
          <p:nvPr>
            <p:ph idx="1"/>
          </p:nvPr>
        </p:nvSpPr>
        <p:spPr>
          <a:xfrm>
            <a:off x="1219200" y="1371600"/>
            <a:ext cx="7696201" cy="4754563"/>
          </a:xfrm>
        </p:spPr>
        <p:txBody>
          <a:bodyPr/>
          <a:lstStyle/>
          <a:p>
            <a:pPr>
              <a:buFont typeface="Wingdings" pitchFamily="2" charset="2"/>
              <a:buChar char="Ø"/>
            </a:pPr>
            <a:r>
              <a:rPr lang="en-US" sz="2800" dirty="0">
                <a:solidFill>
                  <a:schemeClr val="tx1"/>
                </a:solidFill>
                <a:latin typeface="+mn-lt"/>
                <a:ea typeface="+mn-ea"/>
                <a:cs typeface="+mn-cs"/>
              </a:rPr>
              <a:t>Graduates will have acquired knowledge, skills, attitudes, and values essential to the practice of professional nursing. </a:t>
            </a:r>
          </a:p>
          <a:p>
            <a:pPr>
              <a:buFont typeface="Wingdings" pitchFamily="2" charset="2"/>
              <a:buChar char="Ø"/>
            </a:pPr>
            <a:endParaRPr lang="en-US" sz="1400" dirty="0">
              <a:solidFill>
                <a:schemeClr val="tx1"/>
              </a:solidFill>
              <a:latin typeface="+mn-lt"/>
              <a:ea typeface="+mn-ea"/>
              <a:cs typeface="+mn-cs"/>
            </a:endParaRPr>
          </a:p>
          <a:p>
            <a:pPr>
              <a:buFont typeface="Wingdings" pitchFamily="2" charset="2"/>
              <a:buChar char="Ø"/>
            </a:pPr>
            <a:r>
              <a:rPr lang="en-US" sz="2800" dirty="0">
                <a:solidFill>
                  <a:schemeClr val="tx1"/>
                </a:solidFill>
                <a:latin typeface="+mn-lt"/>
                <a:ea typeface="+mn-ea"/>
                <a:cs typeface="+mn-cs"/>
              </a:rPr>
              <a:t>Professional nurses will make autonomous and collaborative judgments in a variety of healthcare situations and </a:t>
            </a:r>
            <a:r>
              <a:rPr lang="en-US" sz="2800" dirty="0"/>
              <a:t>are</a:t>
            </a:r>
            <a:r>
              <a:rPr lang="en-US" sz="2800" dirty="0">
                <a:solidFill>
                  <a:schemeClr val="tx1"/>
                </a:solidFill>
                <a:latin typeface="+mn-lt"/>
                <a:ea typeface="+mn-ea"/>
                <a:cs typeface="+mn-cs"/>
              </a:rPr>
              <a:t> accountable for their practice.  </a:t>
            </a:r>
          </a:p>
          <a:p>
            <a:pPr>
              <a:buFont typeface="Wingdings" pitchFamily="2" charset="2"/>
              <a:buChar char="Ø"/>
            </a:pPr>
            <a:endParaRPr lang="en-US" sz="1400" dirty="0">
              <a:solidFill>
                <a:schemeClr val="tx1"/>
              </a:solidFill>
              <a:latin typeface="+mn-lt"/>
              <a:ea typeface="+mn-ea"/>
              <a:cs typeface="+mn-cs"/>
            </a:endParaRPr>
          </a:p>
          <a:p>
            <a:pPr>
              <a:buFont typeface="Wingdings" pitchFamily="2" charset="2"/>
              <a:buChar char="Ø"/>
            </a:pPr>
            <a:r>
              <a:rPr lang="en-US" sz="2800" dirty="0"/>
              <a:t>Graduates will address healthcare issues and needs of their community of interest (Kern County).</a:t>
            </a:r>
            <a:endParaRPr lang="en-US" sz="2800" dirty="0">
              <a:solidFill>
                <a:schemeClr val="tx1"/>
              </a:solidFill>
              <a:latin typeface="+mn-lt"/>
              <a:ea typeface="+mn-ea"/>
              <a:cs typeface="+mn-cs"/>
            </a:endParaRP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x-none" sz="3200" b="1"/>
              <a:t>ROLES AND RESPONSIBILITIES</a:t>
            </a:r>
            <a:r>
              <a:rPr lang="en-US" sz="3200" b="1" dirty="0"/>
              <a:t>:</a:t>
            </a:r>
            <a:endParaRPr lang="en-US" sz="3200" dirty="0"/>
          </a:p>
        </p:txBody>
      </p:sp>
      <p:sp>
        <p:nvSpPr>
          <p:cNvPr id="3" name="Content Placeholder 2"/>
          <p:cNvSpPr>
            <a:spLocks noGrp="1"/>
          </p:cNvSpPr>
          <p:nvPr>
            <p:ph idx="1"/>
          </p:nvPr>
        </p:nvSpPr>
        <p:spPr>
          <a:xfrm>
            <a:off x="1295400" y="1371600"/>
            <a:ext cx="7802563" cy="4754563"/>
          </a:xfrm>
        </p:spPr>
        <p:txBody>
          <a:bodyPr/>
          <a:lstStyle/>
          <a:p>
            <a:pPr marL="0" lvl="0" indent="0">
              <a:buNone/>
            </a:pPr>
            <a:r>
              <a:rPr lang="en-US" b="1" dirty="0"/>
              <a:t>Nursing Student: </a:t>
            </a:r>
          </a:p>
          <a:p>
            <a:pPr lvl="0"/>
            <a:r>
              <a:rPr lang="x-none" dirty="0"/>
              <a:t>Conducts ongoing</a:t>
            </a:r>
            <a:r>
              <a:rPr lang="en-US" dirty="0"/>
              <a:t>, midterm,</a:t>
            </a:r>
            <a:r>
              <a:rPr lang="x-none" dirty="0"/>
              <a:t> and final self-evaluation of performance to determine if his/her abilities include the following:</a:t>
            </a:r>
            <a:endParaRPr lang="en-US" dirty="0"/>
          </a:p>
          <a:p>
            <a:pPr marL="0" indent="0">
              <a:buNone/>
            </a:pPr>
            <a:r>
              <a:rPr lang="en-US" b="1" u="sng" dirty="0"/>
              <a:t>Student </a:t>
            </a:r>
            <a:r>
              <a:rPr lang="x-none" b="1" u="sng" dirty="0"/>
              <a:t>Learning Objectives:</a:t>
            </a:r>
            <a:endParaRPr lang="en-US" dirty="0"/>
          </a:p>
          <a:p>
            <a:pPr lvl="1"/>
            <a:r>
              <a:rPr lang="x-none" sz="2400" dirty="0"/>
              <a:t>Perform </a:t>
            </a:r>
            <a:r>
              <a:rPr lang="en-US" sz="2400" dirty="0"/>
              <a:t>patient-centered care and the nursing roles </a:t>
            </a:r>
            <a:r>
              <a:rPr lang="x-none" sz="2400" dirty="0"/>
              <a:t>(clinician, educator, researcher, and leader) at a beginning level of independent professional nursing practice while utilizing the CSUB Department of Nursing Conceptual Model.</a:t>
            </a:r>
            <a:endParaRPr lang="en-US" sz="2400" dirty="0"/>
          </a:p>
          <a:p>
            <a:pPr lvl="0"/>
            <a:endParaRPr lang="en-US" dirty="0"/>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2788" y="274638"/>
            <a:ext cx="7115175" cy="639762"/>
          </a:xfrm>
        </p:spPr>
        <p:txBody>
          <a:bodyPr/>
          <a:lstStyle/>
          <a:p>
            <a:pPr algn="ctr"/>
            <a:r>
              <a:rPr lang="x-none" sz="3200" b="1"/>
              <a:t>ROLES AND RESPONSIBILITIES</a:t>
            </a:r>
            <a:r>
              <a:rPr lang="en-US" sz="3200" b="1" dirty="0"/>
              <a:t>:</a:t>
            </a:r>
            <a:endParaRPr lang="en-US" sz="3200" dirty="0"/>
          </a:p>
        </p:txBody>
      </p:sp>
      <p:sp>
        <p:nvSpPr>
          <p:cNvPr id="3" name="Content Placeholder 2"/>
          <p:cNvSpPr>
            <a:spLocks noGrp="1"/>
          </p:cNvSpPr>
          <p:nvPr>
            <p:ph idx="1"/>
          </p:nvPr>
        </p:nvSpPr>
        <p:spPr>
          <a:xfrm>
            <a:off x="990600" y="990600"/>
            <a:ext cx="8001001" cy="5135563"/>
          </a:xfrm>
        </p:spPr>
        <p:txBody>
          <a:bodyPr/>
          <a:lstStyle/>
          <a:p>
            <a:pPr marL="0" indent="0">
              <a:buNone/>
            </a:pPr>
            <a:r>
              <a:rPr lang="en-US" b="1" u="sng" dirty="0"/>
              <a:t>Student </a:t>
            </a:r>
            <a:r>
              <a:rPr lang="x-none" b="1" u="sng" dirty="0"/>
              <a:t>Learning Objectives:</a:t>
            </a:r>
            <a:endParaRPr lang="en-US" b="1" u="sng" dirty="0"/>
          </a:p>
          <a:p>
            <a:pPr lvl="1"/>
            <a:r>
              <a:rPr lang="x-none" sz="2400" dirty="0"/>
              <a:t>Incorporate legal and ethical responsibilities into each of the nursing roles (clinician, educator, researcher, and leader).</a:t>
            </a:r>
            <a:endParaRPr lang="en-US" sz="2400" dirty="0"/>
          </a:p>
          <a:p>
            <a:pPr lvl="1"/>
            <a:r>
              <a:rPr lang="x-none" sz="2400" dirty="0"/>
              <a:t>Collaborate with other members of the interdisciplinary team to promote client (individual, family, group, aggregate, or community) system stability.</a:t>
            </a:r>
            <a:endParaRPr lang="en-US" sz="2400" dirty="0"/>
          </a:p>
          <a:p>
            <a:pPr lvl="1"/>
            <a:r>
              <a:rPr lang="en-US" sz="2400" dirty="0"/>
              <a:t>Synthesize</a:t>
            </a:r>
            <a:r>
              <a:rPr lang="x-none" sz="2400" dirty="0"/>
              <a:t> nursing research in the professional nursing practice setting</a:t>
            </a:r>
            <a:r>
              <a:rPr lang="en-US" sz="2400" dirty="0"/>
              <a:t>, incorporating Evidence Based Practice.</a:t>
            </a:r>
          </a:p>
          <a:p>
            <a:pPr lvl="1"/>
            <a:r>
              <a:rPr lang="en-US" sz="2400" dirty="0"/>
              <a:t>Apply</a:t>
            </a:r>
            <a:r>
              <a:rPr lang="x-none" sz="2400" dirty="0"/>
              <a:t> critical thinking and evaluation skills of a beginning professional leader and advanced beginning clinician in the practice setting.</a:t>
            </a:r>
            <a:endParaRPr lang="en-US" sz="2400" dirty="0"/>
          </a:p>
          <a:p>
            <a:pPr lvl="2"/>
            <a:endParaRPr lang="en-US" sz="1600" dirty="0"/>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2788" y="274638"/>
            <a:ext cx="7115175" cy="715962"/>
          </a:xfrm>
        </p:spPr>
        <p:txBody>
          <a:bodyPr/>
          <a:lstStyle/>
          <a:p>
            <a:pPr algn="ctr"/>
            <a:r>
              <a:rPr lang="x-none" sz="3200" b="1"/>
              <a:t>ROLES AND RESPONSIBILITIES</a:t>
            </a:r>
            <a:r>
              <a:rPr lang="en-US" sz="3200" b="1" dirty="0"/>
              <a:t>:</a:t>
            </a:r>
            <a:endParaRPr lang="en-US" sz="3200" dirty="0"/>
          </a:p>
        </p:txBody>
      </p:sp>
      <p:sp>
        <p:nvSpPr>
          <p:cNvPr id="3" name="Content Placeholder 2"/>
          <p:cNvSpPr>
            <a:spLocks noGrp="1"/>
          </p:cNvSpPr>
          <p:nvPr>
            <p:ph idx="1"/>
          </p:nvPr>
        </p:nvSpPr>
        <p:spPr>
          <a:xfrm>
            <a:off x="1219200" y="990600"/>
            <a:ext cx="7696201" cy="5562600"/>
          </a:xfrm>
        </p:spPr>
        <p:txBody>
          <a:bodyPr/>
          <a:lstStyle/>
          <a:p>
            <a:pPr marL="0" indent="0">
              <a:buNone/>
            </a:pPr>
            <a:r>
              <a:rPr lang="en-US" b="1" u="sng" dirty="0"/>
              <a:t>Student </a:t>
            </a:r>
            <a:r>
              <a:rPr lang="x-none" b="1" u="sng" dirty="0"/>
              <a:t>Learning Objectives:</a:t>
            </a:r>
            <a:endParaRPr lang="en-US" b="1" u="sng" dirty="0"/>
          </a:p>
          <a:p>
            <a:pPr lvl="1"/>
            <a:r>
              <a:rPr lang="en-US" sz="2400" dirty="0"/>
              <a:t>Integrate</a:t>
            </a:r>
            <a:r>
              <a:rPr lang="x-none" sz="2400" dirty="0"/>
              <a:t> professional behavior as described in specific codes of nursing practice, agency, and departmental policies.</a:t>
            </a:r>
            <a:endParaRPr lang="en-US" sz="2400" dirty="0"/>
          </a:p>
          <a:p>
            <a:pPr lvl="1"/>
            <a:r>
              <a:rPr lang="en-US" sz="2400" dirty="0"/>
              <a:t>Formulate</a:t>
            </a:r>
            <a:r>
              <a:rPr lang="x-none" sz="2400" dirty="0"/>
              <a:t> a leadership/management project relevant to the practice setting</a:t>
            </a:r>
            <a:r>
              <a:rPr lang="en-US" sz="2400" dirty="0"/>
              <a:t> and c</a:t>
            </a:r>
            <a:r>
              <a:rPr lang="x-none" sz="2400" dirty="0"/>
              <a:t>ommunicate </a:t>
            </a:r>
            <a:r>
              <a:rPr lang="en-US" sz="2400" dirty="0"/>
              <a:t>the </a:t>
            </a:r>
            <a:r>
              <a:rPr lang="x-none" sz="2400" dirty="0"/>
              <a:t>findings of the leadership/management project to a professional group and</a:t>
            </a:r>
            <a:r>
              <a:rPr lang="en-US" sz="2400" dirty="0"/>
              <a:t>/or</a:t>
            </a:r>
            <a:r>
              <a:rPr lang="x-none" sz="2400" dirty="0"/>
              <a:t> faculty.</a:t>
            </a:r>
            <a:endParaRPr lang="en-US" sz="2400" dirty="0"/>
          </a:p>
          <a:p>
            <a:pPr lvl="1"/>
            <a:r>
              <a:rPr lang="x-none" sz="2400" dirty="0"/>
              <a:t>Demonstrate the ability to successfully pass a nationally normed test of nursing licensure content (ATI Comprehensive Predictor) or provide evidence of current active RN licensure. </a:t>
            </a:r>
            <a:endParaRPr lang="en-US" sz="2400" dirty="0"/>
          </a:p>
          <a:p>
            <a:endParaRPr lang="en-US" sz="2000" b="1" u="sng" dirty="0"/>
          </a:p>
          <a:p>
            <a:endParaRPr lang="en-US" sz="2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x-none" sz="3200" b="1"/>
              <a:t>ROLES AND RESPONSIBILITIES</a:t>
            </a:r>
            <a:r>
              <a:rPr lang="en-US" sz="3200" b="1" dirty="0"/>
              <a:t>:</a:t>
            </a:r>
            <a:endParaRPr lang="en-US" sz="3200" dirty="0"/>
          </a:p>
        </p:txBody>
      </p:sp>
      <p:sp>
        <p:nvSpPr>
          <p:cNvPr id="3" name="Content Placeholder 2"/>
          <p:cNvSpPr>
            <a:spLocks noGrp="1"/>
          </p:cNvSpPr>
          <p:nvPr>
            <p:ph idx="1"/>
          </p:nvPr>
        </p:nvSpPr>
        <p:spPr>
          <a:xfrm>
            <a:off x="1295400" y="1219200"/>
            <a:ext cx="7620001" cy="5334000"/>
          </a:xfrm>
        </p:spPr>
        <p:txBody>
          <a:bodyPr/>
          <a:lstStyle/>
          <a:p>
            <a:pPr marL="0" lvl="0" indent="0">
              <a:buNone/>
            </a:pPr>
            <a:r>
              <a:rPr lang="en-US" sz="2800" b="1" dirty="0"/>
              <a:t>Clinical Instructor:</a:t>
            </a:r>
            <a:endParaRPr lang="en-US" sz="2800" dirty="0"/>
          </a:p>
          <a:p>
            <a:pPr lvl="0"/>
            <a:r>
              <a:rPr lang="x-none" sz="2400"/>
              <a:t>Collaborates with the clinical facility to verify the availability of preceptors.  The Team Leader identifies the number of preceptors needed based on course enrollment. </a:t>
            </a:r>
            <a:endParaRPr lang="en-US" sz="2400" dirty="0"/>
          </a:p>
          <a:p>
            <a:pPr lvl="0"/>
            <a:r>
              <a:rPr lang="x-none" sz="2400"/>
              <a:t>Collaborates with the Nursing Student, Preceptor to ensure adequate identification of performance expectations and goals/objectives for the student’s learning experience.  This includes assisting with the assessment, planning, implementation, and evaluation of the student’s individualized learning </a:t>
            </a:r>
            <a:r>
              <a:rPr lang="en-US" sz="2400" dirty="0"/>
              <a:t>objectives and </a:t>
            </a:r>
            <a:r>
              <a:rPr lang="x-none" sz="2400"/>
              <a:t>experience</a:t>
            </a:r>
            <a:r>
              <a:rPr lang="en-US" sz="2400" dirty="0"/>
              <a:t>s</a:t>
            </a:r>
            <a:r>
              <a:rPr lang="x-none" sz="2400"/>
              <a:t>. </a:t>
            </a:r>
            <a:endParaRPr lang="en-US" sz="2400" dirty="0"/>
          </a:p>
          <a:p>
            <a:endParaRPr lang="en-US" sz="24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2788" y="274638"/>
            <a:ext cx="7115175" cy="944562"/>
          </a:xfrm>
        </p:spPr>
        <p:txBody>
          <a:bodyPr/>
          <a:lstStyle/>
          <a:p>
            <a:pPr algn="ctr"/>
            <a:r>
              <a:rPr lang="x-none" sz="3200" b="1"/>
              <a:t>ROLES AND RESPONSIBILITIES</a:t>
            </a:r>
            <a:r>
              <a:rPr lang="en-US" sz="3200" b="1" dirty="0"/>
              <a:t>:</a:t>
            </a:r>
            <a:endParaRPr lang="en-US" sz="3200" dirty="0"/>
          </a:p>
        </p:txBody>
      </p:sp>
      <p:sp>
        <p:nvSpPr>
          <p:cNvPr id="3" name="Content Placeholder 2"/>
          <p:cNvSpPr>
            <a:spLocks noGrp="1"/>
          </p:cNvSpPr>
          <p:nvPr>
            <p:ph idx="1"/>
          </p:nvPr>
        </p:nvSpPr>
        <p:spPr>
          <a:xfrm>
            <a:off x="1524000" y="1219200"/>
            <a:ext cx="7573963" cy="4906963"/>
          </a:xfrm>
        </p:spPr>
        <p:txBody>
          <a:bodyPr/>
          <a:lstStyle/>
          <a:p>
            <a:pPr marL="0" lvl="0" indent="0">
              <a:buNone/>
            </a:pPr>
            <a:r>
              <a:rPr lang="en-US" b="1" dirty="0"/>
              <a:t>Clinical Instructor:</a:t>
            </a:r>
            <a:endParaRPr lang="en-US" dirty="0"/>
          </a:p>
          <a:p>
            <a:pPr lvl="0"/>
            <a:r>
              <a:rPr lang="x-none"/>
              <a:t>Provides guidance and learning materials </a:t>
            </a:r>
            <a:r>
              <a:rPr lang="en-US" dirty="0"/>
              <a:t>and/</a:t>
            </a:r>
            <a:r>
              <a:rPr lang="x-none"/>
              <a:t>or tools to assist in identifying and meeting the student’s learning needs.</a:t>
            </a:r>
            <a:endParaRPr lang="en-US" sz="2000" dirty="0"/>
          </a:p>
          <a:p>
            <a:pPr lvl="1"/>
            <a:r>
              <a:rPr lang="x-none"/>
              <a:t>Serves as a resource to the Nursing Student and to the Preceptor; assisting as needed with the implementation of an action plan to address identified areas for improvement of the student’s performance. </a:t>
            </a:r>
            <a:endParaRPr lang="en-US" sz="18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2788" y="0"/>
            <a:ext cx="7115175" cy="1219200"/>
          </a:xfrm>
        </p:spPr>
        <p:txBody>
          <a:bodyPr/>
          <a:lstStyle/>
          <a:p>
            <a:pPr algn="ctr"/>
            <a:r>
              <a:rPr lang="x-none" sz="3200" b="1"/>
              <a:t>ROLES AND RESPONSIBILITIES</a:t>
            </a:r>
            <a:r>
              <a:rPr lang="en-US" sz="3200" b="1" dirty="0"/>
              <a:t>:</a:t>
            </a:r>
            <a:endParaRPr lang="en-US" sz="3200" dirty="0"/>
          </a:p>
        </p:txBody>
      </p:sp>
      <p:sp>
        <p:nvSpPr>
          <p:cNvPr id="3" name="Content Placeholder 2"/>
          <p:cNvSpPr>
            <a:spLocks noGrp="1"/>
          </p:cNvSpPr>
          <p:nvPr>
            <p:ph idx="1"/>
          </p:nvPr>
        </p:nvSpPr>
        <p:spPr>
          <a:xfrm>
            <a:off x="1143000" y="1143000"/>
            <a:ext cx="7848600" cy="4983163"/>
          </a:xfrm>
        </p:spPr>
        <p:txBody>
          <a:bodyPr/>
          <a:lstStyle/>
          <a:p>
            <a:pPr marL="0" lvl="0" indent="0">
              <a:buNone/>
            </a:pPr>
            <a:r>
              <a:rPr lang="en-US" sz="2800" b="1" dirty="0"/>
              <a:t>Clinical Instructor:</a:t>
            </a:r>
            <a:endParaRPr lang="en-US" sz="2800" dirty="0"/>
          </a:p>
          <a:p>
            <a:pPr lvl="0"/>
            <a:r>
              <a:rPr lang="x-none" sz="2800"/>
              <a:t>Provides reliable contact information to preceptors and students. Maintains availability by phone with prompt message return during each shift that a student is engaging in patient care. Can respond in person, as needed, for emergencies or serious concerns expressed by the preceptor </a:t>
            </a:r>
            <a:r>
              <a:rPr lang="en-US" sz="2800" dirty="0"/>
              <a:t>and/</a:t>
            </a:r>
            <a:r>
              <a:rPr lang="x-none" sz="2800"/>
              <a:t>or student. Identifies a qualified substitute in advance if unavailable, notifies all students and provides contact information for the substitute. </a:t>
            </a:r>
            <a:endParaRPr lang="en-US" sz="2800" dirty="0"/>
          </a:p>
          <a:p>
            <a:endParaRPr lang="en-US" sz="2800" dirty="0"/>
          </a:p>
          <a:p>
            <a:endParaRPr lang="en-US" sz="28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2788" y="274638"/>
            <a:ext cx="7115175" cy="715962"/>
          </a:xfrm>
        </p:spPr>
        <p:txBody>
          <a:bodyPr/>
          <a:lstStyle/>
          <a:p>
            <a:pPr algn="ctr"/>
            <a:r>
              <a:rPr lang="x-none" sz="3200" b="1"/>
              <a:t>ROLES AND RESPONSIBILITIES</a:t>
            </a:r>
            <a:r>
              <a:rPr lang="en-US" sz="3200" b="1" dirty="0"/>
              <a:t>:</a:t>
            </a:r>
            <a:endParaRPr lang="en-US" sz="3200" dirty="0"/>
          </a:p>
        </p:txBody>
      </p:sp>
      <p:sp>
        <p:nvSpPr>
          <p:cNvPr id="3" name="Content Placeholder 2"/>
          <p:cNvSpPr>
            <a:spLocks noGrp="1"/>
          </p:cNvSpPr>
          <p:nvPr>
            <p:ph idx="1"/>
          </p:nvPr>
        </p:nvSpPr>
        <p:spPr>
          <a:xfrm>
            <a:off x="1143000" y="1219200"/>
            <a:ext cx="7954963" cy="4906963"/>
          </a:xfrm>
        </p:spPr>
        <p:txBody>
          <a:bodyPr/>
          <a:lstStyle/>
          <a:p>
            <a:pPr marL="0" lvl="0" indent="0">
              <a:buNone/>
            </a:pPr>
            <a:r>
              <a:rPr lang="en-US" sz="2800" b="1" dirty="0"/>
              <a:t>Clinical Instructor:</a:t>
            </a:r>
          </a:p>
          <a:p>
            <a:pPr lvl="0"/>
            <a:r>
              <a:rPr lang="en-US" sz="2800" b="1" dirty="0"/>
              <a:t> </a:t>
            </a:r>
            <a:r>
              <a:rPr lang="x-none" sz="2400" dirty="0"/>
              <a:t>Makes </a:t>
            </a:r>
            <a:r>
              <a:rPr lang="x-none" sz="2400" u="sng" dirty="0"/>
              <a:t>announced and unannounced visits </a:t>
            </a:r>
            <a:r>
              <a:rPr lang="x-none" sz="2400" dirty="0"/>
              <a:t>to the clinical site during the </a:t>
            </a:r>
            <a:r>
              <a:rPr lang="en-US" sz="2400" dirty="0"/>
              <a:t>semester</a:t>
            </a:r>
            <a:r>
              <a:rPr lang="x-none" sz="2400" dirty="0"/>
              <a:t> to meet with the preceptor and the student, evaluate the student’s progress, and address any questions or concerns.</a:t>
            </a:r>
            <a:endParaRPr lang="en-US" sz="2400" dirty="0"/>
          </a:p>
          <a:p>
            <a:r>
              <a:rPr lang="x-none" sz="2400" dirty="0"/>
              <a:t>Provides feedback and assigns grades for all required written assignment</a:t>
            </a:r>
            <a:r>
              <a:rPr lang="en-US" sz="2400" dirty="0"/>
              <a:t>s, Clinical Performance Evaluation Tool Midterm &amp; Final,</a:t>
            </a:r>
            <a:r>
              <a:rPr lang="x-none" sz="2400" dirty="0"/>
              <a:t> and on-campus conference participation/performance.</a:t>
            </a:r>
            <a:endParaRPr lang="en-US" sz="2400" dirty="0"/>
          </a:p>
          <a:p>
            <a:pPr lvl="0"/>
            <a:r>
              <a:rPr lang="x-none" sz="2400" dirty="0"/>
              <a:t>Completes student’s evaluation and determines </a:t>
            </a:r>
            <a:r>
              <a:rPr lang="en-US" sz="2400" dirty="0"/>
              <a:t>midterm and </a:t>
            </a:r>
            <a:r>
              <a:rPr lang="x-none" sz="2400" dirty="0"/>
              <a:t>final grade, with input from the Preceptor and the nursing student. </a:t>
            </a:r>
            <a:endParaRPr lang="en-US" sz="2400" dirty="0"/>
          </a:p>
          <a:p>
            <a:endParaRPr lang="en-US" sz="28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2788" y="0"/>
            <a:ext cx="7115175" cy="990600"/>
          </a:xfrm>
        </p:spPr>
        <p:txBody>
          <a:bodyPr/>
          <a:lstStyle/>
          <a:p>
            <a:pPr algn="ctr"/>
            <a:r>
              <a:rPr lang="x-none" sz="3200" b="1"/>
              <a:t>ROLES AND RESPONSIBILITIES</a:t>
            </a:r>
            <a:r>
              <a:rPr lang="en-US" sz="3200" b="1" dirty="0"/>
              <a:t>:</a:t>
            </a:r>
            <a:endParaRPr lang="en-US" sz="3200" dirty="0"/>
          </a:p>
        </p:txBody>
      </p:sp>
      <p:sp>
        <p:nvSpPr>
          <p:cNvPr id="3" name="Content Placeholder 2"/>
          <p:cNvSpPr>
            <a:spLocks noGrp="1"/>
          </p:cNvSpPr>
          <p:nvPr>
            <p:ph idx="1"/>
          </p:nvPr>
        </p:nvSpPr>
        <p:spPr>
          <a:xfrm>
            <a:off x="1066800" y="838200"/>
            <a:ext cx="8031163" cy="5287963"/>
          </a:xfrm>
        </p:spPr>
        <p:txBody>
          <a:bodyPr/>
          <a:lstStyle/>
          <a:p>
            <a:pPr marL="0" lvl="0" indent="0">
              <a:buNone/>
            </a:pPr>
            <a:r>
              <a:rPr lang="en-US" sz="2800" b="1" dirty="0"/>
              <a:t>Preceptor:</a:t>
            </a:r>
          </a:p>
          <a:p>
            <a:pPr lvl="0"/>
            <a:r>
              <a:rPr lang="en-US" sz="2400" b="1" dirty="0"/>
              <a:t> </a:t>
            </a:r>
            <a:r>
              <a:rPr lang="x-none" sz="2400" dirty="0"/>
              <a:t>Assist</a:t>
            </a:r>
            <a:r>
              <a:rPr lang="en-US" sz="2400" dirty="0"/>
              <a:t>s</a:t>
            </a:r>
            <a:r>
              <a:rPr lang="x-none" sz="2400" dirty="0"/>
              <a:t> the student by arranging opportunities and resources to obtain learning experiences appropriate to the course and individual learning objectives.</a:t>
            </a:r>
            <a:endParaRPr lang="en-US" sz="2400" dirty="0"/>
          </a:p>
          <a:p>
            <a:pPr lvl="0"/>
            <a:r>
              <a:rPr lang="x-none" sz="2400" dirty="0"/>
              <a:t>Sign the student’s </a:t>
            </a:r>
            <a:r>
              <a:rPr lang="en-US" sz="2400" dirty="0"/>
              <a:t>I</a:t>
            </a:r>
            <a:r>
              <a:rPr lang="x-none" sz="2400" dirty="0"/>
              <a:t>ndividual </a:t>
            </a:r>
            <a:r>
              <a:rPr lang="en-US" sz="2400" dirty="0"/>
              <a:t>Student Objectives and L</a:t>
            </a:r>
            <a:r>
              <a:rPr lang="x-none" sz="2400" dirty="0"/>
              <a:t>earning </a:t>
            </a:r>
            <a:r>
              <a:rPr lang="en-US" sz="2400" dirty="0"/>
              <a:t>Contract</a:t>
            </a:r>
            <a:r>
              <a:rPr lang="x-none" sz="2400" dirty="0"/>
              <a:t> following negotiation for appropriate learning experiences (</a:t>
            </a:r>
            <a:r>
              <a:rPr lang="en-US" sz="2400" dirty="0"/>
              <a:t>Preceptor Handbook, forms</a:t>
            </a:r>
            <a:r>
              <a:rPr lang="x-none" sz="2400" dirty="0"/>
              <a:t>).</a:t>
            </a:r>
            <a:endParaRPr lang="en-US" sz="2400" dirty="0"/>
          </a:p>
          <a:p>
            <a:pPr lvl="0"/>
            <a:r>
              <a:rPr lang="x-none" sz="2400" dirty="0"/>
              <a:t>Submit a completed Preceptor </a:t>
            </a:r>
            <a:r>
              <a:rPr lang="en-US" sz="2400" dirty="0"/>
              <a:t>P</a:t>
            </a:r>
            <a:r>
              <a:rPr lang="x-none" sz="2400" dirty="0"/>
              <a:t>rofile </a:t>
            </a:r>
            <a:r>
              <a:rPr lang="en-US" sz="2400" dirty="0"/>
              <a:t>and Confirmation of Agreement To Precept forms </a:t>
            </a:r>
            <a:r>
              <a:rPr lang="x-none" sz="2400" dirty="0"/>
              <a:t>which include</a:t>
            </a:r>
            <a:r>
              <a:rPr lang="en-US" sz="2400" dirty="0"/>
              <a:t>s</a:t>
            </a:r>
            <a:r>
              <a:rPr lang="x-none" sz="2400" dirty="0"/>
              <a:t> information on his/her education, qualifications and work experience to be filed in the CSUB Department of Nursing as required by the </a:t>
            </a:r>
            <a:r>
              <a:rPr lang="en-US" sz="2400" dirty="0"/>
              <a:t>CA </a:t>
            </a:r>
            <a:r>
              <a:rPr lang="x-none" sz="2400" dirty="0"/>
              <a:t>Board of Registered Nursing.</a:t>
            </a:r>
            <a:endParaRPr lang="en-US" sz="24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x-none" sz="3200" b="1"/>
              <a:t>ROLES AND RESPONSIBILITIES</a:t>
            </a:r>
            <a:r>
              <a:rPr lang="en-US" sz="3200" b="1" dirty="0"/>
              <a:t>:</a:t>
            </a:r>
            <a:endParaRPr lang="en-US" sz="3200" dirty="0"/>
          </a:p>
        </p:txBody>
      </p:sp>
      <p:sp>
        <p:nvSpPr>
          <p:cNvPr id="3" name="Content Placeholder 2"/>
          <p:cNvSpPr>
            <a:spLocks noGrp="1"/>
          </p:cNvSpPr>
          <p:nvPr>
            <p:ph idx="1"/>
          </p:nvPr>
        </p:nvSpPr>
        <p:spPr>
          <a:xfrm>
            <a:off x="914400" y="1600200"/>
            <a:ext cx="8183563" cy="4525963"/>
          </a:xfrm>
        </p:spPr>
        <p:txBody>
          <a:bodyPr/>
          <a:lstStyle/>
          <a:p>
            <a:pPr marL="0" lvl="0" indent="0">
              <a:buNone/>
            </a:pPr>
            <a:r>
              <a:rPr lang="en-US" sz="2800" b="1" dirty="0"/>
              <a:t>Preceptor:</a:t>
            </a:r>
          </a:p>
          <a:p>
            <a:pPr lvl="0"/>
            <a:r>
              <a:rPr lang="en-US" sz="2800" b="1" dirty="0"/>
              <a:t> </a:t>
            </a:r>
            <a:r>
              <a:rPr lang="x-none" sz="2800"/>
              <a:t>Assist</a:t>
            </a:r>
            <a:r>
              <a:rPr lang="en-US" sz="2800" dirty="0"/>
              <a:t>s</a:t>
            </a:r>
            <a:r>
              <a:rPr lang="x-none" sz="2800"/>
              <a:t> the student in his/her orientation to the agency. This includes philosophy, policies, and procedures of the agency and </a:t>
            </a:r>
            <a:r>
              <a:rPr lang="en-US" sz="2800" dirty="0"/>
              <a:t>e</a:t>
            </a:r>
            <a:r>
              <a:rPr lang="x-none" sz="2800"/>
              <a:t>xpectations of the student.  Examples include dress code, special equipment, emergency situations (fire, disaster, and codes), documentation, charting, medication administration, access to computer system for nursing documentation and retrieval of information, telephone and facsimile use.</a:t>
            </a:r>
            <a:endParaRPr lang="en-US" sz="2800" dirty="0"/>
          </a:p>
          <a:p>
            <a:endParaRPr lang="en-US" sz="2800" dirty="0"/>
          </a:p>
          <a:p>
            <a:endParaRPr lang="en-US" sz="28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2788" y="0"/>
            <a:ext cx="7115175" cy="990600"/>
          </a:xfrm>
        </p:spPr>
        <p:txBody>
          <a:bodyPr/>
          <a:lstStyle/>
          <a:p>
            <a:pPr algn="ctr"/>
            <a:r>
              <a:rPr lang="x-none" sz="3200" b="1"/>
              <a:t>ROLES AND RESPONSIBILITIES</a:t>
            </a:r>
            <a:r>
              <a:rPr lang="en-US" sz="3200" b="1" dirty="0"/>
              <a:t>:</a:t>
            </a:r>
            <a:endParaRPr lang="en-US" sz="3200" dirty="0"/>
          </a:p>
        </p:txBody>
      </p:sp>
      <p:sp>
        <p:nvSpPr>
          <p:cNvPr id="3" name="Content Placeholder 2"/>
          <p:cNvSpPr>
            <a:spLocks noGrp="1"/>
          </p:cNvSpPr>
          <p:nvPr>
            <p:ph idx="1"/>
          </p:nvPr>
        </p:nvSpPr>
        <p:spPr>
          <a:xfrm>
            <a:off x="1600200" y="1066800"/>
            <a:ext cx="7497763" cy="5410200"/>
          </a:xfrm>
        </p:spPr>
        <p:txBody>
          <a:bodyPr/>
          <a:lstStyle/>
          <a:p>
            <a:pPr marL="0" lvl="0" indent="0">
              <a:buNone/>
            </a:pPr>
            <a:r>
              <a:rPr lang="en-US" sz="2800" b="1" dirty="0"/>
              <a:t>Preceptor:</a:t>
            </a:r>
          </a:p>
          <a:p>
            <a:pPr lvl="0"/>
            <a:r>
              <a:rPr lang="en-US" sz="2800" b="1" dirty="0"/>
              <a:t> </a:t>
            </a:r>
            <a:r>
              <a:rPr lang="en-US" sz="2400" dirty="0"/>
              <a:t>Maintain sufficient </a:t>
            </a:r>
            <a:r>
              <a:rPr lang="x-none" sz="2400" dirty="0"/>
              <a:t>availability during the same schedule as the student. </a:t>
            </a:r>
            <a:r>
              <a:rPr lang="x-none" sz="2400" u="sng" dirty="0"/>
              <a:t>The student will need to match the preceptor schedule </a:t>
            </a:r>
            <a:r>
              <a:rPr lang="x-none" sz="2400" dirty="0"/>
              <a:t>rather than the preceptor accommodating the student’s schedule.  In rare situations, the preceptor may designate another agency member to assist the student.  Designee must be an RN with sufficient experience to assist the student.</a:t>
            </a:r>
            <a:endParaRPr lang="en-US" sz="2400" dirty="0"/>
          </a:p>
          <a:p>
            <a:pPr lvl="0"/>
            <a:r>
              <a:rPr lang="x-none" sz="2400" dirty="0"/>
              <a:t>Sign the </a:t>
            </a:r>
            <a:r>
              <a:rPr lang="en-US" sz="2400" dirty="0"/>
              <a:t>C</a:t>
            </a:r>
            <a:r>
              <a:rPr lang="x-none" sz="2400" dirty="0"/>
              <a:t>linical </a:t>
            </a:r>
            <a:r>
              <a:rPr lang="en-US" sz="2400" dirty="0"/>
              <a:t>T</a:t>
            </a:r>
            <a:r>
              <a:rPr lang="x-none" sz="2400" dirty="0"/>
              <a:t>ime</a:t>
            </a:r>
            <a:r>
              <a:rPr lang="en-US" sz="2400" dirty="0"/>
              <a:t> S</a:t>
            </a:r>
            <a:r>
              <a:rPr lang="x-none" sz="2400" dirty="0"/>
              <a:t>heet verifying student attendance</a:t>
            </a:r>
            <a:r>
              <a:rPr lang="en-US" sz="2400" dirty="0"/>
              <a:t> (Preceptor Handbook)</a:t>
            </a:r>
            <a:r>
              <a:rPr lang="x-none" sz="2400" dirty="0"/>
              <a:t>.</a:t>
            </a:r>
            <a:endParaRPr lang="en-US" sz="2400" dirty="0"/>
          </a:p>
          <a:p>
            <a:pPr lvl="0"/>
            <a:r>
              <a:rPr lang="en-US" sz="2400" dirty="0"/>
              <a:t>Complete Preceptor Evaluation of Student Performance at the end of each shift</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274638"/>
            <a:ext cx="7040563" cy="639762"/>
          </a:xfrm>
        </p:spPr>
        <p:txBody>
          <a:bodyPr/>
          <a:lstStyle/>
          <a:p>
            <a:r>
              <a:rPr lang="en-US" b="1" dirty="0">
                <a:solidFill>
                  <a:schemeClr val="tx2"/>
                </a:solidFill>
                <a:latin typeface="+mj-lt"/>
                <a:ea typeface="+mj-ea"/>
                <a:cs typeface="+mj-cs"/>
              </a:rPr>
              <a:t>Vision Statement</a:t>
            </a:r>
            <a:endParaRPr lang="en-US" dirty="0"/>
          </a:p>
        </p:txBody>
      </p:sp>
      <p:sp>
        <p:nvSpPr>
          <p:cNvPr id="3" name="Content Placeholder 2"/>
          <p:cNvSpPr>
            <a:spLocks noGrp="1"/>
          </p:cNvSpPr>
          <p:nvPr>
            <p:ph idx="1"/>
          </p:nvPr>
        </p:nvSpPr>
        <p:spPr>
          <a:xfrm>
            <a:off x="1447800" y="1371600"/>
            <a:ext cx="7650163" cy="4754563"/>
          </a:xfrm>
        </p:spPr>
        <p:txBody>
          <a:bodyPr/>
          <a:lstStyle/>
          <a:p>
            <a:pPr>
              <a:buFont typeface="Wingdings" pitchFamily="2" charset="2"/>
              <a:buChar char="Ø"/>
            </a:pPr>
            <a:r>
              <a:rPr lang="en-US" sz="2400" dirty="0">
                <a:solidFill>
                  <a:schemeClr val="tx1"/>
                </a:solidFill>
                <a:latin typeface="+mn-lt"/>
                <a:ea typeface="+mn-ea"/>
                <a:cs typeface="+mn-cs"/>
              </a:rPr>
              <a:t>CSUB Department of Nursing will continue to develop as a major contributor to the goal of improving health care delivery in Bakersfield, Kern County and the San Joaquin Valley. The Department will effectively manage its resources to optimize the quantity and quality of RNs required by the region. Through collaboration with local health care stakeholders, CSUB Nursing will find innovative ways to address the growing complexities associated with creating a healthier population in California’s Central Valley.</a:t>
            </a: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2788" y="0"/>
            <a:ext cx="7115175" cy="1066800"/>
          </a:xfrm>
        </p:spPr>
        <p:txBody>
          <a:bodyPr/>
          <a:lstStyle/>
          <a:p>
            <a:pPr algn="ctr"/>
            <a:r>
              <a:rPr lang="x-none" sz="3200" b="1"/>
              <a:t>ROLES AND RESPONSIBILITIES</a:t>
            </a:r>
            <a:r>
              <a:rPr lang="en-US" sz="3200" b="1" dirty="0"/>
              <a:t>:</a:t>
            </a:r>
            <a:endParaRPr lang="en-US" sz="3200" dirty="0"/>
          </a:p>
        </p:txBody>
      </p:sp>
      <p:sp>
        <p:nvSpPr>
          <p:cNvPr id="3" name="Content Placeholder 2"/>
          <p:cNvSpPr>
            <a:spLocks noGrp="1"/>
          </p:cNvSpPr>
          <p:nvPr>
            <p:ph idx="1"/>
          </p:nvPr>
        </p:nvSpPr>
        <p:spPr>
          <a:xfrm>
            <a:off x="1219200" y="914400"/>
            <a:ext cx="7878763" cy="5211763"/>
          </a:xfrm>
        </p:spPr>
        <p:txBody>
          <a:bodyPr/>
          <a:lstStyle/>
          <a:p>
            <a:pPr marL="0" lvl="0" indent="0">
              <a:buNone/>
            </a:pPr>
            <a:r>
              <a:rPr lang="en-US" sz="2800" b="1" dirty="0"/>
              <a:t>Preceptor:</a:t>
            </a:r>
          </a:p>
          <a:p>
            <a:r>
              <a:rPr lang="en-US" sz="2800" dirty="0"/>
              <a:t> </a:t>
            </a:r>
            <a:r>
              <a:rPr lang="x-none" sz="2400" dirty="0"/>
              <a:t>Provide ongoing and culminating evaluation of the student’s performance to the student and the assigned </a:t>
            </a:r>
            <a:r>
              <a:rPr lang="en-US" sz="2400" dirty="0"/>
              <a:t>Clinical Instructor</a:t>
            </a:r>
            <a:r>
              <a:rPr lang="x-none" sz="2400" dirty="0"/>
              <a:t> (see </a:t>
            </a:r>
            <a:r>
              <a:rPr lang="en-US" sz="2400" b="1" dirty="0"/>
              <a:t>Individual Student Objectives and Learning Contract</a:t>
            </a:r>
            <a:r>
              <a:rPr lang="x-none" sz="2400" dirty="0"/>
              <a:t>, </a:t>
            </a:r>
            <a:r>
              <a:rPr lang="en-US" sz="2400" b="1" dirty="0"/>
              <a:t>Clinical Performance Evaluation Tool</a:t>
            </a:r>
            <a:r>
              <a:rPr lang="en-US" sz="2400" dirty="0"/>
              <a:t> </a:t>
            </a:r>
            <a:r>
              <a:rPr lang="x-none" sz="2400" dirty="0"/>
              <a:t>and </a:t>
            </a:r>
            <a:r>
              <a:rPr lang="x-none" sz="2400" b="1" dirty="0"/>
              <a:t>Preceptor Evaluation of Student Performance</a:t>
            </a:r>
            <a:r>
              <a:rPr lang="x-none" sz="2400" dirty="0"/>
              <a:t>).</a:t>
            </a:r>
            <a:endParaRPr lang="en-US" sz="2400" dirty="0"/>
          </a:p>
          <a:p>
            <a:pPr lvl="0"/>
            <a:r>
              <a:rPr lang="x-none" sz="2400" dirty="0"/>
              <a:t>Meet with the student during or at the end of shift to discuss and document student achievement or lack of achievement of clinical objectives and individual student learning objectives.  This is documented on the weekly </a:t>
            </a:r>
            <a:r>
              <a:rPr lang="x-none" sz="2400" b="1" dirty="0"/>
              <a:t>Preceptor Evaluation of Student Performance</a:t>
            </a:r>
            <a:r>
              <a:rPr lang="en-US" sz="2400" b="1" dirty="0"/>
              <a:t> </a:t>
            </a:r>
            <a:r>
              <a:rPr lang="x-none" sz="2400" dirty="0"/>
              <a:t>(</a:t>
            </a:r>
            <a:r>
              <a:rPr lang="en-US" sz="2400" dirty="0"/>
              <a:t>Preceptor Handbook</a:t>
            </a:r>
            <a:r>
              <a:rPr lang="x-none" sz="2400" dirty="0"/>
              <a:t>).  </a:t>
            </a:r>
            <a:endParaRPr lang="en-US" sz="2400" dirty="0"/>
          </a:p>
          <a:p>
            <a:endParaRPr lang="en-US" sz="24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2788" y="152400"/>
            <a:ext cx="7115175" cy="1265238"/>
          </a:xfrm>
        </p:spPr>
        <p:txBody>
          <a:bodyPr/>
          <a:lstStyle/>
          <a:p>
            <a:pPr algn="ctr"/>
            <a:r>
              <a:rPr lang="x-none" sz="3200" b="1"/>
              <a:t>ROLES AND RESPONSIBILITIES</a:t>
            </a:r>
            <a:r>
              <a:rPr lang="en-US" sz="3200" b="1" dirty="0"/>
              <a:t>:</a:t>
            </a:r>
            <a:endParaRPr lang="en-US" sz="3200" dirty="0"/>
          </a:p>
        </p:txBody>
      </p:sp>
      <p:sp>
        <p:nvSpPr>
          <p:cNvPr id="3" name="Content Placeholder 2"/>
          <p:cNvSpPr>
            <a:spLocks noGrp="1"/>
          </p:cNvSpPr>
          <p:nvPr>
            <p:ph idx="1"/>
          </p:nvPr>
        </p:nvSpPr>
        <p:spPr>
          <a:xfrm>
            <a:off x="838200" y="1219200"/>
            <a:ext cx="8259763" cy="4906963"/>
          </a:xfrm>
        </p:spPr>
        <p:txBody>
          <a:bodyPr/>
          <a:lstStyle/>
          <a:p>
            <a:pPr marL="0" lvl="0" indent="0">
              <a:buNone/>
            </a:pPr>
            <a:r>
              <a:rPr lang="en-US" sz="2800" b="1" dirty="0"/>
              <a:t>Preceptor: </a:t>
            </a:r>
          </a:p>
          <a:p>
            <a:pPr lvl="0"/>
            <a:r>
              <a:rPr lang="x-none" sz="2800"/>
              <a:t>Notify the student and </a:t>
            </a:r>
            <a:r>
              <a:rPr lang="en-US" sz="2800" dirty="0"/>
              <a:t>Clinical Instructor</a:t>
            </a:r>
            <a:r>
              <a:rPr lang="x-none" sz="2800"/>
              <a:t> at any time during the course that clinical or individual learning is not being met or when a student is not making sufficient progress toward achieving the course and</a:t>
            </a:r>
            <a:r>
              <a:rPr lang="en-US" sz="2800" dirty="0"/>
              <a:t>/or</a:t>
            </a:r>
            <a:r>
              <a:rPr lang="x-none" sz="2800"/>
              <a:t> individual objectives.</a:t>
            </a:r>
            <a:endParaRPr lang="en-US" sz="2800" dirty="0"/>
          </a:p>
          <a:p>
            <a:pPr lvl="0"/>
            <a:r>
              <a:rPr lang="x-none" sz="2800"/>
              <a:t>Evaluate</a:t>
            </a:r>
            <a:r>
              <a:rPr lang="en-US" sz="2800" dirty="0"/>
              <a:t>s</a:t>
            </a:r>
            <a:r>
              <a:rPr lang="x-none" sz="2800"/>
              <a:t> the student’s learning, in conjunction with the </a:t>
            </a:r>
            <a:r>
              <a:rPr lang="en-US" sz="2800" dirty="0"/>
              <a:t>Clinical Instructor</a:t>
            </a:r>
            <a:r>
              <a:rPr lang="x-none" sz="2800"/>
              <a:t>, based on the course and individual learning objectives.</a:t>
            </a:r>
            <a:r>
              <a:rPr lang="en-US" sz="2800" dirty="0"/>
              <a:t> Completes the “Preceptor Evaluation of Student Performance” form at the end of each completed shift.</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2788" y="274638"/>
            <a:ext cx="7115175" cy="639762"/>
          </a:xfrm>
        </p:spPr>
        <p:txBody>
          <a:bodyPr/>
          <a:lstStyle/>
          <a:p>
            <a:pPr algn="ctr"/>
            <a:r>
              <a:rPr lang="x-none" sz="3200" b="1"/>
              <a:t>ROLES AND RESPONSIBILITIES</a:t>
            </a:r>
            <a:r>
              <a:rPr lang="en-US" sz="3200" b="1" dirty="0"/>
              <a:t>:</a:t>
            </a:r>
            <a:endParaRPr lang="en-US" sz="3200" dirty="0"/>
          </a:p>
        </p:txBody>
      </p:sp>
      <p:sp>
        <p:nvSpPr>
          <p:cNvPr id="3" name="Content Placeholder 2"/>
          <p:cNvSpPr>
            <a:spLocks noGrp="1"/>
          </p:cNvSpPr>
          <p:nvPr>
            <p:ph idx="1"/>
          </p:nvPr>
        </p:nvSpPr>
        <p:spPr>
          <a:xfrm>
            <a:off x="1524000" y="1143000"/>
            <a:ext cx="7573963" cy="4983163"/>
          </a:xfrm>
        </p:spPr>
        <p:txBody>
          <a:bodyPr/>
          <a:lstStyle/>
          <a:p>
            <a:pPr marL="0" lvl="0" indent="0">
              <a:buNone/>
            </a:pPr>
            <a:r>
              <a:rPr lang="en-US" b="1" dirty="0"/>
              <a:t>Preceptor: </a:t>
            </a:r>
          </a:p>
          <a:p>
            <a:pPr lvl="0"/>
            <a:r>
              <a:rPr lang="x-none"/>
              <a:t>Evaluate the preceptor experience for the course.</a:t>
            </a:r>
            <a:endParaRPr lang="en-US" dirty="0"/>
          </a:p>
          <a:p>
            <a:pPr lvl="0"/>
            <a:r>
              <a:rPr lang="x-none"/>
              <a:t>Submit a completed evaluation of the course (Preceptor Evaluation of Clinical Experience) to be filed in the CSUB Department of Nursing as required by the Board of Registered Nursing. </a:t>
            </a:r>
            <a:endParaRPr lang="en-US" dirty="0"/>
          </a:p>
          <a:p>
            <a:pPr lvl="0"/>
            <a:endParaRPr lang="en-US" sz="2400" dirty="0"/>
          </a:p>
          <a:p>
            <a:endParaRPr lang="en-US" sz="24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br>
              <a:rPr lang="en-US" b="1" dirty="0"/>
            </a:br>
            <a:r>
              <a:rPr lang="x-none" b="1"/>
              <a:t>Dress Code Policy</a:t>
            </a:r>
            <a:br>
              <a:rPr lang="en-US" dirty="0"/>
            </a:br>
            <a:endParaRPr lang="en-US" dirty="0"/>
          </a:p>
        </p:txBody>
      </p:sp>
      <p:sp>
        <p:nvSpPr>
          <p:cNvPr id="3" name="Content Placeholder 2"/>
          <p:cNvSpPr>
            <a:spLocks noGrp="1"/>
          </p:cNvSpPr>
          <p:nvPr>
            <p:ph idx="1"/>
          </p:nvPr>
        </p:nvSpPr>
        <p:spPr>
          <a:xfrm>
            <a:off x="1982788" y="1981200"/>
            <a:ext cx="7115175" cy="4144963"/>
          </a:xfrm>
        </p:spPr>
        <p:txBody>
          <a:bodyPr/>
          <a:lstStyle/>
          <a:p>
            <a:pPr marL="0" indent="0">
              <a:buNone/>
            </a:pPr>
            <a:r>
              <a:rPr lang="en-US" b="1" dirty="0"/>
              <a:t>CSUB nursing students must follow CSUB and agency policy regarding uniform dress and professional behavior</a:t>
            </a:r>
            <a:r>
              <a:rPr lang="en-US" dirty="0"/>
              <a:t>.</a:t>
            </a:r>
          </a:p>
          <a:p>
            <a:pPr>
              <a:buNone/>
            </a:pP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2788" y="274638"/>
            <a:ext cx="7115175" cy="715962"/>
          </a:xfrm>
        </p:spPr>
        <p:txBody>
          <a:bodyPr/>
          <a:lstStyle/>
          <a:p>
            <a:pPr algn="ctr"/>
            <a:r>
              <a:rPr lang="en-US" b="1" dirty="0"/>
              <a:t>Dress </a:t>
            </a:r>
            <a:r>
              <a:rPr lang="x-none" b="1"/>
              <a:t>C</a:t>
            </a:r>
            <a:r>
              <a:rPr lang="en-US" b="1" dirty="0"/>
              <a:t>ode</a:t>
            </a:r>
            <a:r>
              <a:rPr lang="x-none" b="1"/>
              <a:t> </a:t>
            </a:r>
            <a:r>
              <a:rPr lang="en-US" b="1" dirty="0"/>
              <a:t>Policy</a:t>
            </a:r>
            <a:endParaRPr lang="en-US" dirty="0"/>
          </a:p>
        </p:txBody>
      </p:sp>
      <p:sp>
        <p:nvSpPr>
          <p:cNvPr id="3" name="Content Placeholder 2"/>
          <p:cNvSpPr>
            <a:spLocks noGrp="1"/>
          </p:cNvSpPr>
          <p:nvPr>
            <p:ph idx="1"/>
          </p:nvPr>
        </p:nvSpPr>
        <p:spPr>
          <a:xfrm>
            <a:off x="1219200" y="1295400"/>
            <a:ext cx="7878763" cy="4830763"/>
          </a:xfrm>
        </p:spPr>
        <p:txBody>
          <a:bodyPr/>
          <a:lstStyle/>
          <a:p>
            <a:pPr>
              <a:buFont typeface="Wingdings" pitchFamily="2" charset="2"/>
              <a:buChar char="Ø"/>
            </a:pPr>
            <a:r>
              <a:rPr lang="en-US" sz="2400" dirty="0"/>
              <a:t>CSUB nursing students represent the University and the Department of Nursing when interacting with patients, their families, staff, and others in the health care environment.  The way students dress demonstrates respect for the University they represent and for the patients and families they serve.  Students purchase and wear the uniform of the Nursing Department throughout their clinical experience, unless the clinical instructor and/or preceptor advises otherwise. While wearing the CSUB uniform, students are clearly recognized at the University and by the clinical agencies accommodating the student experience.  </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Dress </a:t>
            </a:r>
            <a:r>
              <a:rPr lang="x-none" b="1"/>
              <a:t>C</a:t>
            </a:r>
            <a:r>
              <a:rPr lang="en-US" b="1" dirty="0"/>
              <a:t>ode</a:t>
            </a:r>
            <a:r>
              <a:rPr lang="x-none" b="1"/>
              <a:t> </a:t>
            </a:r>
            <a:r>
              <a:rPr lang="en-US" b="1" dirty="0"/>
              <a:t>Policy</a:t>
            </a:r>
            <a:endParaRPr lang="en-US" dirty="0"/>
          </a:p>
        </p:txBody>
      </p:sp>
      <p:sp>
        <p:nvSpPr>
          <p:cNvPr id="3" name="Content Placeholder 2"/>
          <p:cNvSpPr>
            <a:spLocks noGrp="1"/>
          </p:cNvSpPr>
          <p:nvPr>
            <p:ph idx="1"/>
          </p:nvPr>
        </p:nvSpPr>
        <p:spPr>
          <a:xfrm>
            <a:off x="1371600" y="1600200"/>
            <a:ext cx="7726363" cy="4525963"/>
          </a:xfrm>
        </p:spPr>
        <p:txBody>
          <a:bodyPr/>
          <a:lstStyle/>
          <a:p>
            <a:pPr>
              <a:buFont typeface="Wingdings" pitchFamily="2" charset="2"/>
              <a:buChar char="Ø"/>
            </a:pPr>
            <a:r>
              <a:rPr lang="en-US" sz="2800" dirty="0"/>
              <a:t>Professional attitudes and clothing reflect the same respectful behavior and professional attitudes even when the CSUB uniform is not required in the clinical area.  Information regarding uniform purchase is provided during orientation. Uniform purchase, including the polo shirt worn during community health experiences, is mandatory.   Students who fail to purchase their uniform in a timely fashion will be dropped from clinical courses.</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8825" y="0"/>
            <a:ext cx="7115175" cy="1143000"/>
          </a:xfrm>
        </p:spPr>
        <p:txBody>
          <a:bodyPr/>
          <a:lstStyle/>
          <a:p>
            <a:pPr algn="ctr"/>
            <a:r>
              <a:rPr lang="en-US" b="1" dirty="0"/>
              <a:t>Dress </a:t>
            </a:r>
            <a:r>
              <a:rPr lang="x-none" b="1"/>
              <a:t>C</a:t>
            </a:r>
            <a:r>
              <a:rPr lang="en-US" b="1" dirty="0"/>
              <a:t>ode</a:t>
            </a:r>
            <a:r>
              <a:rPr lang="x-none" b="1"/>
              <a:t> </a:t>
            </a:r>
            <a:r>
              <a:rPr lang="en-US" b="1" dirty="0"/>
              <a:t>Policy</a:t>
            </a:r>
            <a:endParaRPr lang="en-US" dirty="0"/>
          </a:p>
        </p:txBody>
      </p:sp>
      <p:sp>
        <p:nvSpPr>
          <p:cNvPr id="3" name="Content Placeholder 2"/>
          <p:cNvSpPr>
            <a:spLocks noGrp="1"/>
          </p:cNvSpPr>
          <p:nvPr>
            <p:ph idx="1"/>
          </p:nvPr>
        </p:nvSpPr>
        <p:spPr>
          <a:xfrm>
            <a:off x="762000" y="1066800"/>
            <a:ext cx="8077201" cy="5562600"/>
          </a:xfrm>
        </p:spPr>
        <p:txBody>
          <a:bodyPr/>
          <a:lstStyle/>
          <a:p>
            <a:pPr>
              <a:buFont typeface="Wingdings" pitchFamily="2" charset="2"/>
              <a:buChar char="Ø"/>
            </a:pPr>
            <a:r>
              <a:rPr lang="en-US" sz="2400" dirty="0"/>
              <a:t>The uniform top is light blue and includes the monogrammed CSUB Department of Nursing logo (with optional first name).</a:t>
            </a:r>
          </a:p>
          <a:p>
            <a:pPr>
              <a:buFont typeface="Wingdings" pitchFamily="2" charset="2"/>
              <a:buChar char="Ø"/>
            </a:pPr>
            <a:r>
              <a:rPr lang="en-US" sz="2400" dirty="0"/>
              <a:t>This uniform’s pants are a regulation type of opaque white or light blue (the same color and fabric as the traditional top and lab jacket) with straight leg pants (men or women), or knee to mid-calf length skirts or culottes (women only). Women students must wear pantyhose with skirts.  Only a regulation blue CSUB lab coat with the CSUB monogrammed Department of Nursing logo with optional student first name may be worn over the uniform.  Appropriate undergarments must be worn and must be covered by the uniform. Students may wear a white T-shirt under the uniform if desired.</a:t>
            </a:r>
          </a:p>
          <a:p>
            <a:pPr>
              <a:buFont typeface="Wingdings" pitchFamily="2" charset="2"/>
              <a:buChar char="Ø"/>
            </a:pPr>
            <a:endParaRPr lang="en-US" sz="2000" dirty="0"/>
          </a:p>
          <a:p>
            <a:pPr>
              <a:buFont typeface="Wingdings" pitchFamily="2" charset="2"/>
              <a:buChar char="Ø"/>
            </a:pPr>
            <a:endParaRPr lang="en-US" sz="20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a:t>Dress </a:t>
            </a:r>
            <a:r>
              <a:rPr lang="x-none" b="1"/>
              <a:t>C</a:t>
            </a:r>
            <a:r>
              <a:rPr lang="en-US" b="1" dirty="0"/>
              <a:t>ode</a:t>
            </a:r>
            <a:r>
              <a:rPr lang="x-none" b="1"/>
              <a:t> </a:t>
            </a:r>
            <a:r>
              <a:rPr lang="en-US" b="1" dirty="0"/>
              <a:t>Policy</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a:t>Casual attire, such as shorts, jeans, thongs, or short midriff tops are not permissible in the clinical setting at any time. Clinical Instructors may have additional requirements for specific clinical areas. Please clear any exceptions to these items with your Clinical Instructor.  </a:t>
            </a:r>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2788" y="274638"/>
            <a:ext cx="7115175" cy="792162"/>
          </a:xfrm>
        </p:spPr>
        <p:txBody>
          <a:bodyPr/>
          <a:lstStyle/>
          <a:p>
            <a:pPr algn="r"/>
            <a:r>
              <a:rPr lang="en-US" b="1" dirty="0"/>
              <a:t>Dress </a:t>
            </a:r>
            <a:r>
              <a:rPr lang="x-none" b="1"/>
              <a:t>C</a:t>
            </a:r>
            <a:r>
              <a:rPr lang="en-US" b="1" dirty="0"/>
              <a:t>ode</a:t>
            </a:r>
            <a:r>
              <a:rPr lang="x-none" b="1"/>
              <a:t> </a:t>
            </a:r>
            <a:r>
              <a:rPr lang="en-US" b="1" dirty="0"/>
              <a:t>Policy</a:t>
            </a:r>
            <a:endParaRPr lang="en-US" dirty="0"/>
          </a:p>
        </p:txBody>
      </p:sp>
      <p:sp>
        <p:nvSpPr>
          <p:cNvPr id="3" name="Content Placeholder 2"/>
          <p:cNvSpPr>
            <a:spLocks noGrp="1"/>
          </p:cNvSpPr>
          <p:nvPr>
            <p:ph idx="1"/>
          </p:nvPr>
        </p:nvSpPr>
        <p:spPr>
          <a:xfrm>
            <a:off x="1524001" y="1295400"/>
            <a:ext cx="7315200" cy="4830763"/>
          </a:xfrm>
        </p:spPr>
        <p:txBody>
          <a:bodyPr/>
          <a:lstStyle/>
          <a:p>
            <a:pPr>
              <a:buFont typeface="Wingdings" pitchFamily="2" charset="2"/>
              <a:buChar char="Ø"/>
            </a:pPr>
            <a:r>
              <a:rPr lang="en-US" b="1" i="1" dirty="0"/>
              <a:t>Identification Badge</a:t>
            </a:r>
            <a:endParaRPr lang="en-US" dirty="0"/>
          </a:p>
          <a:p>
            <a:pPr lvl="1"/>
            <a:r>
              <a:rPr lang="en-US" sz="2400" dirty="0"/>
              <a:t>The CSUB Identification badge includes: student picture, student name and title “Nursing Student” in a minimum of 18-point font.  This complies with the CA Board of Registered Nursing requirement.  The </a:t>
            </a:r>
            <a:r>
              <a:rPr lang="en-US" sz="2400" u="sng" dirty="0"/>
              <a:t>identification badge must be worn above the waist.  The identification badge must be worn at all times during clinical hours at agencies.</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8825" y="0"/>
            <a:ext cx="7115175" cy="715962"/>
          </a:xfrm>
        </p:spPr>
        <p:txBody>
          <a:bodyPr/>
          <a:lstStyle/>
          <a:p>
            <a:pPr algn="r"/>
            <a:r>
              <a:rPr lang="en-US" b="1" dirty="0"/>
              <a:t>Dress </a:t>
            </a:r>
            <a:r>
              <a:rPr lang="x-none" b="1"/>
              <a:t>C</a:t>
            </a:r>
            <a:r>
              <a:rPr lang="en-US" b="1" dirty="0"/>
              <a:t>ode</a:t>
            </a:r>
            <a:r>
              <a:rPr lang="x-none" b="1"/>
              <a:t> </a:t>
            </a:r>
            <a:r>
              <a:rPr lang="en-US" b="1" dirty="0"/>
              <a:t>Policy</a:t>
            </a:r>
            <a:endParaRPr lang="en-US" dirty="0"/>
          </a:p>
        </p:txBody>
      </p:sp>
      <p:sp>
        <p:nvSpPr>
          <p:cNvPr id="3" name="Content Placeholder 2"/>
          <p:cNvSpPr>
            <a:spLocks noGrp="1"/>
          </p:cNvSpPr>
          <p:nvPr>
            <p:ph idx="1"/>
          </p:nvPr>
        </p:nvSpPr>
        <p:spPr>
          <a:xfrm>
            <a:off x="559645" y="685800"/>
            <a:ext cx="8564563" cy="5715000"/>
          </a:xfrm>
        </p:spPr>
        <p:txBody>
          <a:bodyPr/>
          <a:lstStyle/>
          <a:p>
            <a:pPr>
              <a:buFont typeface="Wingdings" pitchFamily="2" charset="2"/>
              <a:buChar char="Ø"/>
            </a:pPr>
            <a:r>
              <a:rPr lang="en-US" sz="2400" b="1" i="1" dirty="0"/>
              <a:t>Footwear - </a:t>
            </a:r>
            <a:r>
              <a:rPr lang="en-US" sz="2400" dirty="0"/>
              <a:t>Wear clean white, navy blue, black or dark brown shoes with closed toe and heel, with nonskid soles of nonporous material. Be sure shoe laces are white and clean.  Women wear white or beige hose or solid white socks.   </a:t>
            </a:r>
            <a:endParaRPr lang="en-US" sz="2400" b="1" i="1" dirty="0"/>
          </a:p>
          <a:p>
            <a:pPr>
              <a:buFont typeface="Wingdings" pitchFamily="2" charset="2"/>
              <a:buChar char="Ø"/>
            </a:pPr>
            <a:r>
              <a:rPr lang="en-US" sz="2400" b="1" i="1" dirty="0"/>
              <a:t>Hair</a:t>
            </a:r>
            <a:endParaRPr lang="en-US" sz="2400" dirty="0"/>
          </a:p>
          <a:p>
            <a:pPr lvl="1">
              <a:buFont typeface="Wingdings" pitchFamily="2" charset="2"/>
              <a:buChar char="v"/>
            </a:pPr>
            <a:r>
              <a:rPr lang="en-US" sz="2400" dirty="0"/>
              <a:t>Hair is neatly maintained, clean and kept off the collar. </a:t>
            </a:r>
            <a:r>
              <a:rPr lang="en-US" sz="2400" u="sng" dirty="0"/>
              <a:t>Hair is pulled back to prevent it from falling forward over the face while performing routine nursing duties. </a:t>
            </a:r>
            <a:r>
              <a:rPr lang="en-US" sz="2400" dirty="0"/>
              <a:t>Any extreme look or color is not permitted.  Plain barrettes or combs are allowed. </a:t>
            </a:r>
          </a:p>
          <a:p>
            <a:pPr lvl="1">
              <a:buFont typeface="Wingdings" pitchFamily="2" charset="2"/>
              <a:buChar char="v"/>
            </a:pPr>
            <a:r>
              <a:rPr lang="en-US" sz="2400" dirty="0"/>
              <a:t> Men may choose a neatly trimmed mustache or beard.  Facial hair is maintained in short style to insure adequate seal for respiratory isolation masks/particulate respirators. No handle bar style mustaches or long beards are acceptable.  </a:t>
            </a:r>
          </a:p>
          <a:p>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042680" y="76200"/>
            <a:ext cx="7115175" cy="1143000"/>
          </a:xfrm>
        </p:spPr>
        <p:txBody>
          <a:bodyPr/>
          <a:lstStyle/>
          <a:p>
            <a:pPr algn="ctr"/>
            <a:r>
              <a:rPr lang="en-US" sz="4000" b="1" dirty="0"/>
              <a:t>Department of Nursing Philosophy</a:t>
            </a:r>
          </a:p>
        </p:txBody>
      </p:sp>
      <p:sp>
        <p:nvSpPr>
          <p:cNvPr id="4099" name="Rectangle 3"/>
          <p:cNvSpPr>
            <a:spLocks noGrp="1" noChangeArrowheads="1"/>
          </p:cNvSpPr>
          <p:nvPr>
            <p:ph type="body" idx="1"/>
          </p:nvPr>
        </p:nvSpPr>
        <p:spPr>
          <a:xfrm>
            <a:off x="685800" y="1295400"/>
            <a:ext cx="8305800" cy="4419600"/>
          </a:xfrm>
        </p:spPr>
        <p:txBody>
          <a:bodyPr/>
          <a:lstStyle/>
          <a:p>
            <a:pPr>
              <a:lnSpc>
                <a:spcPct val="90000"/>
              </a:lnSpc>
              <a:buFont typeface="Wingdings" pitchFamily="2" charset="2"/>
              <a:buChar char="Ø"/>
            </a:pPr>
            <a:r>
              <a:rPr lang="en-US" sz="2400" b="1" dirty="0"/>
              <a:t>Concepts</a:t>
            </a:r>
          </a:p>
          <a:p>
            <a:pPr lvl="1">
              <a:lnSpc>
                <a:spcPct val="90000"/>
              </a:lnSpc>
            </a:pPr>
            <a:r>
              <a:rPr lang="en-US" sz="2000" dirty="0"/>
              <a:t>Client (person, family, group/aggregate, &amp; community)</a:t>
            </a:r>
          </a:p>
          <a:p>
            <a:pPr lvl="1">
              <a:lnSpc>
                <a:spcPct val="90000"/>
              </a:lnSpc>
            </a:pPr>
            <a:r>
              <a:rPr lang="en-US" sz="2000" dirty="0"/>
              <a:t>Environment (human, social, political, economic, geographic, &amp; physical factors)</a:t>
            </a:r>
          </a:p>
          <a:p>
            <a:pPr lvl="1">
              <a:lnSpc>
                <a:spcPct val="90000"/>
              </a:lnSpc>
            </a:pPr>
            <a:r>
              <a:rPr lang="en-US" sz="2000" dirty="0"/>
              <a:t>Health: “A state of maximum wellness (or) functional health status at a given point in time”</a:t>
            </a:r>
          </a:p>
          <a:p>
            <a:pPr lvl="1">
              <a:lnSpc>
                <a:spcPct val="90000"/>
              </a:lnSpc>
            </a:pPr>
            <a:r>
              <a:rPr lang="en-US" sz="2000" dirty="0"/>
              <a:t>Nurse- “</a:t>
            </a:r>
            <a:r>
              <a:rPr lang="en-US" sz="2400" dirty="0"/>
              <a:t>the professional nurse works autonomously and collaboratively with others to promote the health of individuals, families, and communities.  Nurses are individually accountable to the public they serve.”</a:t>
            </a:r>
          </a:p>
          <a:p>
            <a:pPr>
              <a:lnSpc>
                <a:spcPct val="90000"/>
              </a:lnSpc>
              <a:buFont typeface="Wingdings" pitchFamily="2" charset="2"/>
              <a:buChar char="Ø"/>
            </a:pPr>
            <a:r>
              <a:rPr lang="en-US" sz="2400" b="1" dirty="0"/>
              <a:t>Teaching/Learning Process &amp; Professional Education</a:t>
            </a:r>
          </a:p>
          <a:p>
            <a:pPr lvl="1">
              <a:lnSpc>
                <a:spcPct val="90000"/>
              </a:lnSpc>
            </a:pPr>
            <a:r>
              <a:rPr lang="en-US" sz="2000" dirty="0"/>
              <a:t>“Learning is an active, experiential process that is lifelong, dynamic, continuous, &amp; growth-producing”</a:t>
            </a:r>
          </a:p>
          <a:p>
            <a:pPr lvl="1">
              <a:lnSpc>
                <a:spcPct val="90000"/>
              </a:lnSpc>
            </a:pPr>
            <a:r>
              <a:rPr lang="en-US" sz="2000" dirty="0"/>
              <a:t>Students should strive to identify strengths &amp; weaknesses, assume responsibility for learning &amp; actively participate in process</a:t>
            </a:r>
          </a:p>
          <a:p>
            <a:pPr marL="457200" lvl="1" indent="0">
              <a:lnSpc>
                <a:spcPct val="90000"/>
              </a:lnSpc>
              <a:buNone/>
            </a:pPr>
            <a:endParaRPr lang="en-US" sz="2400" dirty="0"/>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a:t>Dress </a:t>
            </a:r>
            <a:r>
              <a:rPr lang="x-none" b="1"/>
              <a:t>C</a:t>
            </a:r>
            <a:r>
              <a:rPr lang="en-US" b="1" dirty="0"/>
              <a:t>ode</a:t>
            </a:r>
            <a:r>
              <a:rPr lang="x-none" b="1"/>
              <a:t> </a:t>
            </a:r>
            <a:r>
              <a:rPr lang="en-US" b="1" dirty="0"/>
              <a:t>Policy</a:t>
            </a:r>
            <a:endParaRPr lang="en-US" dirty="0"/>
          </a:p>
        </p:txBody>
      </p:sp>
      <p:sp>
        <p:nvSpPr>
          <p:cNvPr id="3" name="Content Placeholder 2"/>
          <p:cNvSpPr>
            <a:spLocks noGrp="1"/>
          </p:cNvSpPr>
          <p:nvPr>
            <p:ph idx="1"/>
          </p:nvPr>
        </p:nvSpPr>
        <p:spPr>
          <a:xfrm>
            <a:off x="990600" y="1447800"/>
            <a:ext cx="8107363" cy="5105400"/>
          </a:xfrm>
        </p:spPr>
        <p:txBody>
          <a:bodyPr/>
          <a:lstStyle/>
          <a:p>
            <a:pPr>
              <a:buFont typeface="Wingdings" pitchFamily="2" charset="2"/>
              <a:buChar char="Ø"/>
            </a:pPr>
            <a:r>
              <a:rPr lang="en-US" sz="2400" b="1" i="1" dirty="0"/>
              <a:t>Makeup: </a:t>
            </a:r>
            <a:r>
              <a:rPr lang="en-US" sz="2400" dirty="0"/>
              <a:t>Makeup is fresh and natural. Extremes in color, glitter, or amount are not acceptable.  </a:t>
            </a:r>
          </a:p>
          <a:p>
            <a:pPr>
              <a:buFont typeface="Wingdings" pitchFamily="2" charset="2"/>
              <a:buChar char="Ø"/>
            </a:pPr>
            <a:r>
              <a:rPr lang="en-US" sz="2400" b="1" i="1" dirty="0"/>
              <a:t>Nails: </a:t>
            </a:r>
            <a:r>
              <a:rPr lang="en-US" sz="2400" u="sng" dirty="0"/>
              <a:t>No acrylic nails, extenders, polish or long nails are permitted</a:t>
            </a:r>
            <a:r>
              <a:rPr lang="en-US" sz="2400" dirty="0"/>
              <a:t>. Hands and nails are clean and free of any stains. </a:t>
            </a:r>
          </a:p>
          <a:p>
            <a:pPr>
              <a:buFont typeface="Wingdings" pitchFamily="2" charset="2"/>
              <a:buChar char="Ø"/>
            </a:pPr>
            <a:r>
              <a:rPr lang="en-US" sz="2400" b="1" i="1" dirty="0"/>
              <a:t>Perfume: </a:t>
            </a:r>
            <a:r>
              <a:rPr lang="en-US" sz="2400" dirty="0"/>
              <a:t>Close contact with patients and staff requires students not wear fragrance/perfume or after- shave.   </a:t>
            </a:r>
          </a:p>
          <a:p>
            <a:pPr>
              <a:buFont typeface="Wingdings" pitchFamily="2" charset="2"/>
              <a:buChar char="Ø"/>
            </a:pPr>
            <a:r>
              <a:rPr lang="en-US" sz="2400" b="1" i="1" dirty="0"/>
              <a:t>Sunglasses: </a:t>
            </a:r>
            <a:r>
              <a:rPr lang="en-US" sz="2400" dirty="0"/>
              <a:t>Sunglasses may be perceived as blocking interpersonal communication. Do not wear them indoors; however, polarized glasses that tint light gray in bright light are acceptable.</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2788" y="274638"/>
            <a:ext cx="7115175" cy="715962"/>
          </a:xfrm>
        </p:spPr>
        <p:txBody>
          <a:bodyPr/>
          <a:lstStyle/>
          <a:p>
            <a:pPr algn="r"/>
            <a:r>
              <a:rPr lang="en-US" b="1" dirty="0"/>
              <a:t>Dress </a:t>
            </a:r>
            <a:r>
              <a:rPr lang="x-none" b="1"/>
              <a:t>C</a:t>
            </a:r>
            <a:r>
              <a:rPr lang="en-US" b="1" dirty="0"/>
              <a:t>ode</a:t>
            </a:r>
            <a:r>
              <a:rPr lang="x-none" b="1"/>
              <a:t> </a:t>
            </a:r>
            <a:r>
              <a:rPr lang="en-US" b="1" dirty="0"/>
              <a:t>Policy</a:t>
            </a:r>
            <a:endParaRPr lang="en-US" dirty="0"/>
          </a:p>
        </p:txBody>
      </p:sp>
      <p:sp>
        <p:nvSpPr>
          <p:cNvPr id="3" name="Content Placeholder 2"/>
          <p:cNvSpPr>
            <a:spLocks noGrp="1"/>
          </p:cNvSpPr>
          <p:nvPr>
            <p:ph idx="1"/>
          </p:nvPr>
        </p:nvSpPr>
        <p:spPr>
          <a:xfrm>
            <a:off x="762000" y="990600"/>
            <a:ext cx="8077201" cy="5486400"/>
          </a:xfrm>
        </p:spPr>
        <p:txBody>
          <a:bodyPr/>
          <a:lstStyle/>
          <a:p>
            <a:pPr marL="0" indent="0">
              <a:buNone/>
            </a:pPr>
            <a:r>
              <a:rPr lang="en-US" sz="2400" b="1" i="1" dirty="0"/>
              <a:t>Jewelry</a:t>
            </a:r>
            <a:endParaRPr lang="en-US" sz="2400" dirty="0"/>
          </a:p>
          <a:p>
            <a:pPr lvl="1"/>
            <a:r>
              <a:rPr lang="en-US" sz="2400" dirty="0"/>
              <a:t>The following jewelry is allowed:</a:t>
            </a:r>
          </a:p>
          <a:p>
            <a:pPr lvl="2"/>
            <a:r>
              <a:rPr lang="en-US" dirty="0"/>
              <a:t>a) One small post earring (with no dangles) in each ear; </a:t>
            </a:r>
          </a:p>
          <a:p>
            <a:pPr lvl="2"/>
            <a:r>
              <a:rPr lang="en-US" dirty="0"/>
              <a:t>b) One small ring; </a:t>
            </a:r>
          </a:p>
          <a:p>
            <a:pPr lvl="2"/>
            <a:r>
              <a:rPr lang="en-US" dirty="0"/>
              <a:t>c) Small necklaces and neck chains inside the uniform; </a:t>
            </a:r>
          </a:p>
          <a:p>
            <a:pPr lvl="2"/>
            <a:r>
              <a:rPr lang="en-US" dirty="0"/>
              <a:t>d) ankle chains that are not visible or audible; and </a:t>
            </a:r>
          </a:p>
          <a:p>
            <a:pPr lvl="2"/>
            <a:r>
              <a:rPr lang="en-US" dirty="0"/>
              <a:t>e) small wrist watches with second hands.</a:t>
            </a:r>
          </a:p>
          <a:p>
            <a:pPr lvl="1"/>
            <a:r>
              <a:rPr lang="en-US" sz="2400" dirty="0"/>
              <a:t>No other jewelry and/or visible body piercing is allowed in the clinical area. (Please do not assume because the pierced ornament is in your tongue that it is invisible. It is not acceptable professional dress).</a:t>
            </a:r>
          </a:p>
          <a:p>
            <a:endParaRPr lang="en-US" sz="20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2788" y="274638"/>
            <a:ext cx="7115175" cy="868362"/>
          </a:xfrm>
        </p:spPr>
        <p:txBody>
          <a:bodyPr/>
          <a:lstStyle/>
          <a:p>
            <a:pPr algn="r"/>
            <a:r>
              <a:rPr lang="en-US" b="1" dirty="0"/>
              <a:t>Dress </a:t>
            </a:r>
            <a:r>
              <a:rPr lang="x-none" b="1"/>
              <a:t>C</a:t>
            </a:r>
            <a:r>
              <a:rPr lang="en-US" b="1" dirty="0"/>
              <a:t>ode</a:t>
            </a:r>
            <a:r>
              <a:rPr lang="x-none" b="1"/>
              <a:t> </a:t>
            </a:r>
            <a:r>
              <a:rPr lang="en-US" b="1" dirty="0"/>
              <a:t>Policy</a:t>
            </a:r>
            <a:endParaRPr lang="en-US" dirty="0"/>
          </a:p>
        </p:txBody>
      </p:sp>
      <p:sp>
        <p:nvSpPr>
          <p:cNvPr id="3" name="Content Placeholder 2"/>
          <p:cNvSpPr>
            <a:spLocks noGrp="1"/>
          </p:cNvSpPr>
          <p:nvPr>
            <p:ph idx="1"/>
          </p:nvPr>
        </p:nvSpPr>
        <p:spPr>
          <a:xfrm>
            <a:off x="2028825" y="1263258"/>
            <a:ext cx="7115175" cy="3613542"/>
          </a:xfrm>
        </p:spPr>
        <p:txBody>
          <a:bodyPr/>
          <a:lstStyle/>
          <a:p>
            <a:pPr>
              <a:buFont typeface="Wingdings" pitchFamily="2" charset="2"/>
              <a:buChar char="Ø"/>
            </a:pPr>
            <a:r>
              <a:rPr lang="en-US" sz="2800" b="1" i="1" dirty="0"/>
              <a:t>Tattoos - </a:t>
            </a:r>
            <a:r>
              <a:rPr lang="en-US" sz="2400" dirty="0"/>
              <a:t>No visible tattoos are permitted. Cover any tattoos that may be visible.   </a:t>
            </a:r>
          </a:p>
          <a:p>
            <a:pPr>
              <a:buFont typeface="Wingdings" pitchFamily="2" charset="2"/>
              <a:buChar char="Ø"/>
            </a:pPr>
            <a:r>
              <a:rPr lang="en-US" sz="2800" b="1" i="1" dirty="0"/>
              <a:t>Hygiene - </a:t>
            </a:r>
            <a:r>
              <a:rPr lang="en-US" sz="2400" dirty="0"/>
              <a:t>Personal hygiene must be of high standards.  Absence of body, mouth and clothes odor is necessary. Do not chew gum or smokeless tobacco while in clinical areas.  Students may smoke only in the designated areas during assigned meal or break time.  </a:t>
            </a:r>
          </a:p>
          <a:p>
            <a:endParaRPr lang="en-US" sz="2800" dirty="0"/>
          </a:p>
        </p:txBody>
      </p:sp>
      <p:sp>
        <p:nvSpPr>
          <p:cNvPr id="4" name="Content Placeholder 2"/>
          <p:cNvSpPr txBox="1">
            <a:spLocks/>
          </p:cNvSpPr>
          <p:nvPr/>
        </p:nvSpPr>
        <p:spPr bwMode="auto">
          <a:xfrm>
            <a:off x="1600201" y="5105400"/>
            <a:ext cx="7391399" cy="1477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marL="0" indent="0">
              <a:buNone/>
            </a:pPr>
            <a:r>
              <a:rPr lang="en-US" sz="2400" b="1" i="1" u="sng" kern="0" dirty="0"/>
              <a:t>Exceptions</a:t>
            </a:r>
            <a:r>
              <a:rPr lang="en-US" sz="2400" b="1" i="1" kern="0" dirty="0"/>
              <a:t> - </a:t>
            </a:r>
            <a:r>
              <a:rPr lang="en-US" sz="2400" kern="0" dirty="0"/>
              <a:t>Requests for exceptions must be submitted to the Clinical Instructor and/or agency in writing a minimum of five working days prior to the day of the clinical experience.      </a:t>
            </a:r>
          </a:p>
          <a:p>
            <a:pPr>
              <a:buFontTx/>
              <a:buNone/>
            </a:pPr>
            <a:endParaRPr lang="en-US" kern="0"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a:t>Dress </a:t>
            </a:r>
            <a:r>
              <a:rPr lang="x-none" b="1"/>
              <a:t>C</a:t>
            </a:r>
            <a:r>
              <a:rPr lang="en-US" b="1" dirty="0"/>
              <a:t>ode</a:t>
            </a:r>
            <a:r>
              <a:rPr lang="x-none" b="1"/>
              <a:t> </a:t>
            </a:r>
            <a:r>
              <a:rPr lang="en-US" b="1" dirty="0"/>
              <a:t>Policy</a:t>
            </a:r>
            <a:endParaRPr lang="en-US" dirty="0"/>
          </a:p>
        </p:txBody>
      </p:sp>
      <p:sp>
        <p:nvSpPr>
          <p:cNvPr id="3" name="Content Placeholder 2"/>
          <p:cNvSpPr>
            <a:spLocks noGrp="1"/>
          </p:cNvSpPr>
          <p:nvPr>
            <p:ph idx="1"/>
          </p:nvPr>
        </p:nvSpPr>
        <p:spPr>
          <a:xfrm>
            <a:off x="838200" y="1600200"/>
            <a:ext cx="8259763" cy="5029200"/>
          </a:xfrm>
        </p:spPr>
        <p:txBody>
          <a:bodyPr/>
          <a:lstStyle/>
          <a:p>
            <a:pPr>
              <a:buFont typeface="Wingdings" pitchFamily="2" charset="2"/>
              <a:buChar char="Ø"/>
            </a:pPr>
            <a:r>
              <a:rPr lang="en-US" sz="2400" b="1" dirty="0"/>
              <a:t>The guidelines, established by CSUB students and nursing faculty, will be enforced for all students in the Nursing program. </a:t>
            </a:r>
          </a:p>
          <a:p>
            <a:pPr>
              <a:buFont typeface="Wingdings" pitchFamily="2" charset="2"/>
              <a:buChar char="Ø"/>
            </a:pPr>
            <a:r>
              <a:rPr lang="en-US" sz="2400" b="1" u="sng" dirty="0"/>
              <a:t>Any student failing to comply will be asked to leave the clinical area and may not return until modifications are made. </a:t>
            </a:r>
            <a:r>
              <a:rPr lang="en-US" sz="2400" b="1" dirty="0"/>
              <a:t>This action will result in an unexcused absence for the day.  Any desired deviation from this code must be presented to the Clinical Instructor for consideration.  </a:t>
            </a:r>
          </a:p>
          <a:p>
            <a:pPr>
              <a:buFont typeface="Wingdings" pitchFamily="2" charset="2"/>
              <a:buChar char="Ø"/>
            </a:pPr>
            <a:r>
              <a:rPr lang="en-US" sz="2400" b="1" dirty="0"/>
              <a:t>Students should be aware that additional dress restrictions and infection control policies might be required in specific departments of agencies or hospitals.  </a:t>
            </a:r>
            <a:endParaRPr lang="en-US" sz="2400" dirty="0"/>
          </a:p>
          <a:p>
            <a:pPr>
              <a:buFont typeface="Wingdings" pitchFamily="2" charset="2"/>
              <a:buChar char="Ø"/>
            </a:pPr>
            <a:endParaRPr lang="en-US" sz="24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40763" cy="1143000"/>
          </a:xfrm>
        </p:spPr>
        <p:txBody>
          <a:bodyPr/>
          <a:lstStyle/>
          <a:p>
            <a:pPr algn="ctr"/>
            <a:r>
              <a:rPr lang="en-US" sz="3600" b="1" dirty="0"/>
              <a:t>Required Forms</a:t>
            </a:r>
            <a:br>
              <a:rPr lang="en-US" sz="3600" b="1" dirty="0"/>
            </a:br>
            <a:r>
              <a:rPr lang="en-US" sz="3600" b="1" dirty="0"/>
              <a:t>are available in Preceptor Handbook</a:t>
            </a:r>
          </a:p>
        </p:txBody>
      </p:sp>
      <p:sp>
        <p:nvSpPr>
          <p:cNvPr id="3" name="Content Placeholder 2"/>
          <p:cNvSpPr>
            <a:spLocks noGrp="1"/>
          </p:cNvSpPr>
          <p:nvPr>
            <p:ph idx="1"/>
          </p:nvPr>
        </p:nvSpPr>
        <p:spPr>
          <a:xfrm>
            <a:off x="1112837" y="1447801"/>
            <a:ext cx="8031163" cy="5410200"/>
          </a:xfrm>
        </p:spPr>
        <p:txBody>
          <a:bodyPr/>
          <a:lstStyle/>
          <a:p>
            <a:pPr>
              <a:buFont typeface="Wingdings" pitchFamily="2" charset="2"/>
              <a:buChar char="Ø"/>
            </a:pPr>
            <a:r>
              <a:rPr lang="en-US" sz="2400" b="1" dirty="0"/>
              <a:t>Preceptor Profile Form</a:t>
            </a:r>
          </a:p>
          <a:p>
            <a:pPr lvl="1"/>
            <a:r>
              <a:rPr lang="en-US" sz="2400" dirty="0"/>
              <a:t>Fill out and return, in the Preceptor Handbook</a:t>
            </a:r>
          </a:p>
          <a:p>
            <a:pPr>
              <a:buFont typeface="Wingdings" pitchFamily="2" charset="2"/>
              <a:buChar char="Ø"/>
            </a:pPr>
            <a:r>
              <a:rPr lang="x-none" sz="2400" b="1" dirty="0"/>
              <a:t>Confirmation of Agreement to Precept</a:t>
            </a:r>
            <a:endParaRPr lang="en-US" sz="2400" b="1" dirty="0"/>
          </a:p>
          <a:p>
            <a:pPr lvl="1"/>
            <a:r>
              <a:rPr lang="en-US" sz="2400" dirty="0"/>
              <a:t>Fill out and return, in the Preceptor Handbook</a:t>
            </a:r>
            <a:endParaRPr lang="en-US" sz="2400" b="1" dirty="0"/>
          </a:p>
          <a:p>
            <a:pPr>
              <a:buFont typeface="Wingdings" pitchFamily="2" charset="2"/>
              <a:buChar char="Ø"/>
            </a:pPr>
            <a:r>
              <a:rPr lang="en-US" sz="2400" b="1" dirty="0"/>
              <a:t>Preceptor Evaluation of Clinical Preceptor Experience</a:t>
            </a:r>
          </a:p>
          <a:p>
            <a:pPr lvl="1"/>
            <a:r>
              <a:rPr lang="en-US" sz="2400" dirty="0"/>
              <a:t>Preceptor fills out and returns at the end of the semester, in the Preceptor Handbook</a:t>
            </a:r>
          </a:p>
          <a:p>
            <a:pPr>
              <a:buFont typeface="Wingdings" pitchFamily="2" charset="2"/>
              <a:buChar char="Ø"/>
            </a:pPr>
            <a:r>
              <a:rPr lang="en-US" sz="2400" b="1" dirty="0"/>
              <a:t>Student Evaluation of Preceptor Performance</a:t>
            </a:r>
          </a:p>
          <a:p>
            <a:pPr lvl="1"/>
            <a:r>
              <a:rPr lang="en-US" sz="2400" dirty="0"/>
              <a:t>Students fill out, in the Preceptor Handbook</a:t>
            </a:r>
          </a:p>
          <a:p>
            <a:endParaRPr lang="en-US" dirty="0"/>
          </a:p>
          <a:p>
            <a:pPr lvl="1"/>
            <a:endParaRPr lang="en-US" dirty="0"/>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183563" cy="1143000"/>
          </a:xfrm>
        </p:spPr>
        <p:txBody>
          <a:bodyPr/>
          <a:lstStyle/>
          <a:p>
            <a:pPr algn="ctr"/>
            <a:r>
              <a:rPr lang="en-US" sz="3600" b="1" dirty="0"/>
              <a:t>Required Forms for</a:t>
            </a:r>
            <a:br>
              <a:rPr lang="en-US" sz="3600" b="1" dirty="0"/>
            </a:br>
            <a:r>
              <a:rPr lang="en-US" sz="3600" b="1" dirty="0"/>
              <a:t>are available in Preceptor Handbook</a:t>
            </a:r>
          </a:p>
        </p:txBody>
      </p:sp>
      <p:sp>
        <p:nvSpPr>
          <p:cNvPr id="3" name="Content Placeholder 2"/>
          <p:cNvSpPr>
            <a:spLocks noGrp="1"/>
          </p:cNvSpPr>
          <p:nvPr>
            <p:ph idx="1"/>
          </p:nvPr>
        </p:nvSpPr>
        <p:spPr>
          <a:xfrm>
            <a:off x="731837" y="1676400"/>
            <a:ext cx="8259763" cy="4906963"/>
          </a:xfrm>
        </p:spPr>
        <p:txBody>
          <a:bodyPr/>
          <a:lstStyle/>
          <a:p>
            <a:pPr>
              <a:buFont typeface="Wingdings" pitchFamily="2" charset="2"/>
              <a:buChar char="Ø"/>
            </a:pPr>
            <a:r>
              <a:rPr lang="en-US" sz="2800" b="1" dirty="0"/>
              <a:t>Clinical Time Sheet:</a:t>
            </a:r>
          </a:p>
          <a:p>
            <a:pPr marL="914400" lvl="2" indent="0">
              <a:buNone/>
            </a:pPr>
            <a:r>
              <a:rPr lang="en-US" sz="2800" dirty="0"/>
              <a:t>- Students fill out and preceptor signs</a:t>
            </a:r>
          </a:p>
          <a:p>
            <a:pPr>
              <a:buFont typeface="Wingdings" pitchFamily="2" charset="2"/>
              <a:buChar char="Ø"/>
            </a:pPr>
            <a:r>
              <a:rPr lang="en-US" sz="2800" b="1" dirty="0"/>
              <a:t>Written Notice to Clinical Instructor of Clinical Setting and Calendar of Clinical Hours</a:t>
            </a:r>
          </a:p>
          <a:p>
            <a:pPr marL="914400" lvl="2" indent="0">
              <a:buNone/>
            </a:pPr>
            <a:r>
              <a:rPr lang="en-US" sz="2800" dirty="0"/>
              <a:t>- Students fill out and return to faculty</a:t>
            </a:r>
          </a:p>
          <a:p>
            <a:pPr>
              <a:buFont typeface="Wingdings" pitchFamily="2" charset="2"/>
              <a:buChar char="Ø"/>
            </a:pPr>
            <a:r>
              <a:rPr lang="en-US" sz="2800" b="1" dirty="0"/>
              <a:t>Preceptor Evaluation of Student Performance </a:t>
            </a:r>
            <a:r>
              <a:rPr lang="en-US" sz="2800" b="1" u="sng" dirty="0"/>
              <a:t>(for each completed shift)</a:t>
            </a:r>
            <a:endParaRPr lang="en-US" sz="2800" b="1" dirty="0"/>
          </a:p>
          <a:p>
            <a:pPr marL="457200" lvl="1" indent="0">
              <a:buNone/>
            </a:pPr>
            <a:r>
              <a:rPr lang="en-US" b="1" dirty="0"/>
              <a:t>- </a:t>
            </a:r>
            <a:r>
              <a:rPr lang="en-US" dirty="0"/>
              <a:t>Preceptor fills out and reviews it with the student at the end of each completed shift</a:t>
            </a:r>
          </a:p>
          <a:p>
            <a:pPr lvl="1"/>
            <a:endParaRPr lang="en-US" dirty="0"/>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2788" y="274638"/>
            <a:ext cx="7115175" cy="1325562"/>
          </a:xfrm>
        </p:spPr>
        <p:txBody>
          <a:bodyPr/>
          <a:lstStyle/>
          <a:p>
            <a:pPr algn="ctr"/>
            <a:r>
              <a:rPr lang="en-US" sz="3200" b="1" dirty="0"/>
              <a:t>Individual Student Objectives and Learning Contract</a:t>
            </a:r>
            <a:br>
              <a:rPr lang="en-US" sz="3200" dirty="0"/>
            </a:br>
            <a:endParaRPr lang="en-US" sz="3200" dirty="0"/>
          </a:p>
        </p:txBody>
      </p:sp>
      <p:sp>
        <p:nvSpPr>
          <p:cNvPr id="3" name="Content Placeholder 2"/>
          <p:cNvSpPr>
            <a:spLocks noGrp="1"/>
          </p:cNvSpPr>
          <p:nvPr>
            <p:ph idx="1"/>
          </p:nvPr>
        </p:nvSpPr>
        <p:spPr>
          <a:xfrm>
            <a:off x="1219200" y="1905000"/>
            <a:ext cx="7726363" cy="4525963"/>
          </a:xfrm>
        </p:spPr>
        <p:txBody>
          <a:bodyPr/>
          <a:lstStyle/>
          <a:p>
            <a:pPr>
              <a:buFont typeface="Wingdings" pitchFamily="2" charset="2"/>
              <a:buChar char="Ø"/>
            </a:pPr>
            <a:r>
              <a:rPr lang="en-US" sz="2800" b="1" dirty="0"/>
              <a:t>Individual Student Objectives and Learning Contract:</a:t>
            </a:r>
          </a:p>
          <a:p>
            <a:pPr lvl="1"/>
            <a:r>
              <a:rPr lang="en-US" sz="2400" dirty="0"/>
              <a:t>Students prepare attainable objectives that have been approved by their Clinical Instructor. The students then have them approved by their preceptor at the beginning of </a:t>
            </a:r>
            <a:r>
              <a:rPr lang="en-US" sz="2400"/>
              <a:t>the semester.</a:t>
            </a:r>
            <a:endParaRPr lang="en-US" sz="2400" dirty="0"/>
          </a:p>
          <a:p>
            <a:pPr lvl="1"/>
            <a:r>
              <a:rPr lang="en-US" sz="2400" dirty="0"/>
              <a:t>Preceptor, Student, and Clinical Instructor sign the Individual Student Objectives and Learning Contract.</a:t>
            </a:r>
          </a:p>
          <a:p>
            <a:endParaRPr lang="en-US" dirty="0"/>
          </a:p>
          <a:p>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2788" y="609600"/>
            <a:ext cx="7115175" cy="1066800"/>
          </a:xfrm>
        </p:spPr>
        <p:txBody>
          <a:bodyPr/>
          <a:lstStyle/>
          <a:p>
            <a:pPr algn="ctr"/>
            <a:r>
              <a:rPr lang="en-US" sz="3600" b="1" dirty="0"/>
              <a:t>Individual Student Objectives and Learning Contract </a:t>
            </a:r>
            <a:br>
              <a:rPr lang="en-US" dirty="0"/>
            </a:br>
            <a:endParaRPr lang="en-US" dirty="0"/>
          </a:p>
        </p:txBody>
      </p:sp>
      <p:sp>
        <p:nvSpPr>
          <p:cNvPr id="3" name="Content Placeholder 2"/>
          <p:cNvSpPr>
            <a:spLocks noGrp="1"/>
          </p:cNvSpPr>
          <p:nvPr>
            <p:ph idx="1"/>
          </p:nvPr>
        </p:nvSpPr>
        <p:spPr>
          <a:xfrm>
            <a:off x="609600" y="1752600"/>
            <a:ext cx="8488363" cy="4648200"/>
          </a:xfrm>
        </p:spPr>
        <p:txBody>
          <a:bodyPr/>
          <a:lstStyle/>
          <a:p>
            <a:r>
              <a:rPr lang="en-US" sz="2400" dirty="0"/>
              <a:t>Students are evaluated formally using the </a:t>
            </a:r>
            <a:r>
              <a:rPr lang="en-US" sz="2400" b="1" dirty="0"/>
              <a:t>Preceptor Evaluation of Student Performance  at the end of each completed shift. </a:t>
            </a:r>
          </a:p>
          <a:p>
            <a:r>
              <a:rPr lang="en-US" sz="2400" b="1" dirty="0"/>
              <a:t>The Clinical Performance Evaluation Tool, Individual Student Objectives and Learning Contract:</a:t>
            </a:r>
          </a:p>
          <a:p>
            <a:pPr lvl="1"/>
            <a:r>
              <a:rPr lang="en-US" sz="2000" b="1" dirty="0"/>
              <a:t>Evaluated </a:t>
            </a:r>
            <a:r>
              <a:rPr lang="en-US" sz="2000" dirty="0"/>
              <a:t>at Midterm</a:t>
            </a:r>
          </a:p>
          <a:p>
            <a:pPr lvl="1"/>
            <a:r>
              <a:rPr lang="en-US" sz="2400" b="1" dirty="0"/>
              <a:t>Final Evaluation </a:t>
            </a:r>
            <a:r>
              <a:rPr lang="en-US" sz="2400" dirty="0"/>
              <a:t>is done at the end of the required shifts, at a minimum of 75 hours</a:t>
            </a:r>
            <a:endParaRPr lang="en-US" dirty="0"/>
          </a:p>
          <a:p>
            <a:pPr>
              <a:buNone/>
            </a:pPr>
            <a:endParaRPr lang="en-US" dirty="0"/>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2788" y="274638"/>
            <a:ext cx="7115175" cy="1477962"/>
          </a:xfrm>
        </p:spPr>
        <p:txBody>
          <a:bodyPr/>
          <a:lstStyle/>
          <a:p>
            <a:pPr algn="ctr"/>
            <a:r>
              <a:rPr lang="en-US" sz="6000" b="1" dirty="0"/>
              <a:t>Thank you!</a:t>
            </a:r>
          </a:p>
        </p:txBody>
      </p:sp>
      <p:sp>
        <p:nvSpPr>
          <p:cNvPr id="3" name="Content Placeholder 2"/>
          <p:cNvSpPr>
            <a:spLocks noGrp="1"/>
          </p:cNvSpPr>
          <p:nvPr>
            <p:ph idx="1"/>
          </p:nvPr>
        </p:nvSpPr>
        <p:spPr>
          <a:xfrm>
            <a:off x="1999137" y="1828800"/>
            <a:ext cx="7115175" cy="4525963"/>
          </a:xfrm>
        </p:spPr>
        <p:txBody>
          <a:bodyPr/>
          <a:lstStyle/>
          <a:p>
            <a:r>
              <a:rPr lang="en-US" dirty="0"/>
              <a:t>We appreciate your support of our nursing program and our students</a:t>
            </a:r>
          </a:p>
          <a:p>
            <a:r>
              <a:rPr lang="en-US" dirty="0"/>
              <a:t>If you need assistance or have questions please contact:</a:t>
            </a:r>
          </a:p>
          <a:p>
            <a:pPr marL="457200" lvl="1" indent="0">
              <a:buNone/>
            </a:pPr>
            <a:r>
              <a:rPr lang="en-US" dirty="0"/>
              <a:t>	Course Team Leader </a:t>
            </a:r>
          </a:p>
          <a:p>
            <a:pPr marL="457200" lvl="1" indent="0">
              <a:buNone/>
            </a:pPr>
            <a:r>
              <a:rPr lang="en-US" dirty="0"/>
              <a:t>	(661) 654-2505</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3647" y="76200"/>
            <a:ext cx="7848600" cy="838200"/>
          </a:xfrm>
        </p:spPr>
        <p:txBody>
          <a:bodyPr/>
          <a:lstStyle/>
          <a:p>
            <a:pPr algn="ctr"/>
            <a:r>
              <a:rPr lang="en-US" sz="2800" b="1" dirty="0"/>
              <a:t>CSUB Department of Nursing </a:t>
            </a:r>
            <a:br>
              <a:rPr lang="en-US" sz="2800" b="1" dirty="0"/>
            </a:br>
            <a:r>
              <a:rPr lang="en-US" sz="2800" b="1" dirty="0"/>
              <a:t>Conceptual Model</a:t>
            </a:r>
          </a:p>
        </p:txBody>
      </p:sp>
      <p:pic>
        <p:nvPicPr>
          <p:cNvPr id="6" name="Content Placeholder 1"/>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219200" y="914400"/>
            <a:ext cx="7816240" cy="5943600"/>
          </a:xfrm>
        </p:spPr>
      </p:pic>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828800" y="274638"/>
            <a:ext cx="7269163" cy="1143000"/>
          </a:xfrm>
        </p:spPr>
        <p:txBody>
          <a:bodyPr/>
          <a:lstStyle/>
          <a:p>
            <a:r>
              <a:rPr lang="en-US" dirty="0"/>
              <a:t>Concepts in the Curriculum</a:t>
            </a:r>
          </a:p>
        </p:txBody>
      </p:sp>
      <p:sp>
        <p:nvSpPr>
          <p:cNvPr id="6147" name="Rectangle 5"/>
          <p:cNvSpPr>
            <a:spLocks noGrp="1" noChangeArrowheads="1"/>
          </p:cNvSpPr>
          <p:nvPr>
            <p:ph type="body" idx="1"/>
          </p:nvPr>
        </p:nvSpPr>
        <p:spPr>
          <a:xfrm>
            <a:off x="1066800" y="1752600"/>
            <a:ext cx="7772400" cy="4419600"/>
          </a:xfrm>
        </p:spPr>
        <p:txBody>
          <a:bodyPr/>
          <a:lstStyle/>
          <a:p>
            <a:pPr>
              <a:lnSpc>
                <a:spcPct val="80000"/>
              </a:lnSpc>
              <a:buFont typeface="Wingdings" pitchFamily="2" charset="2"/>
              <a:buChar char="Ø"/>
            </a:pPr>
            <a:r>
              <a:rPr lang="en-US" sz="2400" b="1" dirty="0"/>
              <a:t>1. Clients of Nursing</a:t>
            </a:r>
            <a:r>
              <a:rPr lang="en-US" sz="2400" dirty="0"/>
              <a:t> (person, family, group, community)</a:t>
            </a:r>
          </a:p>
          <a:p>
            <a:pPr>
              <a:lnSpc>
                <a:spcPct val="80000"/>
              </a:lnSpc>
              <a:buFont typeface="Wingdings" pitchFamily="2" charset="2"/>
              <a:buChar char="Ø"/>
            </a:pPr>
            <a:endParaRPr lang="en-US" sz="2400" dirty="0"/>
          </a:p>
          <a:p>
            <a:pPr>
              <a:lnSpc>
                <a:spcPct val="80000"/>
              </a:lnSpc>
              <a:buFont typeface="Wingdings" pitchFamily="2" charset="2"/>
              <a:buChar char="Ø"/>
            </a:pPr>
            <a:r>
              <a:rPr lang="en-US" sz="2400" b="1" dirty="0"/>
              <a:t>2.</a:t>
            </a:r>
            <a:r>
              <a:rPr lang="en-US" sz="2400" dirty="0"/>
              <a:t> </a:t>
            </a:r>
            <a:r>
              <a:rPr lang="en-US" sz="2400" b="1" dirty="0"/>
              <a:t>Maximum Functional Status</a:t>
            </a:r>
            <a:r>
              <a:rPr lang="en-US" sz="2400" dirty="0"/>
              <a:t>: “goal toward which nursing interventions &amp; care are directed”</a:t>
            </a:r>
          </a:p>
          <a:p>
            <a:pPr>
              <a:lnSpc>
                <a:spcPct val="80000"/>
              </a:lnSpc>
              <a:buFont typeface="Wingdings" pitchFamily="2" charset="2"/>
              <a:buChar char="Ø"/>
            </a:pPr>
            <a:endParaRPr lang="en-US" sz="2400" dirty="0"/>
          </a:p>
          <a:p>
            <a:pPr>
              <a:lnSpc>
                <a:spcPct val="80000"/>
              </a:lnSpc>
              <a:buFont typeface="Wingdings" pitchFamily="2" charset="2"/>
              <a:buChar char="Ø"/>
            </a:pPr>
            <a:r>
              <a:rPr lang="en-US" sz="2400" b="1" dirty="0"/>
              <a:t>3. Nursing Roles</a:t>
            </a:r>
            <a:r>
              <a:rPr lang="en-US" sz="2400" dirty="0"/>
              <a:t> (clinician, researcher, educator, leader)</a:t>
            </a:r>
          </a:p>
          <a:p>
            <a:pPr>
              <a:lnSpc>
                <a:spcPct val="80000"/>
              </a:lnSpc>
              <a:buFont typeface="Wingdings" pitchFamily="2" charset="2"/>
              <a:buChar char="Ø"/>
            </a:pPr>
            <a:endParaRPr lang="en-US" sz="2400" dirty="0"/>
          </a:p>
          <a:p>
            <a:pPr>
              <a:lnSpc>
                <a:spcPct val="80000"/>
              </a:lnSpc>
              <a:buFont typeface="Wingdings" pitchFamily="2" charset="2"/>
              <a:buChar char="Ø"/>
            </a:pPr>
            <a:r>
              <a:rPr lang="en-US" sz="2400" b="1" dirty="0"/>
              <a:t>4. Nursing Process</a:t>
            </a:r>
            <a:r>
              <a:rPr lang="en-US" sz="2400" dirty="0"/>
              <a:t> (assessment, diagnosis, plan, intervention, evaluation)</a:t>
            </a:r>
          </a:p>
          <a:p>
            <a:pPr>
              <a:lnSpc>
                <a:spcPct val="80000"/>
              </a:lnSpc>
              <a:buFontTx/>
              <a:buNone/>
            </a:pPr>
            <a:endParaRPr lang="en-US" sz="240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Preceptor Program</a:t>
            </a:r>
          </a:p>
        </p:txBody>
      </p:sp>
      <p:sp>
        <p:nvSpPr>
          <p:cNvPr id="3" name="Content Placeholder 2"/>
          <p:cNvSpPr>
            <a:spLocks noGrp="1"/>
          </p:cNvSpPr>
          <p:nvPr>
            <p:ph idx="1"/>
          </p:nvPr>
        </p:nvSpPr>
        <p:spPr>
          <a:xfrm>
            <a:off x="1447800" y="1600200"/>
            <a:ext cx="7650163" cy="4525963"/>
          </a:xfrm>
        </p:spPr>
        <p:txBody>
          <a:bodyPr/>
          <a:lstStyle/>
          <a:p>
            <a:pPr lvl="0">
              <a:buFont typeface="Wingdings" pitchFamily="2" charset="2"/>
              <a:buChar char="Ø"/>
            </a:pPr>
            <a:r>
              <a:rPr lang="en-US" dirty="0">
                <a:solidFill>
                  <a:schemeClr val="tx1"/>
                </a:solidFill>
                <a:latin typeface="+mn-lt"/>
                <a:ea typeface="+mn-ea"/>
                <a:cs typeface="+mn-cs"/>
              </a:rPr>
              <a:t>Definition: The Undergraduate Preceptor Program at CSUB is a component of the Nursing Program that includes a teaching strategy designed to provide nursing students with learning experiences that is guided by an experienced registered nurse who may be an expert in his or her area of specialty.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8825" y="0"/>
            <a:ext cx="7115175" cy="1143000"/>
          </a:xfrm>
        </p:spPr>
        <p:txBody>
          <a:bodyPr/>
          <a:lstStyle/>
          <a:p>
            <a:pPr algn="ctr"/>
            <a:r>
              <a:rPr lang="en-US" b="1" dirty="0"/>
              <a:t>Preceptor Qualifications</a:t>
            </a:r>
          </a:p>
        </p:txBody>
      </p:sp>
      <p:sp>
        <p:nvSpPr>
          <p:cNvPr id="3" name="Content Placeholder 2"/>
          <p:cNvSpPr>
            <a:spLocks noGrp="1"/>
          </p:cNvSpPr>
          <p:nvPr>
            <p:ph idx="1"/>
          </p:nvPr>
        </p:nvSpPr>
        <p:spPr>
          <a:xfrm>
            <a:off x="533400" y="1219200"/>
            <a:ext cx="8610600" cy="4525963"/>
          </a:xfrm>
        </p:spPr>
        <p:txBody>
          <a:bodyPr/>
          <a:lstStyle/>
          <a:p>
            <a:pPr marL="342900" lvl="1" indent="-342900">
              <a:buFont typeface="Wingdings" pitchFamily="2" charset="2"/>
              <a:buChar char="Ø"/>
            </a:pPr>
            <a:r>
              <a:rPr lang="en-US" sz="2400" dirty="0"/>
              <a:t>Preceptors shall be licensed as a Registered Nurse (RN) in the state of California and be employed by a CSUB affiliated health care facility for at least one year.</a:t>
            </a:r>
            <a:endParaRPr lang="en-US" sz="2400" dirty="0">
              <a:solidFill>
                <a:schemeClr val="tx1"/>
              </a:solidFill>
            </a:endParaRPr>
          </a:p>
          <a:p>
            <a:pPr marL="342900" lvl="1" indent="-342900">
              <a:buFont typeface="Wingdings" pitchFamily="2" charset="2"/>
              <a:buChar char="Ø"/>
            </a:pPr>
            <a:r>
              <a:rPr lang="en-US" sz="2400" dirty="0">
                <a:solidFill>
                  <a:schemeClr val="tx1"/>
                </a:solidFill>
                <a:latin typeface="+mn-lt"/>
                <a:cs typeface="+mn-cs"/>
              </a:rPr>
              <a:t>The preceptor shall be an RN with a Bachelor of Science in Nursing and/or who is highly experienced in the assigned clinical unit with demonstrated competence in customer relations/communication and clinical nursing skills. </a:t>
            </a:r>
          </a:p>
          <a:p>
            <a:pPr marL="342900" lvl="1" indent="-342900">
              <a:buFont typeface="Wingdings" pitchFamily="2" charset="2"/>
              <a:buChar char="Ø"/>
            </a:pPr>
            <a:r>
              <a:rPr lang="en-US" sz="2400" dirty="0">
                <a:solidFill>
                  <a:schemeClr val="tx1"/>
                </a:solidFill>
                <a:latin typeface="+mn-lt"/>
                <a:cs typeface="+mn-cs"/>
              </a:rPr>
              <a:t>The preceptor is selected by the nurse manager and is willing and able to teach and serve as a role model for nursing students. S/he oversees the student’s clinical practice in the facility. </a:t>
            </a:r>
          </a:p>
          <a:p>
            <a:pPr marL="342900" lvl="1" indent="-342900">
              <a:buFont typeface="Wingdings" pitchFamily="2" charset="2"/>
              <a:buChar char="Ø"/>
            </a:pPr>
            <a:r>
              <a:rPr lang="en-US" sz="2400" dirty="0">
                <a:solidFill>
                  <a:schemeClr val="tx1"/>
                </a:solidFill>
                <a:latin typeface="+mn-lt"/>
                <a:cs typeface="+mn-cs"/>
              </a:rPr>
              <a:t>Along with the nursing student, the Preceptor is responsible for the patients for whom the student and the preceptor give care. </a:t>
            </a: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A4D3EE"/>
      </a:lt1>
      <a:dk2>
        <a:srgbClr val="000000"/>
      </a:dk2>
      <a:lt2>
        <a:srgbClr val="B2B2B2"/>
      </a:lt2>
      <a:accent1>
        <a:srgbClr val="90BCD5"/>
      </a:accent1>
      <a:accent2>
        <a:srgbClr val="4EA9DE"/>
      </a:accent2>
      <a:accent3>
        <a:srgbClr val="CFE6F5"/>
      </a:accent3>
      <a:accent4>
        <a:srgbClr val="000000"/>
      </a:accent4>
      <a:accent5>
        <a:srgbClr val="C6DAE7"/>
      </a:accent5>
      <a:accent6>
        <a:srgbClr val="4699C9"/>
      </a:accent6>
      <a:hlink>
        <a:srgbClr val="106CA3"/>
      </a:hlink>
      <a:folHlink>
        <a:srgbClr val="104266"/>
      </a:folHlink>
    </a:clrScheme>
    <a:fontScheme name="Blank Presentati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A4D3EE"/>
        </a:lt1>
        <a:dk2>
          <a:srgbClr val="000000"/>
        </a:dk2>
        <a:lt2>
          <a:srgbClr val="B2B2B2"/>
        </a:lt2>
        <a:accent1>
          <a:srgbClr val="90BCD5"/>
        </a:accent1>
        <a:accent2>
          <a:srgbClr val="4EA9DE"/>
        </a:accent2>
        <a:accent3>
          <a:srgbClr val="CFE6F5"/>
        </a:accent3>
        <a:accent4>
          <a:srgbClr val="000000"/>
        </a:accent4>
        <a:accent5>
          <a:srgbClr val="C6DAE7"/>
        </a:accent5>
        <a:accent6>
          <a:srgbClr val="4699C9"/>
        </a:accent6>
        <a:hlink>
          <a:srgbClr val="106CA3"/>
        </a:hlink>
        <a:folHlink>
          <a:srgbClr val="104266"/>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A4D3EE"/>
        </a:lt1>
        <a:dk2>
          <a:srgbClr val="000000"/>
        </a:dk2>
        <a:lt2>
          <a:srgbClr val="B2B2B2"/>
        </a:lt2>
        <a:accent1>
          <a:srgbClr val="0FBD47"/>
        </a:accent1>
        <a:accent2>
          <a:srgbClr val="2165F2"/>
        </a:accent2>
        <a:accent3>
          <a:srgbClr val="CFE6F5"/>
        </a:accent3>
        <a:accent4>
          <a:srgbClr val="000000"/>
        </a:accent4>
        <a:accent5>
          <a:srgbClr val="AADBB1"/>
        </a:accent5>
        <a:accent6>
          <a:srgbClr val="1D5BDB"/>
        </a:accent6>
        <a:hlink>
          <a:srgbClr val="145785"/>
        </a:hlink>
        <a:folHlink>
          <a:srgbClr val="183681"/>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A4D3EE"/>
        </a:lt1>
        <a:dk2>
          <a:srgbClr val="000000"/>
        </a:dk2>
        <a:lt2>
          <a:srgbClr val="B2B2B2"/>
        </a:lt2>
        <a:accent1>
          <a:srgbClr val="C1800B"/>
        </a:accent1>
        <a:accent2>
          <a:srgbClr val="BD5D0F"/>
        </a:accent2>
        <a:accent3>
          <a:srgbClr val="CFE6F5"/>
        </a:accent3>
        <a:accent4>
          <a:srgbClr val="000000"/>
        </a:accent4>
        <a:accent5>
          <a:srgbClr val="DDC0AA"/>
        </a:accent5>
        <a:accent6>
          <a:srgbClr val="AB530C"/>
        </a:accent6>
        <a:hlink>
          <a:srgbClr val="1A4666"/>
        </a:hlink>
        <a:folHlink>
          <a:srgbClr val="722418"/>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A4D3EE"/>
        </a:lt1>
        <a:dk2>
          <a:srgbClr val="000000"/>
        </a:dk2>
        <a:lt2>
          <a:srgbClr val="B2B2B2"/>
        </a:lt2>
        <a:accent1>
          <a:srgbClr val="B0B715"/>
        </a:accent1>
        <a:accent2>
          <a:srgbClr val="D26918"/>
        </a:accent2>
        <a:accent3>
          <a:srgbClr val="CFE6F5"/>
        </a:accent3>
        <a:accent4>
          <a:srgbClr val="000000"/>
        </a:accent4>
        <a:accent5>
          <a:srgbClr val="D4D8AA"/>
        </a:accent5>
        <a:accent6>
          <a:srgbClr val="BE5E15"/>
        </a:accent6>
        <a:hlink>
          <a:srgbClr val="2E556B"/>
        </a:hlink>
        <a:folHlink>
          <a:srgbClr val="5A2E6B"/>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B2B2B2"/>
        </a:lt2>
        <a:accent1>
          <a:srgbClr val="90BCD5"/>
        </a:accent1>
        <a:accent2>
          <a:srgbClr val="4EA9DE"/>
        </a:accent2>
        <a:accent3>
          <a:srgbClr val="FFFFFF"/>
        </a:accent3>
        <a:accent4>
          <a:srgbClr val="000000"/>
        </a:accent4>
        <a:accent5>
          <a:srgbClr val="C6DAE7"/>
        </a:accent5>
        <a:accent6>
          <a:srgbClr val="4699C9"/>
        </a:accent6>
        <a:hlink>
          <a:srgbClr val="106CA3"/>
        </a:hlink>
        <a:folHlink>
          <a:srgbClr val="104266"/>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B2B2B2"/>
        </a:lt2>
        <a:accent1>
          <a:srgbClr val="0FBD47"/>
        </a:accent1>
        <a:accent2>
          <a:srgbClr val="2165F2"/>
        </a:accent2>
        <a:accent3>
          <a:srgbClr val="FFFFFF"/>
        </a:accent3>
        <a:accent4>
          <a:srgbClr val="000000"/>
        </a:accent4>
        <a:accent5>
          <a:srgbClr val="AADBB1"/>
        </a:accent5>
        <a:accent6>
          <a:srgbClr val="1D5BDB"/>
        </a:accent6>
        <a:hlink>
          <a:srgbClr val="145785"/>
        </a:hlink>
        <a:folHlink>
          <a:srgbClr val="183681"/>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B2B2B2"/>
        </a:lt2>
        <a:accent1>
          <a:srgbClr val="C1800B"/>
        </a:accent1>
        <a:accent2>
          <a:srgbClr val="BD5D0F"/>
        </a:accent2>
        <a:accent3>
          <a:srgbClr val="FFFFFF"/>
        </a:accent3>
        <a:accent4>
          <a:srgbClr val="000000"/>
        </a:accent4>
        <a:accent5>
          <a:srgbClr val="DDC0AA"/>
        </a:accent5>
        <a:accent6>
          <a:srgbClr val="AB530C"/>
        </a:accent6>
        <a:hlink>
          <a:srgbClr val="1A4666"/>
        </a:hlink>
        <a:folHlink>
          <a:srgbClr val="722418"/>
        </a:folHlink>
      </a:clrScheme>
      <a:clrMap bg1="lt1" tx1="dk1" bg2="lt2" tx2="dk2" accent1="accent1" accent2="accent2" accent3="accent3" accent4="accent4" accent5="accent5" accent6="accent6" hlink="hlink" folHlink="folHlink"/>
    </a:extraClrScheme>
    <a:extraClrScheme>
      <a:clrScheme name="Blank Presentation 8">
        <a:dk1>
          <a:srgbClr val="000000"/>
        </a:dk1>
        <a:lt1>
          <a:srgbClr val="FFFFFF"/>
        </a:lt1>
        <a:dk2>
          <a:srgbClr val="000000"/>
        </a:dk2>
        <a:lt2>
          <a:srgbClr val="B2B2B2"/>
        </a:lt2>
        <a:accent1>
          <a:srgbClr val="B0B715"/>
        </a:accent1>
        <a:accent2>
          <a:srgbClr val="D26918"/>
        </a:accent2>
        <a:accent3>
          <a:srgbClr val="FFFFFF"/>
        </a:accent3>
        <a:accent4>
          <a:srgbClr val="000000"/>
        </a:accent4>
        <a:accent5>
          <a:srgbClr val="D4D8AA"/>
        </a:accent5>
        <a:accent6>
          <a:srgbClr val="BE5E15"/>
        </a:accent6>
        <a:hlink>
          <a:srgbClr val="2E556B"/>
        </a:hlink>
        <a:folHlink>
          <a:srgbClr val="5A2E6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WINrev08</Template>
  <TotalTime>846</TotalTime>
  <Words>4307</Words>
  <Application>Microsoft Office PowerPoint</Application>
  <PresentationFormat>On-screen Show (4:3)</PresentationFormat>
  <Paragraphs>312</Paragraphs>
  <Slides>58</Slides>
  <Notes>58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58</vt:i4>
      </vt:variant>
    </vt:vector>
  </HeadingPairs>
  <TitlesOfParts>
    <vt:vector size="62" baseType="lpstr">
      <vt:lpstr>Arial</vt:lpstr>
      <vt:lpstr>Calibri</vt:lpstr>
      <vt:lpstr>Wingdings</vt:lpstr>
      <vt:lpstr>Blank Presentation</vt:lpstr>
      <vt:lpstr>   Undergraduate Program Preceptor Orientation </vt:lpstr>
      <vt:lpstr>Mission Statement</vt:lpstr>
      <vt:lpstr>Mission Statement</vt:lpstr>
      <vt:lpstr>Vision Statement</vt:lpstr>
      <vt:lpstr>Department of Nursing Philosophy</vt:lpstr>
      <vt:lpstr>CSUB Department of Nursing  Conceptual Model</vt:lpstr>
      <vt:lpstr>Concepts in the Curriculum</vt:lpstr>
      <vt:lpstr>Preceptor Program</vt:lpstr>
      <vt:lpstr>Preceptor Qualifications</vt:lpstr>
      <vt:lpstr>Preceptor Qualifications</vt:lpstr>
      <vt:lpstr>Preceptor Qualifications</vt:lpstr>
      <vt:lpstr>Preceptor Program Files</vt:lpstr>
      <vt:lpstr>Course Syllabus</vt:lpstr>
      <vt:lpstr>Selection of Preceptors</vt:lpstr>
      <vt:lpstr>Selection of Preceptors</vt:lpstr>
      <vt:lpstr>Preceptor Assignment</vt:lpstr>
      <vt:lpstr>Student Evaluation:</vt:lpstr>
      <vt:lpstr> Ongoing Evaluation of Preceptor Program </vt:lpstr>
      <vt:lpstr> NURSING PROGRAM OVERVIEW: Department Regulations </vt:lpstr>
      <vt:lpstr>Department Regulations:</vt:lpstr>
      <vt:lpstr>Department Regulations:</vt:lpstr>
      <vt:lpstr>Department Regulations:</vt:lpstr>
      <vt:lpstr>Preceptor Tips</vt:lpstr>
      <vt:lpstr>Preceptor Tips</vt:lpstr>
      <vt:lpstr>Preceptor Tips</vt:lpstr>
      <vt:lpstr> ROLES AND RESPONSIBILITIES:  </vt:lpstr>
      <vt:lpstr>ROLES AND RESPONSIBILITIES:</vt:lpstr>
      <vt:lpstr>ROLES AND RESPONSIBILITIES:</vt:lpstr>
      <vt:lpstr>ROLES AND RESPONSIBILITIES:</vt:lpstr>
      <vt:lpstr>ROLES AND RESPONSIBILITIES:</vt:lpstr>
      <vt:lpstr>ROLES AND RESPONSIBILITIES:</vt:lpstr>
      <vt:lpstr>ROLES AND RESPONSIBILITIES:</vt:lpstr>
      <vt:lpstr>ROLES AND RESPONSIBILITIES:</vt:lpstr>
      <vt:lpstr>ROLES AND RESPONSIBILITIES:</vt:lpstr>
      <vt:lpstr>ROLES AND RESPONSIBILITIES:</vt:lpstr>
      <vt:lpstr>ROLES AND RESPONSIBILITIES:</vt:lpstr>
      <vt:lpstr>ROLES AND RESPONSIBILITIES:</vt:lpstr>
      <vt:lpstr>ROLES AND RESPONSIBILITIES:</vt:lpstr>
      <vt:lpstr>ROLES AND RESPONSIBILITIES:</vt:lpstr>
      <vt:lpstr>ROLES AND RESPONSIBILITIES:</vt:lpstr>
      <vt:lpstr>ROLES AND RESPONSIBILITIES:</vt:lpstr>
      <vt:lpstr>ROLES AND RESPONSIBILITIES:</vt:lpstr>
      <vt:lpstr> Dress Code Policy </vt:lpstr>
      <vt:lpstr>Dress Code Policy</vt:lpstr>
      <vt:lpstr>Dress Code Policy</vt:lpstr>
      <vt:lpstr>Dress Code Policy</vt:lpstr>
      <vt:lpstr>Dress Code Policy</vt:lpstr>
      <vt:lpstr>Dress Code Policy</vt:lpstr>
      <vt:lpstr>Dress Code Policy</vt:lpstr>
      <vt:lpstr>Dress Code Policy</vt:lpstr>
      <vt:lpstr>Dress Code Policy</vt:lpstr>
      <vt:lpstr>Dress Code Policy</vt:lpstr>
      <vt:lpstr>Dress Code Policy</vt:lpstr>
      <vt:lpstr>Required Forms are available in Preceptor Handbook</vt:lpstr>
      <vt:lpstr>Required Forms for are available in Preceptor Handbook</vt:lpstr>
      <vt:lpstr>Individual Student Objectives and Learning Contract </vt:lpstr>
      <vt:lpstr>Individual Student Objectives and Learning Contract  </vt:lpstr>
      <vt:lpstr>Thank you!</vt:lpstr>
    </vt:vector>
  </TitlesOfParts>
  <Company>Information Technology Services Support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Preceptor Orientation</dc:title>
  <dc:creator>Kathleen Gilchrist</dc:creator>
  <cp:lastModifiedBy>Isabel Uribe</cp:lastModifiedBy>
  <cp:revision>177</cp:revision>
  <dcterms:created xsi:type="dcterms:W3CDTF">2011-08-04T22:05:55Z</dcterms:created>
  <dcterms:modified xsi:type="dcterms:W3CDTF">2023-06-15T21:38:08Z</dcterms:modified>
</cp:coreProperties>
</file>