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22"/>
  </p:notesMasterIdLst>
  <p:sldIdLst>
    <p:sldId id="256" r:id="rId2"/>
    <p:sldId id="257" r:id="rId3"/>
    <p:sldId id="307" r:id="rId4"/>
    <p:sldId id="305" r:id="rId5"/>
    <p:sldId id="294" r:id="rId6"/>
    <p:sldId id="293" r:id="rId7"/>
    <p:sldId id="292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265" r:id="rId19"/>
    <p:sldId id="259" r:id="rId20"/>
    <p:sldId id="2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94"/>
    <a:srgbClr val="004E94"/>
    <a:srgbClr val="0034A9"/>
    <a:srgbClr val="FFC72C"/>
    <a:srgbClr val="000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7"/>
    <p:restoredTop sz="70654"/>
  </p:normalViewPr>
  <p:slideViewPr>
    <p:cSldViewPr snapToGrid="0" snapToObjects="1">
      <p:cViewPr varScale="1">
        <p:scale>
          <a:sx n="125" d="100"/>
          <a:sy n="125" d="100"/>
        </p:scale>
        <p:origin x="168" y="2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C4AE5-18F2-9A44-91B2-6FE897434C1D}" type="datetimeFigureOut">
              <a:rPr lang="en-US" smtClean="0"/>
              <a:t>3/12/24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B11D6-CB03-5346-914A-21D1F2E7F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2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44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38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87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59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32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99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43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41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77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course was designed specifically to answer these four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75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84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89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2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96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12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45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29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23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68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3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7A5B-E512-C446-B008-2452BB91C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93F4A5-B231-C147-94F1-B0F1074B2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A136B-19DF-1A49-97B3-5D815669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AD5E8-BFFA-6742-B6A3-020371ED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09CAB-2FA5-384D-960D-71C3681EB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9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5750B-0336-C447-870B-A6915A0C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5AD38-3B7B-D747-9AA2-DB4660592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0F1D6-DDD8-B847-A6D5-AB7AB554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88AAD-8CFB-9647-8EF5-FCFC2B68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ADEED-D8C5-8E47-94FC-64F552D1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9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3ABCC2-368A-1D43-918F-4DB6FEE75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C7659-B4E5-B346-942A-9B13CC1D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13AC-3E07-5142-BADC-DEAEDEF56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E798E-7D4B-A947-8F49-1F8F487E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77A44-2575-284B-9113-38171470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7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6F05D-0A72-EC48-B09E-C16B72A2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D768C-BDAA-C749-AC92-5DB25E40A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BE98B-A0F2-E14A-AF82-8A5E81F9E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75F10-522B-A24C-A1B2-75031190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4B195-827C-3341-B8DD-2800B800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7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21CC-0E94-A741-AB7A-1D46BB4A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F076F-1A1A-5B49-9634-7EE060934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EFB65-C4CC-244B-BA2E-9E990ECB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0926D-37CF-1B4B-8091-6A42BE79C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EAE94-F76D-BE48-B393-90627066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2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D5197-6ABC-FD4E-8FF9-24CEAFCD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D5CEE-8FB2-D545-BD65-996DDFE56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D9C55-9788-3441-91EE-3BC96899B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BFFF6-CD51-4C41-9362-73D31F0E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7C3CD-1081-CD4C-89BB-A711D402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5D71A-5BA0-5B48-B6C2-47D85CC5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8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46C3F-6165-C54D-8450-1007C8231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D7D15-7DB3-1D43-85E5-8C6D5DAD8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20775-89BE-D34E-96AE-54A7ABCFB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157B7F-0C58-2C45-BC5D-75D208747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1C0CA2-89C2-674D-B72E-403DE1EBA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E0953C-2B46-354B-8E52-38FA70C8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3/12/24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C5FE65-CD71-7F4B-B664-6E39A45A5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3FCAA5-D2FD-1441-A8BD-19E90E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777FC-2D46-C24B-AE66-CE64639D6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5C6D07-FF0D-634F-A3FE-CEC4D060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3/12/24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A28AE-302B-DD4F-90A3-E9EC3B44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ACEEC-B5B6-E142-86C5-1E996A7B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ED63E5-4E40-0F4B-8C4D-9CEC6D7D8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3/12/24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F39B5-59F3-5F44-B994-273FCD07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2D9B4-DE01-AA41-998B-7D3CB42D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4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CED7-3879-5A4B-98A9-8CC097A0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42958-FC8F-154C-8390-1AAF260E4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AC16D-BE75-9D41-9573-06C96EDE2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76FB7E-CD4F-F34E-A59C-AC6B5FC11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B5C67-D22A-7145-B658-C45546D9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EBF94-8293-2F4B-88FE-F29A707E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9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94C1E-CFB7-4041-9069-81D1ADDB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2EA6AF-8574-1C4F-94F0-437C79885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FD5D9-CF48-9449-9853-ADAA77112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1C1AE-7B66-574D-BBC5-4FF2F6FD8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B9E48-89CA-744D-AC74-9CB534CCA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20698-77AB-2E43-9042-FE77192E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0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E93F8C-8C89-DE47-AD44-998597E07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D2E30-AC83-E847-8786-912AF3F9B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313F5-89DB-EF41-8C03-BB7D48305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B2863-74E6-9F43-8AE2-327BFEB58E22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1B953-F8EE-6B49-9BAA-986CBDF6A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4BFA0-6062-C443-8F91-63065E756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8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mni.csub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oderncampu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oderncampus.com/video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oderncampus.com/learn-omni-cms/webcasts/training-tuesday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000061"/>
            </a:gs>
            <a:gs pos="63000">
              <a:srgbClr val="0034A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A3B6-007B-C74C-B109-9CEE05128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875" y="3072136"/>
            <a:ext cx="9144000" cy="1183261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Oswald Medium" pitchFamily="2" charset="77"/>
              </a:rPr>
              <a:t>OmniCMS</a:t>
            </a:r>
            <a:r>
              <a:rPr lang="en-US" dirty="0">
                <a:solidFill>
                  <a:schemeClr val="bg1"/>
                </a:solidFill>
                <a:latin typeface="Oswald Medium" pitchFamily="2" charset="77"/>
              </a:rPr>
              <a:t>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1C8F2-B461-394D-AF52-F757BE3C9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75" y="4767809"/>
            <a:ext cx="5753855" cy="1469068"/>
          </a:xfrm>
          <a:noFill/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Derek Chaney</a:t>
            </a:r>
          </a:p>
          <a:p>
            <a:pPr algn="l"/>
            <a:r>
              <a:rPr lang="en-US" sz="1900" dirty="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Campus Technology Trainer</a:t>
            </a:r>
          </a:p>
          <a:p>
            <a:pPr algn="l"/>
            <a:r>
              <a:rPr lang="en-US" sz="1900" dirty="0" err="1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csub.edu</a:t>
            </a:r>
            <a:r>
              <a:rPr lang="en-US" sz="1900" dirty="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/training</a:t>
            </a:r>
          </a:p>
          <a:p>
            <a:pPr algn="l"/>
            <a:r>
              <a:rPr lang="en-US" sz="1900" dirty="0" err="1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training@csub.edu</a:t>
            </a:r>
            <a:endParaRPr lang="en-US" sz="1900" dirty="0">
              <a:solidFill>
                <a:schemeClr val="bg1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A7FC9D-B902-404D-9214-5BE1A1E6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9048" y="4511603"/>
            <a:ext cx="3237471" cy="0"/>
          </a:xfrm>
          <a:prstGeom prst="line">
            <a:avLst/>
          </a:prstGeom>
          <a:ln w="38100">
            <a:solidFill>
              <a:srgbClr val="FFC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University Seal that states California State University, Bakersfield 1970">
            <a:extLst>
              <a:ext uri="{FF2B5EF4-FFF2-40B4-BE49-F238E27FC236}">
                <a16:creationId xmlns:a16="http://schemas.microsoft.com/office/drawing/2014/main" id="{2C837A0B-5D7B-8E40-B206-9A420A4144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216" y="0"/>
            <a:ext cx="6869784" cy="6858000"/>
          </a:xfrm>
          <a:prstGeom prst="rect">
            <a:avLst/>
          </a:prstGeom>
        </p:spPr>
      </p:pic>
      <p:pic>
        <p:nvPicPr>
          <p:cNvPr id="7" name="Picture 6" descr="logo that says California State University Bakersfield">
            <a:extLst>
              <a:ext uri="{FF2B5EF4-FFF2-40B4-BE49-F238E27FC236}">
                <a16:creationId xmlns:a16="http://schemas.microsoft.com/office/drawing/2014/main" id="{55F9C19D-A8B8-F84A-B65D-3E840CF07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413" y="5058926"/>
            <a:ext cx="4307685" cy="11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00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SUB footer">
            <a:extLst>
              <a:ext uri="{FF2B5EF4-FFF2-40B4-BE49-F238E27FC236}">
                <a16:creationId xmlns:a16="http://schemas.microsoft.com/office/drawing/2014/main" id="{D64744C7-F12D-4C41-91B8-5CF78CCB9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4F3137-FF94-AC85-FAFA-F0193B43AF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423" y="268941"/>
            <a:ext cx="10883153" cy="569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12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SUB footer">
            <a:extLst>
              <a:ext uri="{FF2B5EF4-FFF2-40B4-BE49-F238E27FC236}">
                <a16:creationId xmlns:a16="http://schemas.microsoft.com/office/drawing/2014/main" id="{D64744C7-F12D-4C41-91B8-5CF78CCB9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88BA8B-77A4-E06A-10AA-4D478423C9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6582" y="1210454"/>
            <a:ext cx="9058835" cy="4758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CC9F51-A307-2A61-ACD5-CB649EE5D42D}"/>
              </a:ext>
            </a:extLst>
          </p:cNvPr>
          <p:cNvSpPr txBox="1"/>
          <p:nvPr/>
        </p:nvSpPr>
        <p:spPr>
          <a:xfrm>
            <a:off x="3047999" y="30638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34A9"/>
                </a:solidFill>
                <a:latin typeface="Oswald SemiBold" pitchFamily="2" charset="77"/>
              </a:rPr>
              <a:t>Reusable Content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65196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SUB footer">
            <a:extLst>
              <a:ext uri="{FF2B5EF4-FFF2-40B4-BE49-F238E27FC236}">
                <a16:creationId xmlns:a16="http://schemas.microsoft.com/office/drawing/2014/main" id="{D64744C7-F12D-4C41-91B8-5CF78CCB9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B47821-4314-F48B-B048-9A5604C13E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311" y="1221650"/>
            <a:ext cx="9433376" cy="47357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F5EBD8-C5C3-DA4F-3F0A-75DBCC4DAB4E}"/>
              </a:ext>
            </a:extLst>
          </p:cNvPr>
          <p:cNvSpPr txBox="1"/>
          <p:nvPr/>
        </p:nvSpPr>
        <p:spPr>
          <a:xfrm>
            <a:off x="3047999" y="30638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34A9"/>
                </a:solidFill>
                <a:latin typeface="Oswald SemiBold" pitchFamily="2" charset="77"/>
              </a:rPr>
              <a:t>Reusable Content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9520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SUB footer">
            <a:extLst>
              <a:ext uri="{FF2B5EF4-FFF2-40B4-BE49-F238E27FC236}">
                <a16:creationId xmlns:a16="http://schemas.microsoft.com/office/drawing/2014/main" id="{D64744C7-F12D-4C41-91B8-5CF78CCB9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7A2B2B-A367-D721-A47D-40C1097BFB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1911" y="1145948"/>
            <a:ext cx="9328178" cy="4566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664072-8A51-3DE3-1A5F-204CBDF8EC90}"/>
              </a:ext>
            </a:extLst>
          </p:cNvPr>
          <p:cNvSpPr txBox="1"/>
          <p:nvPr/>
        </p:nvSpPr>
        <p:spPr>
          <a:xfrm>
            <a:off x="3047999" y="30638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34A9"/>
                </a:solidFill>
                <a:latin typeface="Oswald SemiBold" pitchFamily="2" charset="77"/>
              </a:rPr>
              <a:t>Reusable Content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6750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SUB footer">
            <a:extLst>
              <a:ext uri="{FF2B5EF4-FFF2-40B4-BE49-F238E27FC236}">
                <a16:creationId xmlns:a16="http://schemas.microsoft.com/office/drawing/2014/main" id="{D64744C7-F12D-4C41-91B8-5CF78CCB9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57C21E-2D2A-DC3B-0A6F-8F1D050D9B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5740" y="358588"/>
            <a:ext cx="9520519" cy="550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77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SUB footer">
            <a:extLst>
              <a:ext uri="{FF2B5EF4-FFF2-40B4-BE49-F238E27FC236}">
                <a16:creationId xmlns:a16="http://schemas.microsoft.com/office/drawing/2014/main" id="{D64744C7-F12D-4C41-91B8-5CF78CCB9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7A329C-8D71-FA69-E3AB-531E56A4A3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99" y="412376"/>
            <a:ext cx="10668002" cy="559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83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SUB footer">
            <a:extLst>
              <a:ext uri="{FF2B5EF4-FFF2-40B4-BE49-F238E27FC236}">
                <a16:creationId xmlns:a16="http://schemas.microsoft.com/office/drawing/2014/main" id="{D64744C7-F12D-4C41-91B8-5CF78CCB9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11E133-ED92-CDDB-4900-ADCCF6999B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29" y="239639"/>
            <a:ext cx="11241742" cy="598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70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SUB footer">
            <a:extLst>
              <a:ext uri="{FF2B5EF4-FFF2-40B4-BE49-F238E27FC236}">
                <a16:creationId xmlns:a16="http://schemas.microsoft.com/office/drawing/2014/main" id="{D64744C7-F12D-4C41-91B8-5CF78CCB9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CD07E9-7099-265F-A1A5-C571A38939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8847" y="0"/>
            <a:ext cx="9574306" cy="623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93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DF882-5A97-7344-8E7C-A59CCD95A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6" y="88279"/>
            <a:ext cx="9144000" cy="1086709"/>
          </a:xfrm>
        </p:spPr>
        <p:txBody>
          <a:bodyPr/>
          <a:lstStyle/>
          <a:p>
            <a:r>
              <a:rPr lang="en-US" b="1" dirty="0">
                <a:solidFill>
                  <a:srgbClr val="0034A9"/>
                </a:solidFill>
                <a:latin typeface="Oswald SemiBold" pitchFamily="2" charset="77"/>
              </a:rPr>
              <a:t>Things to Remember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20168-4A41-7E45-AAD1-079D91BA8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5" y="1311440"/>
            <a:ext cx="10972801" cy="4778474"/>
          </a:xfrm>
        </p:spPr>
        <p:txBody>
          <a:bodyPr>
            <a:noAutofit/>
          </a:bodyPr>
          <a:lstStyle/>
          <a:p>
            <a:pPr marL="469265" indent="-457200" algn="l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z="2600" spc="-5" dirty="0">
                <a:solidFill>
                  <a:srgbClr val="003594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Travel to your page first, then click </a:t>
            </a:r>
            <a:r>
              <a:rPr lang="en-US" sz="2600" spc="-5" dirty="0" err="1">
                <a:solidFill>
                  <a:srgbClr val="003594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DirectEdit</a:t>
            </a:r>
            <a:r>
              <a:rPr lang="en-US" sz="2600" spc="-5" dirty="0">
                <a:solidFill>
                  <a:srgbClr val="003594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link</a:t>
            </a:r>
          </a:p>
          <a:p>
            <a:pPr marL="469265" indent="-457200" algn="l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z="2600" spc="-5" dirty="0">
                <a:solidFill>
                  <a:srgbClr val="003594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Only one person can edit a page at a time with the “Check out” system</a:t>
            </a:r>
          </a:p>
          <a:p>
            <a:pPr marL="926465" lvl="1" indent="-457200" algn="l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z="2600" spc="-5" dirty="0">
                <a:solidFill>
                  <a:srgbClr val="003594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Use “My Checked-Out Content” gadget</a:t>
            </a:r>
          </a:p>
          <a:p>
            <a:pPr marL="469265" indent="-457200" algn="l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z="2600" spc="-5" dirty="0">
                <a:solidFill>
                  <a:srgbClr val="003594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Dependency Tags are assigned to all internal pages and files</a:t>
            </a:r>
          </a:p>
          <a:p>
            <a:pPr marL="926465" lvl="1" indent="-457200" algn="l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z="2600" spc="-5" dirty="0">
                <a:solidFill>
                  <a:srgbClr val="003594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Dependency manager does not manage external or deleted content</a:t>
            </a:r>
          </a:p>
          <a:p>
            <a:pPr marL="469265" indent="-457200" algn="l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z="2600" spc="-5" dirty="0">
                <a:solidFill>
                  <a:srgbClr val="003594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Assets are added to a page where they CANNOT be edited</a:t>
            </a:r>
          </a:p>
          <a:p>
            <a:pPr marL="469265" indent="-457200" algn="l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z="2600" spc="-5" dirty="0">
                <a:solidFill>
                  <a:srgbClr val="003594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Snippets are added to a page where they CAN be edited</a:t>
            </a:r>
          </a:p>
          <a:p>
            <a:pPr marL="469265" indent="-457200" algn="l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z="2600" spc="-5" dirty="0">
                <a:solidFill>
                  <a:srgbClr val="003594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Components are added to a page where they CAN be edited using form fields</a:t>
            </a:r>
          </a:p>
        </p:txBody>
      </p:sp>
      <p:pic>
        <p:nvPicPr>
          <p:cNvPr id="5" name="Picture 4" descr="CSUB footer">
            <a:extLst>
              <a:ext uri="{FF2B5EF4-FFF2-40B4-BE49-F238E27FC236}">
                <a16:creationId xmlns:a16="http://schemas.microsoft.com/office/drawing/2014/main" id="{D64744C7-F12D-4C41-91B8-5CF78CCB9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2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0061"/>
            </a:gs>
            <a:gs pos="63000">
              <a:srgbClr val="0034A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of the Science Building at CSU Bakersfield ">
            <a:extLst>
              <a:ext uri="{FF2B5EF4-FFF2-40B4-BE49-F238E27FC236}">
                <a16:creationId xmlns:a16="http://schemas.microsoft.com/office/drawing/2014/main" id="{83A6E9C5-5C42-BE4E-8B65-89FCEFE06C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291384" cy="6858000"/>
          </a:xfrm>
          <a:prstGeom prst="rect">
            <a:avLst/>
          </a:prstGeom>
        </p:spPr>
      </p:pic>
      <p:pic>
        <p:nvPicPr>
          <p:cNvPr id="4" name="Picture 3" descr="University Seal that says California State University Bakersfield 1970">
            <a:extLst>
              <a:ext uri="{FF2B5EF4-FFF2-40B4-BE49-F238E27FC236}">
                <a16:creationId xmlns:a16="http://schemas.microsoft.com/office/drawing/2014/main" id="{D4E7EA90-77F4-F146-93E3-6923A507CF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515" y="5647892"/>
            <a:ext cx="964537" cy="9628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8B22BF-2866-F242-8F2A-4187E6F40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601" y="1287537"/>
            <a:ext cx="3682669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C72C"/>
                </a:solidFill>
                <a:latin typeface="Oswald Medium" pitchFamily="2" charset="77"/>
              </a:rPr>
              <a:t>Let’s See it!</a:t>
            </a:r>
          </a:p>
        </p:txBody>
      </p:sp>
    </p:spTree>
    <p:extLst>
      <p:ext uri="{BB962C8B-B14F-4D97-AF65-F5344CB8AC3E}">
        <p14:creationId xmlns:p14="http://schemas.microsoft.com/office/powerpoint/2010/main" val="265039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DF882-5A97-7344-8E7C-A59CCD95A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20040"/>
            <a:ext cx="9144000" cy="120959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34A9"/>
                </a:solidFill>
                <a:latin typeface="Oswald SemiBold" pitchFamily="2" charset="77"/>
              </a:rPr>
              <a:t>Session Goals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20168-4A41-7E45-AAD1-079D91BA8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1725961"/>
            <a:ext cx="10972801" cy="2101327"/>
          </a:xfrm>
        </p:spPr>
        <p:txBody>
          <a:bodyPr>
            <a:normAutofit/>
          </a:bodyPr>
          <a:lstStyle/>
          <a:p>
            <a:pPr algn="l"/>
            <a:endParaRPr lang="en-US" sz="2800" spc="-225" dirty="0">
              <a:solidFill>
                <a:srgbClr val="003594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225" dirty="0">
                <a:solidFill>
                  <a:srgbClr val="003594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Overview of on-demand training resources from Omni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225" dirty="0">
                <a:solidFill>
                  <a:srgbClr val="003594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Basic demonstration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225" dirty="0">
                <a:solidFill>
                  <a:srgbClr val="003594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Q &amp; A</a:t>
            </a:r>
          </a:p>
        </p:txBody>
      </p:sp>
      <p:pic>
        <p:nvPicPr>
          <p:cNvPr id="5" name="Picture 4" descr="CSUB footer">
            <a:extLst>
              <a:ext uri="{FF2B5EF4-FFF2-40B4-BE49-F238E27FC236}">
                <a16:creationId xmlns:a16="http://schemas.microsoft.com/office/drawing/2014/main" id="{D64744C7-F12D-4C41-91B8-5CF78CCB96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83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000061"/>
            </a:gs>
            <a:gs pos="63000">
              <a:srgbClr val="0034A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A3B6-007B-C74C-B109-9CEE05128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875" y="1867798"/>
            <a:ext cx="9144000" cy="2387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Oswald Medium" pitchFamily="2" charset="77"/>
              </a:rPr>
              <a:t>THANK YOU FOR ATTENDING!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A7FC9D-B902-404D-9214-5BE1A1E6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9048" y="4511603"/>
            <a:ext cx="3237471" cy="0"/>
          </a:xfrm>
          <a:prstGeom prst="line">
            <a:avLst/>
          </a:prstGeom>
          <a:ln w="38100">
            <a:solidFill>
              <a:srgbClr val="FFC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University Seal that states California State University, Bakersfield 1970">
            <a:extLst>
              <a:ext uri="{FF2B5EF4-FFF2-40B4-BE49-F238E27FC236}">
                <a16:creationId xmlns:a16="http://schemas.microsoft.com/office/drawing/2014/main" id="{2C837A0B-5D7B-8E40-B206-9A420A4144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216" y="0"/>
            <a:ext cx="6869784" cy="6858000"/>
          </a:xfrm>
          <a:prstGeom prst="rect">
            <a:avLst/>
          </a:prstGeom>
        </p:spPr>
      </p:pic>
      <p:pic>
        <p:nvPicPr>
          <p:cNvPr id="7" name="Picture 6" descr="logo that says California State University Bakersfield">
            <a:extLst>
              <a:ext uri="{FF2B5EF4-FFF2-40B4-BE49-F238E27FC236}">
                <a16:creationId xmlns:a16="http://schemas.microsoft.com/office/drawing/2014/main" id="{55F9C19D-A8B8-F84A-B65D-3E840CF07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413" y="5058926"/>
            <a:ext cx="4307685" cy="11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DF882-5A97-7344-8E7C-A59CCD95A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24838"/>
            <a:ext cx="9144000" cy="120959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34A9"/>
                </a:solidFill>
                <a:latin typeface="Oswald SemiBold" pitchFamily="2" charset="77"/>
              </a:rPr>
              <a:t>Sandbox Link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20168-4A41-7E45-AAD1-079D91BA8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2714745"/>
            <a:ext cx="10972801" cy="2185005"/>
          </a:xfrm>
        </p:spPr>
        <p:txBody>
          <a:bodyPr>
            <a:normAutofit/>
          </a:bodyPr>
          <a:lstStyle/>
          <a:p>
            <a:r>
              <a:rPr lang="en-US" sz="3600" spc="-225" dirty="0">
                <a:solidFill>
                  <a:srgbClr val="003594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Log in with NetID and Password</a:t>
            </a:r>
          </a:p>
          <a:p>
            <a:r>
              <a:rPr lang="en-US" dirty="0" err="1">
                <a:solidFill>
                  <a:srgbClr val="000000"/>
                </a:solidFill>
                <a:latin typeface="Helvetica Neue" panose="02000503000000020004" pitchFamily="2" charset="0"/>
                <a:hlinkClick r:id="rId3"/>
              </a:rPr>
              <a:t>o</a:t>
            </a:r>
            <a:r>
              <a:rPr lang="en-US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hlinkClick r:id="rId3"/>
              </a:rPr>
              <a:t>mni.csub.edu</a:t>
            </a:r>
            <a:endParaRPr lang="en-US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5" name="Picture 4" descr="CSUB footer">
            <a:extLst>
              <a:ext uri="{FF2B5EF4-FFF2-40B4-BE49-F238E27FC236}">
                <a16:creationId xmlns:a16="http://schemas.microsoft.com/office/drawing/2014/main" id="{D64744C7-F12D-4C41-91B8-5CF78CCB96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33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DF882-5A97-7344-8E7C-A59CCD95A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20040"/>
            <a:ext cx="9144000" cy="120959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34A9"/>
                </a:solidFill>
                <a:latin typeface="Oswald SemiBold" pitchFamily="2" charset="77"/>
              </a:rPr>
              <a:t>Training Resources From Omni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20168-4A41-7E45-AAD1-079D91BA8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1668268"/>
            <a:ext cx="10972801" cy="4373944"/>
          </a:xfrm>
        </p:spPr>
        <p:txBody>
          <a:bodyPr>
            <a:normAutofit fontScale="92500" lnSpcReduction="10000"/>
          </a:bodyPr>
          <a:lstStyle/>
          <a:p>
            <a:r>
              <a:rPr lang="en-US" sz="3600" spc="-225" dirty="0">
                <a:solidFill>
                  <a:srgbClr val="003594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Omni CMS Support Site</a:t>
            </a:r>
          </a:p>
          <a:p>
            <a:r>
              <a:rPr lang="x-none" sz="2800">
                <a:hlinkClick r:id="rId3"/>
              </a:rPr>
              <a:t>https://support.moderncampus.com</a:t>
            </a: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225" dirty="0">
                <a:solidFill>
                  <a:srgbClr val="003594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Full documentation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225" dirty="0">
                <a:solidFill>
                  <a:srgbClr val="003594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Step-by-step tutorials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225" dirty="0">
                <a:solidFill>
                  <a:srgbClr val="003594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Video tutorials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225" dirty="0">
                <a:solidFill>
                  <a:srgbClr val="003594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Training Tuesdays</a:t>
            </a:r>
          </a:p>
          <a:p>
            <a:pPr algn="l"/>
            <a:endParaRPr lang="en-US" sz="2800" spc="-225" dirty="0">
              <a:solidFill>
                <a:srgbClr val="003594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algn="l"/>
            <a:r>
              <a:rPr lang="en-US" sz="2800" spc="-225" dirty="0">
                <a:solidFill>
                  <a:srgbClr val="003594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    Training Department E-mail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225" dirty="0" err="1">
                <a:solidFill>
                  <a:srgbClr val="003594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training@moderncampus.com</a:t>
            </a:r>
            <a:endParaRPr lang="en-US" sz="3600" spc="-225" dirty="0">
              <a:solidFill>
                <a:srgbClr val="003594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3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5" name="Picture 4" descr="CSUB footer">
            <a:extLst>
              <a:ext uri="{FF2B5EF4-FFF2-40B4-BE49-F238E27FC236}">
                <a16:creationId xmlns:a16="http://schemas.microsoft.com/office/drawing/2014/main" id="{D64744C7-F12D-4C41-91B8-5CF78CCB96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1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DF882-5A97-7344-8E7C-A59CCD95A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24838"/>
            <a:ext cx="9144000" cy="120959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34A9"/>
                </a:solidFill>
                <a:latin typeface="Oswald SemiBold" pitchFamily="2" charset="77"/>
              </a:rPr>
              <a:t>Training Resources From Omni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20168-4A41-7E45-AAD1-079D91BA8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2714745"/>
            <a:ext cx="10972801" cy="2185005"/>
          </a:xfrm>
        </p:spPr>
        <p:txBody>
          <a:bodyPr>
            <a:normAutofit/>
          </a:bodyPr>
          <a:lstStyle/>
          <a:p>
            <a:r>
              <a:rPr lang="en-US" sz="3600" spc="-225" dirty="0">
                <a:solidFill>
                  <a:srgbClr val="003594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Full Library of training videos from Omni</a:t>
            </a:r>
          </a:p>
          <a:p>
            <a:r>
              <a:rPr lang="x-none" sz="2800">
                <a:hlinkClick r:id="rId3"/>
              </a:rPr>
              <a:t>https://support.moderncampus.com/videos.html</a:t>
            </a:r>
            <a:endParaRPr lang="x-none" sz="2800"/>
          </a:p>
          <a:p>
            <a:endParaRPr lang="en-US" sz="3600" spc="-225" dirty="0">
              <a:solidFill>
                <a:srgbClr val="003594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3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5" name="Picture 4" descr="CSUB footer">
            <a:extLst>
              <a:ext uri="{FF2B5EF4-FFF2-40B4-BE49-F238E27FC236}">
                <a16:creationId xmlns:a16="http://schemas.microsoft.com/office/drawing/2014/main" id="{D64744C7-F12D-4C41-91B8-5CF78CCB96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6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DF882-5A97-7344-8E7C-A59CCD95A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24838"/>
            <a:ext cx="9144000" cy="120959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34A9"/>
                </a:solidFill>
                <a:latin typeface="Oswald SemiBold" pitchFamily="2" charset="77"/>
              </a:rPr>
              <a:t>Training Resources From Omni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20168-4A41-7E45-AAD1-079D91BA8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2714745"/>
            <a:ext cx="10972801" cy="2185005"/>
          </a:xfrm>
        </p:spPr>
        <p:txBody>
          <a:bodyPr>
            <a:normAutofit/>
          </a:bodyPr>
          <a:lstStyle/>
          <a:p>
            <a:r>
              <a:rPr lang="en-US" sz="3600" spc="-225" dirty="0">
                <a:solidFill>
                  <a:srgbClr val="003594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Training Tuesday</a:t>
            </a:r>
          </a:p>
          <a:p>
            <a:r>
              <a:rPr lang="x-none" sz="2000">
                <a:hlinkClick r:id="rId3"/>
              </a:rPr>
              <a:t>https://support.moderncampus.com/learn-omni-cms/webcasts/training-tuesday.html</a:t>
            </a:r>
            <a:endParaRPr lang="x-none" sz="2000"/>
          </a:p>
          <a:p>
            <a:endParaRPr lang="en-US" sz="3600" spc="-225" dirty="0">
              <a:solidFill>
                <a:srgbClr val="003594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3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5" name="Picture 4" descr="CSUB footer">
            <a:extLst>
              <a:ext uri="{FF2B5EF4-FFF2-40B4-BE49-F238E27FC236}">
                <a16:creationId xmlns:a16="http://schemas.microsoft.com/office/drawing/2014/main" id="{D64744C7-F12D-4C41-91B8-5CF78CCB96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76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SUB footer">
            <a:extLst>
              <a:ext uri="{FF2B5EF4-FFF2-40B4-BE49-F238E27FC236}">
                <a16:creationId xmlns:a16="http://schemas.microsoft.com/office/drawing/2014/main" id="{D64744C7-F12D-4C41-91B8-5CF78CCB9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A1231E-A98B-BBC9-24BE-CAC53CBA6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502" y="0"/>
            <a:ext cx="7118995" cy="622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6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SUB footer">
            <a:extLst>
              <a:ext uri="{FF2B5EF4-FFF2-40B4-BE49-F238E27FC236}">
                <a16:creationId xmlns:a16="http://schemas.microsoft.com/office/drawing/2014/main" id="{D64744C7-F12D-4C41-91B8-5CF78CCB9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4308A7-E0C6-2FE4-7C08-121D14303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75901"/>
            <a:ext cx="12192000" cy="230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1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SUB footer">
            <a:extLst>
              <a:ext uri="{FF2B5EF4-FFF2-40B4-BE49-F238E27FC236}">
                <a16:creationId xmlns:a16="http://schemas.microsoft.com/office/drawing/2014/main" id="{D64744C7-F12D-4C41-91B8-5CF78CCB9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FF1F96-6AB2-A957-37C9-CCF6DD0DE6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712" y="322729"/>
            <a:ext cx="11222576" cy="55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83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11702</TotalTime>
  <Words>256</Words>
  <Application>Microsoft Macintosh PowerPoint</Application>
  <PresentationFormat>Widescreen</PresentationFormat>
  <Paragraphs>66</Paragraphs>
  <Slides>20</Slides>
  <Notes>20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Helvetica Neue</vt:lpstr>
      <vt:lpstr>Open Sans Light</vt:lpstr>
      <vt:lpstr>Oswald Medium</vt:lpstr>
      <vt:lpstr>Oswald SemiBold</vt:lpstr>
      <vt:lpstr>Office Theme</vt:lpstr>
      <vt:lpstr>OmniCMS Training</vt:lpstr>
      <vt:lpstr>Session Goals</vt:lpstr>
      <vt:lpstr>Sandbox Link</vt:lpstr>
      <vt:lpstr>Training Resources From Omni</vt:lpstr>
      <vt:lpstr>Training Resources From Omni</vt:lpstr>
      <vt:lpstr>Training Resources From Omni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to Remember</vt:lpstr>
      <vt:lpstr>Let’s See it!</vt:lpstr>
      <vt:lpstr>THANK YOU FOR ATTENDING!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Maylanie Winton</dc:creator>
  <cp:lastModifiedBy>Pierre Igoa</cp:lastModifiedBy>
  <cp:revision>31</cp:revision>
  <dcterms:created xsi:type="dcterms:W3CDTF">2021-06-22T19:19:58Z</dcterms:created>
  <dcterms:modified xsi:type="dcterms:W3CDTF">2024-03-12T18:44:50Z</dcterms:modified>
</cp:coreProperties>
</file>