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1" r:id="rId1"/>
    <p:sldMasterId id="2147483666" r:id="rId2"/>
    <p:sldMasterId id="2147483696" r:id="rId3"/>
    <p:sldMasterId id="2147483715" r:id="rId4"/>
  </p:sldMasterIdLst>
  <p:notesMasterIdLst>
    <p:notesMasterId r:id="rId74"/>
  </p:notesMasterIdLst>
  <p:sldIdLst>
    <p:sldId id="279" r:id="rId5"/>
    <p:sldId id="411" r:id="rId6"/>
    <p:sldId id="412" r:id="rId7"/>
    <p:sldId id="413" r:id="rId8"/>
    <p:sldId id="414" r:id="rId9"/>
    <p:sldId id="415" r:id="rId10"/>
    <p:sldId id="416" r:id="rId11"/>
    <p:sldId id="417" r:id="rId12"/>
    <p:sldId id="424" r:id="rId13"/>
    <p:sldId id="419" r:id="rId14"/>
    <p:sldId id="420" r:id="rId15"/>
    <p:sldId id="421" r:id="rId16"/>
    <p:sldId id="422" r:id="rId17"/>
    <p:sldId id="423" r:id="rId18"/>
    <p:sldId id="425" r:id="rId19"/>
    <p:sldId id="355" r:id="rId20"/>
    <p:sldId id="362" r:id="rId21"/>
    <p:sldId id="363" r:id="rId22"/>
    <p:sldId id="364" r:id="rId23"/>
    <p:sldId id="365" r:id="rId24"/>
    <p:sldId id="366" r:id="rId25"/>
    <p:sldId id="367" r:id="rId26"/>
    <p:sldId id="368" r:id="rId27"/>
    <p:sldId id="369" r:id="rId28"/>
    <p:sldId id="370" r:id="rId29"/>
    <p:sldId id="356" r:id="rId30"/>
    <p:sldId id="371" r:id="rId31"/>
    <p:sldId id="372" r:id="rId32"/>
    <p:sldId id="373" r:id="rId33"/>
    <p:sldId id="374" r:id="rId34"/>
    <p:sldId id="408" r:id="rId35"/>
    <p:sldId id="386" r:id="rId36"/>
    <p:sldId id="387" r:id="rId37"/>
    <p:sldId id="388" r:id="rId38"/>
    <p:sldId id="389" r:id="rId39"/>
    <p:sldId id="390" r:id="rId40"/>
    <p:sldId id="391" r:id="rId41"/>
    <p:sldId id="392" r:id="rId42"/>
    <p:sldId id="393" r:id="rId43"/>
    <p:sldId id="394" r:id="rId44"/>
    <p:sldId id="404" r:id="rId45"/>
    <p:sldId id="396" r:id="rId46"/>
    <p:sldId id="397" r:id="rId47"/>
    <p:sldId id="405" r:id="rId48"/>
    <p:sldId id="407" r:id="rId49"/>
    <p:sldId id="406" r:id="rId50"/>
    <p:sldId id="399" r:id="rId51"/>
    <p:sldId id="400" r:id="rId52"/>
    <p:sldId id="401" r:id="rId53"/>
    <p:sldId id="402" r:id="rId54"/>
    <p:sldId id="403" r:id="rId55"/>
    <p:sldId id="357" r:id="rId56"/>
    <p:sldId id="376" r:id="rId57"/>
    <p:sldId id="377" r:id="rId58"/>
    <p:sldId id="378" r:id="rId59"/>
    <p:sldId id="379" r:id="rId60"/>
    <p:sldId id="380" r:id="rId61"/>
    <p:sldId id="381" r:id="rId62"/>
    <p:sldId id="382" r:id="rId63"/>
    <p:sldId id="383" r:id="rId64"/>
    <p:sldId id="384" r:id="rId65"/>
    <p:sldId id="385" r:id="rId66"/>
    <p:sldId id="409" r:id="rId67"/>
    <p:sldId id="358" r:id="rId68"/>
    <p:sldId id="360" r:id="rId69"/>
    <p:sldId id="361" r:id="rId70"/>
    <p:sldId id="410" r:id="rId71"/>
    <p:sldId id="332" r:id="rId72"/>
    <p:sldId id="284"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5E6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10CC7C-1D0F-4326-A261-4AF93AFE2EA0}" v="1" dt="2026-02-24T09:30:36.893"/>
    <p1510:client id="{5B229511-62A4-412F-AB0C-C32023565885}" v="2" dt="2026-02-24T19:35:27.640"/>
    <p1510:client id="{F519A0B0-FDD9-4D9C-9BA0-637E97C5C6F6}" v="2" dt="2026-02-24T21:08:44.8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52" autoAdjust="0"/>
    <p:restoredTop sz="68970" autoAdjust="0"/>
  </p:normalViewPr>
  <p:slideViewPr>
    <p:cSldViewPr snapToGrid="0">
      <p:cViewPr varScale="1">
        <p:scale>
          <a:sx n="72" d="100"/>
          <a:sy n="72" d="100"/>
        </p:scale>
        <p:origin x="231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diagrams/_rels/data1.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diagrams/_rels/data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67D654-038B-4791-B38E-B50B86C2846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AD5B37A-8A09-4948-BE06-CE99610CC318}">
      <dgm:prSet custT="1"/>
      <dgm:spPr/>
      <dgm:t>
        <a:bodyPr/>
        <a:lstStyle/>
        <a:p>
          <a:r>
            <a:rPr lang="en-US" sz="2000" dirty="0"/>
            <a:t>Background</a:t>
          </a:r>
        </a:p>
      </dgm:t>
    </dgm:pt>
    <dgm:pt modelId="{925EA32E-D249-4F7E-B152-0D3C7484E9BC}" type="parTrans" cxnId="{DD7050C9-9BE7-47CA-9C5C-D70A1DCC0D8E}">
      <dgm:prSet/>
      <dgm:spPr/>
      <dgm:t>
        <a:bodyPr/>
        <a:lstStyle/>
        <a:p>
          <a:endParaRPr lang="en-US"/>
        </a:p>
      </dgm:t>
    </dgm:pt>
    <dgm:pt modelId="{FED35CDF-AFD2-4CFB-8890-6366FCC71069}" type="sibTrans" cxnId="{DD7050C9-9BE7-47CA-9C5C-D70A1DCC0D8E}">
      <dgm:prSet/>
      <dgm:spPr/>
      <dgm:t>
        <a:bodyPr/>
        <a:lstStyle/>
        <a:p>
          <a:endParaRPr lang="en-US"/>
        </a:p>
      </dgm:t>
    </dgm:pt>
    <dgm:pt modelId="{91BD2E09-5AE0-4A70-9270-D0A7B340C05D}">
      <dgm:prSet custT="1"/>
      <dgm:spPr/>
      <dgm:t>
        <a:bodyPr/>
        <a:lstStyle/>
        <a:p>
          <a:r>
            <a:rPr lang="en-US" sz="2000" dirty="0"/>
            <a:t>Billing Request Form</a:t>
          </a:r>
        </a:p>
      </dgm:t>
    </dgm:pt>
    <dgm:pt modelId="{76F3A90D-523F-407D-9DE1-E6B5B3F674C8}" type="parTrans" cxnId="{7377F3C8-5B8B-4E37-9857-29FB0B0F3189}">
      <dgm:prSet/>
      <dgm:spPr/>
      <dgm:t>
        <a:bodyPr/>
        <a:lstStyle/>
        <a:p>
          <a:endParaRPr lang="en-US"/>
        </a:p>
      </dgm:t>
    </dgm:pt>
    <dgm:pt modelId="{543BF751-082E-4A02-8F34-A3960BF0EBBD}" type="sibTrans" cxnId="{7377F3C8-5B8B-4E37-9857-29FB0B0F3189}">
      <dgm:prSet/>
      <dgm:spPr/>
      <dgm:t>
        <a:bodyPr/>
        <a:lstStyle/>
        <a:p>
          <a:endParaRPr lang="en-US"/>
        </a:p>
      </dgm:t>
    </dgm:pt>
    <dgm:pt modelId="{7C2DBEDC-C076-4D88-9656-F6B930D21F18}">
      <dgm:prSet custT="1"/>
      <dgm:spPr/>
      <dgm:t>
        <a:bodyPr/>
        <a:lstStyle/>
        <a:p>
          <a:r>
            <a:rPr lang="en-US" sz="2000" dirty="0"/>
            <a:t>Invoice Example</a:t>
          </a:r>
        </a:p>
      </dgm:t>
    </dgm:pt>
    <dgm:pt modelId="{9797B7CD-2409-4717-B693-E6A1D0A60C14}" type="parTrans" cxnId="{D9C9C245-B718-4ABA-97E8-5CE557855F5B}">
      <dgm:prSet/>
      <dgm:spPr/>
      <dgm:t>
        <a:bodyPr/>
        <a:lstStyle/>
        <a:p>
          <a:endParaRPr lang="en-US"/>
        </a:p>
      </dgm:t>
    </dgm:pt>
    <dgm:pt modelId="{8875A960-F85A-4B0B-9539-42C7585432F4}" type="sibTrans" cxnId="{D9C9C245-B718-4ABA-97E8-5CE557855F5B}">
      <dgm:prSet/>
      <dgm:spPr/>
      <dgm:t>
        <a:bodyPr/>
        <a:lstStyle/>
        <a:p>
          <a:endParaRPr lang="en-US"/>
        </a:p>
      </dgm:t>
    </dgm:pt>
    <dgm:pt modelId="{88DA8261-0603-4EFD-A4F7-81D1E36723F3}">
      <dgm:prSet custT="1"/>
      <dgm:spPr/>
      <dgm:t>
        <a:bodyPr/>
        <a:lstStyle/>
        <a:p>
          <a:r>
            <a:rPr lang="en-US" sz="2000" dirty="0"/>
            <a:t>Payments</a:t>
          </a:r>
        </a:p>
      </dgm:t>
    </dgm:pt>
    <dgm:pt modelId="{521F87E7-9FA4-476D-B72E-7F6D991ED1EF}" type="parTrans" cxnId="{73B5AACB-6209-4332-9CDB-728434D0F1EE}">
      <dgm:prSet/>
      <dgm:spPr/>
      <dgm:t>
        <a:bodyPr/>
        <a:lstStyle/>
        <a:p>
          <a:endParaRPr lang="en-US"/>
        </a:p>
      </dgm:t>
    </dgm:pt>
    <dgm:pt modelId="{41CB52E0-1C98-483D-8844-7C3370A0A8CA}" type="sibTrans" cxnId="{73B5AACB-6209-4332-9CDB-728434D0F1EE}">
      <dgm:prSet/>
      <dgm:spPr/>
      <dgm:t>
        <a:bodyPr/>
        <a:lstStyle/>
        <a:p>
          <a:endParaRPr lang="en-US"/>
        </a:p>
      </dgm:t>
    </dgm:pt>
    <dgm:pt modelId="{D9BEC6F6-A0EE-432E-8E9B-A75EA836D3CF}">
      <dgm:prSet custT="1"/>
      <dgm:spPr/>
      <dgm:t>
        <a:bodyPr/>
        <a:lstStyle/>
        <a:p>
          <a:r>
            <a:rPr lang="en-US" sz="2000" dirty="0"/>
            <a:t>Reconciliation</a:t>
          </a:r>
          <a:endParaRPr lang="en-US" sz="1900" dirty="0"/>
        </a:p>
      </dgm:t>
    </dgm:pt>
    <dgm:pt modelId="{860EF8BE-73F9-4F56-834F-9C43A40B8AD1}" type="parTrans" cxnId="{2BEF0990-2D16-4E76-92B6-D912046CA3EF}">
      <dgm:prSet/>
      <dgm:spPr/>
      <dgm:t>
        <a:bodyPr/>
        <a:lstStyle/>
        <a:p>
          <a:endParaRPr lang="en-US"/>
        </a:p>
      </dgm:t>
    </dgm:pt>
    <dgm:pt modelId="{5B4AB345-C4E0-4DE7-B13A-7433E0068EBD}" type="sibTrans" cxnId="{2BEF0990-2D16-4E76-92B6-D912046CA3EF}">
      <dgm:prSet/>
      <dgm:spPr/>
      <dgm:t>
        <a:bodyPr/>
        <a:lstStyle/>
        <a:p>
          <a:endParaRPr lang="en-US"/>
        </a:p>
      </dgm:t>
    </dgm:pt>
    <dgm:pt modelId="{9253EE90-8576-44C1-9BF6-61087FEFB323}" type="pres">
      <dgm:prSet presAssocID="{F267D654-038B-4791-B38E-B50B86C2846C}" presName="root" presStyleCnt="0">
        <dgm:presLayoutVars>
          <dgm:dir/>
          <dgm:resizeHandles val="exact"/>
        </dgm:presLayoutVars>
      </dgm:prSet>
      <dgm:spPr/>
    </dgm:pt>
    <dgm:pt modelId="{D53375E4-E26C-4A56-A82B-676C57C78BED}" type="pres">
      <dgm:prSet presAssocID="{7AD5B37A-8A09-4948-BE06-CE99610CC318}" presName="compNode" presStyleCnt="0"/>
      <dgm:spPr/>
    </dgm:pt>
    <dgm:pt modelId="{18296014-8D90-450C-82B0-A267CA65A058}" type="pres">
      <dgm:prSet presAssocID="{7AD5B37A-8A09-4948-BE06-CE99610CC318}" presName="bgRect" presStyleLbl="bgShp" presStyleIdx="0" presStyleCnt="5" custLinFactNeighborX="-9274" custLinFactNeighborY="-9447"/>
      <dgm:spPr/>
    </dgm:pt>
    <dgm:pt modelId="{BBC1F710-6ACA-40E2-A2C8-4D0E939DFEF9}" type="pres">
      <dgm:prSet presAssocID="{7AD5B37A-8A09-4948-BE06-CE99610CC318}"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Information outline"/>
        </a:ext>
      </dgm:extLst>
    </dgm:pt>
    <dgm:pt modelId="{599C5346-4E75-476A-B2C1-B5D779F3AF28}" type="pres">
      <dgm:prSet presAssocID="{7AD5B37A-8A09-4948-BE06-CE99610CC318}" presName="spaceRect" presStyleCnt="0"/>
      <dgm:spPr/>
    </dgm:pt>
    <dgm:pt modelId="{55FBA71F-3CBC-4ED9-A1C9-596EE3F7D5A6}" type="pres">
      <dgm:prSet presAssocID="{7AD5B37A-8A09-4948-BE06-CE99610CC318}" presName="parTx" presStyleLbl="revTx" presStyleIdx="0" presStyleCnt="5">
        <dgm:presLayoutVars>
          <dgm:chMax val="0"/>
          <dgm:chPref val="0"/>
        </dgm:presLayoutVars>
      </dgm:prSet>
      <dgm:spPr/>
    </dgm:pt>
    <dgm:pt modelId="{D2C75369-C713-46CC-89C5-78E153C1643F}" type="pres">
      <dgm:prSet presAssocID="{FED35CDF-AFD2-4CFB-8890-6366FCC71069}" presName="sibTrans" presStyleCnt="0"/>
      <dgm:spPr/>
    </dgm:pt>
    <dgm:pt modelId="{5B43A1FE-4592-4463-BB1C-5524871CBC28}" type="pres">
      <dgm:prSet presAssocID="{91BD2E09-5AE0-4A70-9270-D0A7B340C05D}" presName="compNode" presStyleCnt="0"/>
      <dgm:spPr/>
    </dgm:pt>
    <dgm:pt modelId="{01E67C18-59F5-4EF6-952E-D594EDFC8295}" type="pres">
      <dgm:prSet presAssocID="{91BD2E09-5AE0-4A70-9270-D0A7B340C05D}" presName="bgRect" presStyleLbl="bgShp" presStyleIdx="1" presStyleCnt="5"/>
      <dgm:spPr/>
    </dgm:pt>
    <dgm:pt modelId="{F527D25D-D7D6-403C-95A0-F3B4C8B1A3E2}" type="pres">
      <dgm:prSet presAssocID="{91BD2E09-5AE0-4A70-9270-D0A7B340C05D}"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List outline"/>
        </a:ext>
      </dgm:extLst>
    </dgm:pt>
    <dgm:pt modelId="{A31CCC1F-97E4-4AD7-B6BB-EEE25018D488}" type="pres">
      <dgm:prSet presAssocID="{91BD2E09-5AE0-4A70-9270-D0A7B340C05D}" presName="spaceRect" presStyleCnt="0"/>
      <dgm:spPr/>
    </dgm:pt>
    <dgm:pt modelId="{55BCC07E-5F95-4B73-8DB7-E797B580B8E8}" type="pres">
      <dgm:prSet presAssocID="{91BD2E09-5AE0-4A70-9270-D0A7B340C05D}" presName="parTx" presStyleLbl="revTx" presStyleIdx="1" presStyleCnt="5">
        <dgm:presLayoutVars>
          <dgm:chMax val="0"/>
          <dgm:chPref val="0"/>
        </dgm:presLayoutVars>
      </dgm:prSet>
      <dgm:spPr/>
    </dgm:pt>
    <dgm:pt modelId="{40E0AEFB-3C32-4851-9F8F-B4B830A0019F}" type="pres">
      <dgm:prSet presAssocID="{543BF751-082E-4A02-8F34-A3960BF0EBBD}" presName="sibTrans" presStyleCnt="0"/>
      <dgm:spPr/>
    </dgm:pt>
    <dgm:pt modelId="{CE3A7E26-7755-4452-BBA4-3BDF76A57CF5}" type="pres">
      <dgm:prSet presAssocID="{7C2DBEDC-C076-4D88-9656-F6B930D21F18}" presName="compNode" presStyleCnt="0"/>
      <dgm:spPr/>
    </dgm:pt>
    <dgm:pt modelId="{43F5E85B-DB63-4F3E-9149-86D938BA2F77}" type="pres">
      <dgm:prSet presAssocID="{7C2DBEDC-C076-4D88-9656-F6B930D21F18}" presName="bgRect" presStyleLbl="bgShp" presStyleIdx="2" presStyleCnt="5"/>
      <dgm:spPr/>
    </dgm:pt>
    <dgm:pt modelId="{25922444-6B32-49FC-9BD0-1E4237CD3443}" type="pres">
      <dgm:prSet presAssocID="{7C2DBEDC-C076-4D88-9656-F6B930D21F18}"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ocument outline"/>
        </a:ext>
      </dgm:extLst>
    </dgm:pt>
    <dgm:pt modelId="{7BCEED06-9083-4E5B-88A1-D4FE99017F6F}" type="pres">
      <dgm:prSet presAssocID="{7C2DBEDC-C076-4D88-9656-F6B930D21F18}" presName="spaceRect" presStyleCnt="0"/>
      <dgm:spPr/>
    </dgm:pt>
    <dgm:pt modelId="{7169DBEB-A48E-4E16-928C-7AE2422087B3}" type="pres">
      <dgm:prSet presAssocID="{7C2DBEDC-C076-4D88-9656-F6B930D21F18}" presName="parTx" presStyleLbl="revTx" presStyleIdx="2" presStyleCnt="5">
        <dgm:presLayoutVars>
          <dgm:chMax val="0"/>
          <dgm:chPref val="0"/>
        </dgm:presLayoutVars>
      </dgm:prSet>
      <dgm:spPr/>
    </dgm:pt>
    <dgm:pt modelId="{D6E908DE-6094-43EC-8C71-6D2FCAE04746}" type="pres">
      <dgm:prSet presAssocID="{8875A960-F85A-4B0B-9539-42C7585432F4}" presName="sibTrans" presStyleCnt="0"/>
      <dgm:spPr/>
    </dgm:pt>
    <dgm:pt modelId="{D06E4495-C5F7-4173-B98A-08ACB38B79F6}" type="pres">
      <dgm:prSet presAssocID="{88DA8261-0603-4EFD-A4F7-81D1E36723F3}" presName="compNode" presStyleCnt="0"/>
      <dgm:spPr/>
    </dgm:pt>
    <dgm:pt modelId="{0944CA86-18B8-47A9-9366-160CAC17066D}" type="pres">
      <dgm:prSet presAssocID="{88DA8261-0603-4EFD-A4F7-81D1E36723F3}" presName="bgRect" presStyleLbl="bgShp" presStyleIdx="3" presStyleCnt="5"/>
      <dgm:spPr/>
    </dgm:pt>
    <dgm:pt modelId="{C89475EC-AB88-4D8A-8DEA-4F12D3602862}" type="pres">
      <dgm:prSet presAssocID="{88DA8261-0603-4EFD-A4F7-81D1E36723F3}"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Money outline"/>
        </a:ext>
      </dgm:extLst>
    </dgm:pt>
    <dgm:pt modelId="{52F8BD76-2108-493C-8E79-B8A5B5D145E7}" type="pres">
      <dgm:prSet presAssocID="{88DA8261-0603-4EFD-A4F7-81D1E36723F3}" presName="spaceRect" presStyleCnt="0"/>
      <dgm:spPr/>
    </dgm:pt>
    <dgm:pt modelId="{D1F40E08-EFC8-4A27-85C4-63B130543703}" type="pres">
      <dgm:prSet presAssocID="{88DA8261-0603-4EFD-A4F7-81D1E36723F3}" presName="parTx" presStyleLbl="revTx" presStyleIdx="3" presStyleCnt="5">
        <dgm:presLayoutVars>
          <dgm:chMax val="0"/>
          <dgm:chPref val="0"/>
        </dgm:presLayoutVars>
      </dgm:prSet>
      <dgm:spPr/>
    </dgm:pt>
    <dgm:pt modelId="{3773EC25-C1BA-4A03-A24C-6C3DCD547722}" type="pres">
      <dgm:prSet presAssocID="{41CB52E0-1C98-483D-8844-7C3370A0A8CA}" presName="sibTrans" presStyleCnt="0"/>
      <dgm:spPr/>
    </dgm:pt>
    <dgm:pt modelId="{B65A3066-9748-4C9C-BAC5-D3ADAFB15792}" type="pres">
      <dgm:prSet presAssocID="{D9BEC6F6-A0EE-432E-8E9B-A75EA836D3CF}" presName="compNode" presStyleCnt="0"/>
      <dgm:spPr/>
    </dgm:pt>
    <dgm:pt modelId="{75A25614-6EA5-42AE-917D-D0A66908CFDC}" type="pres">
      <dgm:prSet presAssocID="{D9BEC6F6-A0EE-432E-8E9B-A75EA836D3CF}" presName="bgRect" presStyleLbl="bgShp" presStyleIdx="4" presStyleCnt="5"/>
      <dgm:spPr/>
    </dgm:pt>
    <dgm:pt modelId="{ABFA7A56-2538-4113-9DE8-5963DF967245}" type="pres">
      <dgm:prSet presAssocID="{D9BEC6F6-A0EE-432E-8E9B-A75EA836D3CF}"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Calculator outline"/>
        </a:ext>
      </dgm:extLst>
    </dgm:pt>
    <dgm:pt modelId="{80C748A9-F5BF-41AB-ABE0-F286BC97527A}" type="pres">
      <dgm:prSet presAssocID="{D9BEC6F6-A0EE-432E-8E9B-A75EA836D3CF}" presName="spaceRect" presStyleCnt="0"/>
      <dgm:spPr/>
    </dgm:pt>
    <dgm:pt modelId="{4618AF7C-7FF2-4319-BA91-16DD42CE3D5C}" type="pres">
      <dgm:prSet presAssocID="{D9BEC6F6-A0EE-432E-8E9B-A75EA836D3CF}" presName="parTx" presStyleLbl="revTx" presStyleIdx="4" presStyleCnt="5">
        <dgm:presLayoutVars>
          <dgm:chMax val="0"/>
          <dgm:chPref val="0"/>
        </dgm:presLayoutVars>
      </dgm:prSet>
      <dgm:spPr/>
    </dgm:pt>
  </dgm:ptLst>
  <dgm:cxnLst>
    <dgm:cxn modelId="{3C05D027-AED8-4937-9B85-17755F3112B5}" type="presOf" srcId="{D9BEC6F6-A0EE-432E-8E9B-A75EA836D3CF}" destId="{4618AF7C-7FF2-4319-BA91-16DD42CE3D5C}" srcOrd="0" destOrd="0" presId="urn:microsoft.com/office/officeart/2018/2/layout/IconVerticalSolidList"/>
    <dgm:cxn modelId="{D9C9C245-B718-4ABA-97E8-5CE557855F5B}" srcId="{F267D654-038B-4791-B38E-B50B86C2846C}" destId="{7C2DBEDC-C076-4D88-9656-F6B930D21F18}" srcOrd="2" destOrd="0" parTransId="{9797B7CD-2409-4717-B693-E6A1D0A60C14}" sibTransId="{8875A960-F85A-4B0B-9539-42C7585432F4}"/>
    <dgm:cxn modelId="{75CC0458-6A75-441D-998F-16EE1C484141}" type="presOf" srcId="{F267D654-038B-4791-B38E-B50B86C2846C}" destId="{9253EE90-8576-44C1-9BF6-61087FEFB323}" srcOrd="0" destOrd="0" presId="urn:microsoft.com/office/officeart/2018/2/layout/IconVerticalSolidList"/>
    <dgm:cxn modelId="{0F2C7459-AAF9-4C59-9F20-6CBA0B4A427E}" type="presOf" srcId="{7C2DBEDC-C076-4D88-9656-F6B930D21F18}" destId="{7169DBEB-A48E-4E16-928C-7AE2422087B3}" srcOrd="0" destOrd="0" presId="urn:microsoft.com/office/officeart/2018/2/layout/IconVerticalSolidList"/>
    <dgm:cxn modelId="{CAF6767E-B680-4A71-88E5-308BC610288F}" type="presOf" srcId="{7AD5B37A-8A09-4948-BE06-CE99610CC318}" destId="{55FBA71F-3CBC-4ED9-A1C9-596EE3F7D5A6}" srcOrd="0" destOrd="0" presId="urn:microsoft.com/office/officeart/2018/2/layout/IconVerticalSolidList"/>
    <dgm:cxn modelId="{F8988080-59DD-4E83-A4B4-69E9A8733962}" type="presOf" srcId="{88DA8261-0603-4EFD-A4F7-81D1E36723F3}" destId="{D1F40E08-EFC8-4A27-85C4-63B130543703}" srcOrd="0" destOrd="0" presId="urn:microsoft.com/office/officeart/2018/2/layout/IconVerticalSolidList"/>
    <dgm:cxn modelId="{2BEF0990-2D16-4E76-92B6-D912046CA3EF}" srcId="{F267D654-038B-4791-B38E-B50B86C2846C}" destId="{D9BEC6F6-A0EE-432E-8E9B-A75EA836D3CF}" srcOrd="4" destOrd="0" parTransId="{860EF8BE-73F9-4F56-834F-9C43A40B8AD1}" sibTransId="{5B4AB345-C4E0-4DE7-B13A-7433E0068EBD}"/>
    <dgm:cxn modelId="{7377F3C8-5B8B-4E37-9857-29FB0B0F3189}" srcId="{F267D654-038B-4791-B38E-B50B86C2846C}" destId="{91BD2E09-5AE0-4A70-9270-D0A7B340C05D}" srcOrd="1" destOrd="0" parTransId="{76F3A90D-523F-407D-9DE1-E6B5B3F674C8}" sibTransId="{543BF751-082E-4A02-8F34-A3960BF0EBBD}"/>
    <dgm:cxn modelId="{DD7050C9-9BE7-47CA-9C5C-D70A1DCC0D8E}" srcId="{F267D654-038B-4791-B38E-B50B86C2846C}" destId="{7AD5B37A-8A09-4948-BE06-CE99610CC318}" srcOrd="0" destOrd="0" parTransId="{925EA32E-D249-4F7E-B152-0D3C7484E9BC}" sibTransId="{FED35CDF-AFD2-4CFB-8890-6366FCC71069}"/>
    <dgm:cxn modelId="{73B5AACB-6209-4332-9CDB-728434D0F1EE}" srcId="{F267D654-038B-4791-B38E-B50B86C2846C}" destId="{88DA8261-0603-4EFD-A4F7-81D1E36723F3}" srcOrd="3" destOrd="0" parTransId="{521F87E7-9FA4-476D-B72E-7F6D991ED1EF}" sibTransId="{41CB52E0-1C98-483D-8844-7C3370A0A8CA}"/>
    <dgm:cxn modelId="{485C87F2-537E-4B53-A110-E25992C24B33}" type="presOf" srcId="{91BD2E09-5AE0-4A70-9270-D0A7B340C05D}" destId="{55BCC07E-5F95-4B73-8DB7-E797B580B8E8}" srcOrd="0" destOrd="0" presId="urn:microsoft.com/office/officeart/2018/2/layout/IconVerticalSolidList"/>
    <dgm:cxn modelId="{8B1505CA-4BA1-4EBD-AE16-937D79FCD155}" type="presParOf" srcId="{9253EE90-8576-44C1-9BF6-61087FEFB323}" destId="{D53375E4-E26C-4A56-A82B-676C57C78BED}" srcOrd="0" destOrd="0" presId="urn:microsoft.com/office/officeart/2018/2/layout/IconVerticalSolidList"/>
    <dgm:cxn modelId="{17BCB9E4-D979-48F0-BFA9-81B8BE045FBC}" type="presParOf" srcId="{D53375E4-E26C-4A56-A82B-676C57C78BED}" destId="{18296014-8D90-450C-82B0-A267CA65A058}" srcOrd="0" destOrd="0" presId="urn:microsoft.com/office/officeart/2018/2/layout/IconVerticalSolidList"/>
    <dgm:cxn modelId="{386010C0-D3C2-4373-844A-6B304E052AAB}" type="presParOf" srcId="{D53375E4-E26C-4A56-A82B-676C57C78BED}" destId="{BBC1F710-6ACA-40E2-A2C8-4D0E939DFEF9}" srcOrd="1" destOrd="0" presId="urn:microsoft.com/office/officeart/2018/2/layout/IconVerticalSolidList"/>
    <dgm:cxn modelId="{0530D505-2867-4FFC-A76C-910EFEC576E7}" type="presParOf" srcId="{D53375E4-E26C-4A56-A82B-676C57C78BED}" destId="{599C5346-4E75-476A-B2C1-B5D779F3AF28}" srcOrd="2" destOrd="0" presId="urn:microsoft.com/office/officeart/2018/2/layout/IconVerticalSolidList"/>
    <dgm:cxn modelId="{25FA7E1C-6F05-44E0-8A03-C60EDC6442DB}" type="presParOf" srcId="{D53375E4-E26C-4A56-A82B-676C57C78BED}" destId="{55FBA71F-3CBC-4ED9-A1C9-596EE3F7D5A6}" srcOrd="3" destOrd="0" presId="urn:microsoft.com/office/officeart/2018/2/layout/IconVerticalSolidList"/>
    <dgm:cxn modelId="{3D5B4424-6391-4339-84E1-3F55251DC711}" type="presParOf" srcId="{9253EE90-8576-44C1-9BF6-61087FEFB323}" destId="{D2C75369-C713-46CC-89C5-78E153C1643F}" srcOrd="1" destOrd="0" presId="urn:microsoft.com/office/officeart/2018/2/layout/IconVerticalSolidList"/>
    <dgm:cxn modelId="{A9B0F238-D597-400C-BC52-39339130B53E}" type="presParOf" srcId="{9253EE90-8576-44C1-9BF6-61087FEFB323}" destId="{5B43A1FE-4592-4463-BB1C-5524871CBC28}" srcOrd="2" destOrd="0" presId="urn:microsoft.com/office/officeart/2018/2/layout/IconVerticalSolidList"/>
    <dgm:cxn modelId="{10B87B4C-D148-4C48-B683-C5772BC7ADB4}" type="presParOf" srcId="{5B43A1FE-4592-4463-BB1C-5524871CBC28}" destId="{01E67C18-59F5-4EF6-952E-D594EDFC8295}" srcOrd="0" destOrd="0" presId="urn:microsoft.com/office/officeart/2018/2/layout/IconVerticalSolidList"/>
    <dgm:cxn modelId="{FE12BFB7-EF5B-4359-A611-CECF5608ACEA}" type="presParOf" srcId="{5B43A1FE-4592-4463-BB1C-5524871CBC28}" destId="{F527D25D-D7D6-403C-95A0-F3B4C8B1A3E2}" srcOrd="1" destOrd="0" presId="urn:microsoft.com/office/officeart/2018/2/layout/IconVerticalSolidList"/>
    <dgm:cxn modelId="{5712C453-4265-4A88-8CAA-EC1CA1C75ED0}" type="presParOf" srcId="{5B43A1FE-4592-4463-BB1C-5524871CBC28}" destId="{A31CCC1F-97E4-4AD7-B6BB-EEE25018D488}" srcOrd="2" destOrd="0" presId="urn:microsoft.com/office/officeart/2018/2/layout/IconVerticalSolidList"/>
    <dgm:cxn modelId="{3B5D4A7C-5E8E-4456-BB47-447AEB351705}" type="presParOf" srcId="{5B43A1FE-4592-4463-BB1C-5524871CBC28}" destId="{55BCC07E-5F95-4B73-8DB7-E797B580B8E8}" srcOrd="3" destOrd="0" presId="urn:microsoft.com/office/officeart/2018/2/layout/IconVerticalSolidList"/>
    <dgm:cxn modelId="{D2CB3829-7AE5-4C0A-91E7-99FA5E13AA29}" type="presParOf" srcId="{9253EE90-8576-44C1-9BF6-61087FEFB323}" destId="{40E0AEFB-3C32-4851-9F8F-B4B830A0019F}" srcOrd="3" destOrd="0" presId="urn:microsoft.com/office/officeart/2018/2/layout/IconVerticalSolidList"/>
    <dgm:cxn modelId="{AA254D02-8F1F-4361-BE77-E2F07ED01EB8}" type="presParOf" srcId="{9253EE90-8576-44C1-9BF6-61087FEFB323}" destId="{CE3A7E26-7755-4452-BBA4-3BDF76A57CF5}" srcOrd="4" destOrd="0" presId="urn:microsoft.com/office/officeart/2018/2/layout/IconVerticalSolidList"/>
    <dgm:cxn modelId="{D2D1D2AF-9945-4F2F-A4F1-8B4426E99CD9}" type="presParOf" srcId="{CE3A7E26-7755-4452-BBA4-3BDF76A57CF5}" destId="{43F5E85B-DB63-4F3E-9149-86D938BA2F77}" srcOrd="0" destOrd="0" presId="urn:microsoft.com/office/officeart/2018/2/layout/IconVerticalSolidList"/>
    <dgm:cxn modelId="{1BC68448-B7BB-48D6-A36C-E8E2F71E8A39}" type="presParOf" srcId="{CE3A7E26-7755-4452-BBA4-3BDF76A57CF5}" destId="{25922444-6B32-49FC-9BD0-1E4237CD3443}" srcOrd="1" destOrd="0" presId="urn:microsoft.com/office/officeart/2018/2/layout/IconVerticalSolidList"/>
    <dgm:cxn modelId="{AC760B78-64F9-46BC-827E-8FAF9CD09F19}" type="presParOf" srcId="{CE3A7E26-7755-4452-BBA4-3BDF76A57CF5}" destId="{7BCEED06-9083-4E5B-88A1-D4FE99017F6F}" srcOrd="2" destOrd="0" presId="urn:microsoft.com/office/officeart/2018/2/layout/IconVerticalSolidList"/>
    <dgm:cxn modelId="{37BB4413-6E99-4315-BF13-91AC57603D81}" type="presParOf" srcId="{CE3A7E26-7755-4452-BBA4-3BDF76A57CF5}" destId="{7169DBEB-A48E-4E16-928C-7AE2422087B3}" srcOrd="3" destOrd="0" presId="urn:microsoft.com/office/officeart/2018/2/layout/IconVerticalSolidList"/>
    <dgm:cxn modelId="{494CD966-9A88-4F56-8C0A-C4FA9CD17419}" type="presParOf" srcId="{9253EE90-8576-44C1-9BF6-61087FEFB323}" destId="{D6E908DE-6094-43EC-8C71-6D2FCAE04746}" srcOrd="5" destOrd="0" presId="urn:microsoft.com/office/officeart/2018/2/layout/IconVerticalSolidList"/>
    <dgm:cxn modelId="{3F2BDBC7-F6C4-4A12-A193-AB716DDD94EF}" type="presParOf" srcId="{9253EE90-8576-44C1-9BF6-61087FEFB323}" destId="{D06E4495-C5F7-4173-B98A-08ACB38B79F6}" srcOrd="6" destOrd="0" presId="urn:microsoft.com/office/officeart/2018/2/layout/IconVerticalSolidList"/>
    <dgm:cxn modelId="{EAE0251F-AD4D-42E4-9AAD-EB758536ECF5}" type="presParOf" srcId="{D06E4495-C5F7-4173-B98A-08ACB38B79F6}" destId="{0944CA86-18B8-47A9-9366-160CAC17066D}" srcOrd="0" destOrd="0" presId="urn:microsoft.com/office/officeart/2018/2/layout/IconVerticalSolidList"/>
    <dgm:cxn modelId="{707F8169-5338-4A37-9CE7-73BA813646F9}" type="presParOf" srcId="{D06E4495-C5F7-4173-B98A-08ACB38B79F6}" destId="{C89475EC-AB88-4D8A-8DEA-4F12D3602862}" srcOrd="1" destOrd="0" presId="urn:microsoft.com/office/officeart/2018/2/layout/IconVerticalSolidList"/>
    <dgm:cxn modelId="{9231955A-76EB-4B2D-A1FF-293B1B1238AE}" type="presParOf" srcId="{D06E4495-C5F7-4173-B98A-08ACB38B79F6}" destId="{52F8BD76-2108-493C-8E79-B8A5B5D145E7}" srcOrd="2" destOrd="0" presId="urn:microsoft.com/office/officeart/2018/2/layout/IconVerticalSolidList"/>
    <dgm:cxn modelId="{5EC218F1-60D9-4F98-A143-D1F94ECB67D0}" type="presParOf" srcId="{D06E4495-C5F7-4173-B98A-08ACB38B79F6}" destId="{D1F40E08-EFC8-4A27-85C4-63B130543703}" srcOrd="3" destOrd="0" presId="urn:microsoft.com/office/officeart/2018/2/layout/IconVerticalSolidList"/>
    <dgm:cxn modelId="{CD22368B-E242-48DC-81E8-1FD4E9F28597}" type="presParOf" srcId="{9253EE90-8576-44C1-9BF6-61087FEFB323}" destId="{3773EC25-C1BA-4A03-A24C-6C3DCD547722}" srcOrd="7" destOrd="0" presId="urn:microsoft.com/office/officeart/2018/2/layout/IconVerticalSolidList"/>
    <dgm:cxn modelId="{41363391-B4B9-4B13-ADD4-990F44CAD831}" type="presParOf" srcId="{9253EE90-8576-44C1-9BF6-61087FEFB323}" destId="{B65A3066-9748-4C9C-BAC5-D3ADAFB15792}" srcOrd="8" destOrd="0" presId="urn:microsoft.com/office/officeart/2018/2/layout/IconVerticalSolidList"/>
    <dgm:cxn modelId="{46B95BF7-022D-49F5-84D9-ABF7B7DC9E7C}" type="presParOf" srcId="{B65A3066-9748-4C9C-BAC5-D3ADAFB15792}" destId="{75A25614-6EA5-42AE-917D-D0A66908CFDC}" srcOrd="0" destOrd="0" presId="urn:microsoft.com/office/officeart/2018/2/layout/IconVerticalSolidList"/>
    <dgm:cxn modelId="{7394A62D-060D-46CF-8380-07A7A557C9D2}" type="presParOf" srcId="{B65A3066-9748-4C9C-BAC5-D3ADAFB15792}" destId="{ABFA7A56-2538-4113-9DE8-5963DF967245}" srcOrd="1" destOrd="0" presId="urn:microsoft.com/office/officeart/2018/2/layout/IconVerticalSolidList"/>
    <dgm:cxn modelId="{E5EDF1EF-F917-4133-99CD-2273FB17AEDF}" type="presParOf" srcId="{B65A3066-9748-4C9C-BAC5-D3ADAFB15792}" destId="{80C748A9-F5BF-41AB-ABE0-F286BC97527A}" srcOrd="2" destOrd="0" presId="urn:microsoft.com/office/officeart/2018/2/layout/IconVerticalSolidList"/>
    <dgm:cxn modelId="{C6073C75-6917-4447-B0D8-7DA605B3025F}" type="presParOf" srcId="{B65A3066-9748-4C9C-BAC5-D3ADAFB15792}" destId="{4618AF7C-7FF2-4319-BA91-16DD42CE3D5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850CED-E901-40EE-98B4-D887227827C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EE65216-59F7-4B73-A453-64B5CB311040}">
      <dgm:prSet/>
      <dgm:spPr/>
      <dgm:t>
        <a:bodyPr/>
        <a:lstStyle/>
        <a:p>
          <a:pPr>
            <a:lnSpc>
              <a:spcPct val="100000"/>
            </a:lnSpc>
          </a:pPr>
          <a:r>
            <a:rPr lang="en-US" b="1" dirty="0"/>
            <a:t>Objective:</a:t>
          </a:r>
          <a:r>
            <a:rPr lang="en-US" b="0" dirty="0"/>
            <a:t> </a:t>
          </a:r>
          <a:r>
            <a:rPr lang="en-US" b="0" dirty="0">
              <a:solidFill>
                <a:schemeClr val="tx1"/>
              </a:solidFill>
            </a:rPr>
            <a:t>Billing Request Form is the official process to request invoices. </a:t>
          </a:r>
          <a:endParaRPr lang="en-US" dirty="0">
            <a:solidFill>
              <a:schemeClr val="tx1"/>
            </a:solidFill>
          </a:endParaRPr>
        </a:p>
      </dgm:t>
    </dgm:pt>
    <dgm:pt modelId="{97B2A823-EC2B-4EC4-B377-8BB24AB7E41E}" type="parTrans" cxnId="{574B52DC-CCEE-479A-91F2-4EB32081F801}">
      <dgm:prSet/>
      <dgm:spPr/>
      <dgm:t>
        <a:bodyPr/>
        <a:lstStyle/>
        <a:p>
          <a:endParaRPr lang="en-US"/>
        </a:p>
      </dgm:t>
    </dgm:pt>
    <dgm:pt modelId="{8DC36066-BA60-45A2-B451-03E36940FFCD}" type="sibTrans" cxnId="{574B52DC-CCEE-479A-91F2-4EB32081F801}">
      <dgm:prSet/>
      <dgm:spPr/>
      <dgm:t>
        <a:bodyPr/>
        <a:lstStyle/>
        <a:p>
          <a:endParaRPr lang="en-US"/>
        </a:p>
      </dgm:t>
    </dgm:pt>
    <dgm:pt modelId="{8D68573B-538A-4642-889A-D4DA71D3A8B9}">
      <dgm:prSet/>
      <dgm:spPr/>
      <dgm:t>
        <a:bodyPr/>
        <a:lstStyle/>
        <a:p>
          <a:pPr>
            <a:lnSpc>
              <a:spcPct val="100000"/>
            </a:lnSpc>
          </a:pPr>
          <a:r>
            <a:rPr lang="en-US" b="1" dirty="0"/>
            <a:t>When: </a:t>
          </a:r>
          <a:r>
            <a:rPr lang="en-US" b="0" dirty="0"/>
            <a:t>Off campus customer needs to pay CSUB for an event or service.</a:t>
          </a:r>
          <a:endParaRPr lang="en-US" dirty="0"/>
        </a:p>
      </dgm:t>
    </dgm:pt>
    <dgm:pt modelId="{4D3362F8-05DC-4F24-8A32-2FC962A2086E}" type="parTrans" cxnId="{EA144190-FCF6-4B5B-AE0C-4758562B4C1F}">
      <dgm:prSet/>
      <dgm:spPr/>
      <dgm:t>
        <a:bodyPr/>
        <a:lstStyle/>
        <a:p>
          <a:endParaRPr lang="en-US"/>
        </a:p>
      </dgm:t>
    </dgm:pt>
    <dgm:pt modelId="{7291861A-38B3-40E7-8A85-5FF3903F7DD3}" type="sibTrans" cxnId="{EA144190-FCF6-4B5B-AE0C-4758562B4C1F}">
      <dgm:prSet/>
      <dgm:spPr/>
      <dgm:t>
        <a:bodyPr/>
        <a:lstStyle/>
        <a:p>
          <a:endParaRPr lang="en-US"/>
        </a:p>
      </dgm:t>
    </dgm:pt>
    <dgm:pt modelId="{8997EDF5-27D0-4F27-9AE8-423F0CE846A4}">
      <dgm:prSet/>
      <dgm:spPr/>
      <dgm:t>
        <a:bodyPr/>
        <a:lstStyle/>
        <a:p>
          <a:pPr>
            <a:lnSpc>
              <a:spcPct val="100000"/>
            </a:lnSpc>
          </a:pPr>
          <a:r>
            <a:rPr lang="en-US" b="1" dirty="0"/>
            <a:t>Contacts: </a:t>
          </a:r>
          <a:r>
            <a:rPr lang="en-US" b="0" u="none" dirty="0"/>
            <a:t>accounts_receivable@csub.edu or </a:t>
          </a:r>
          <a:r>
            <a:rPr lang="en-US" b="0" dirty="0"/>
            <a:t>661-654-3975</a:t>
          </a:r>
        </a:p>
      </dgm:t>
    </dgm:pt>
    <dgm:pt modelId="{00AB8111-6230-47BD-B44F-A99864925330}" type="parTrans" cxnId="{1DEDC346-322C-49B5-8128-9A36696273F9}">
      <dgm:prSet/>
      <dgm:spPr/>
      <dgm:t>
        <a:bodyPr/>
        <a:lstStyle/>
        <a:p>
          <a:endParaRPr lang="en-US"/>
        </a:p>
      </dgm:t>
    </dgm:pt>
    <dgm:pt modelId="{D6064F46-3D94-435A-81FC-676AE7450FDA}" type="sibTrans" cxnId="{1DEDC346-322C-49B5-8128-9A36696273F9}">
      <dgm:prSet/>
      <dgm:spPr/>
      <dgm:t>
        <a:bodyPr/>
        <a:lstStyle/>
        <a:p>
          <a:endParaRPr lang="en-US"/>
        </a:p>
      </dgm:t>
    </dgm:pt>
    <dgm:pt modelId="{3486F633-D8E8-4B7F-A99E-31DB08E763C8}" type="pres">
      <dgm:prSet presAssocID="{1D850CED-E901-40EE-98B4-D887227827CA}" presName="root" presStyleCnt="0">
        <dgm:presLayoutVars>
          <dgm:dir/>
          <dgm:resizeHandles val="exact"/>
        </dgm:presLayoutVars>
      </dgm:prSet>
      <dgm:spPr/>
    </dgm:pt>
    <dgm:pt modelId="{09F08AB4-470A-4505-AE80-E9BD3E27F0B6}" type="pres">
      <dgm:prSet presAssocID="{8EE65216-59F7-4B73-A453-64B5CB311040}" presName="compNode" presStyleCnt="0"/>
      <dgm:spPr/>
    </dgm:pt>
    <dgm:pt modelId="{4410E19D-3BED-4177-8071-05C5E77247D9}" type="pres">
      <dgm:prSet presAssocID="{8EE65216-59F7-4B73-A453-64B5CB311040}" presName="bgRect" presStyleLbl="bgShp" presStyleIdx="0" presStyleCnt="3"/>
      <dgm:spPr/>
    </dgm:pt>
    <dgm:pt modelId="{E070810C-E20D-4175-A302-2C9731CF42CF}" type="pres">
      <dgm:prSet presAssocID="{8EE65216-59F7-4B73-A453-64B5CB31104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ation with Checklist"/>
        </a:ext>
      </dgm:extLst>
    </dgm:pt>
    <dgm:pt modelId="{399E714C-41F3-4EDC-8956-9D2ECFB99112}" type="pres">
      <dgm:prSet presAssocID="{8EE65216-59F7-4B73-A453-64B5CB311040}" presName="spaceRect" presStyleCnt="0"/>
      <dgm:spPr/>
    </dgm:pt>
    <dgm:pt modelId="{BB818B94-18D3-4371-8CE0-8C5D39E8121A}" type="pres">
      <dgm:prSet presAssocID="{8EE65216-59F7-4B73-A453-64B5CB311040}" presName="parTx" presStyleLbl="revTx" presStyleIdx="0" presStyleCnt="3">
        <dgm:presLayoutVars>
          <dgm:chMax val="0"/>
          <dgm:chPref val="0"/>
        </dgm:presLayoutVars>
      </dgm:prSet>
      <dgm:spPr/>
    </dgm:pt>
    <dgm:pt modelId="{E10B7BA2-0EEA-4852-8F8B-469E2326D43F}" type="pres">
      <dgm:prSet presAssocID="{8DC36066-BA60-45A2-B451-03E36940FFCD}" presName="sibTrans" presStyleCnt="0"/>
      <dgm:spPr/>
    </dgm:pt>
    <dgm:pt modelId="{E942D01B-F5D1-404C-A7C3-727D9CE4CC20}" type="pres">
      <dgm:prSet presAssocID="{8D68573B-538A-4642-889A-D4DA71D3A8B9}" presName="compNode" presStyleCnt="0"/>
      <dgm:spPr/>
    </dgm:pt>
    <dgm:pt modelId="{2D56BB1E-642C-4D35-BDCD-57B646840BE9}" type="pres">
      <dgm:prSet presAssocID="{8D68573B-538A-4642-889A-D4DA71D3A8B9}" presName="bgRect" presStyleLbl="bgShp" presStyleIdx="1" presStyleCnt="3"/>
      <dgm:spPr/>
    </dgm:pt>
    <dgm:pt modelId="{7984C6D0-FBCD-4B15-ACC0-C44627EDFE68}" type="pres">
      <dgm:prSet presAssocID="{8D68573B-538A-4642-889A-D4DA71D3A8B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thly calendar"/>
        </a:ext>
      </dgm:extLst>
    </dgm:pt>
    <dgm:pt modelId="{9446ECCF-E24D-46B9-AAA1-7F95B703D864}" type="pres">
      <dgm:prSet presAssocID="{8D68573B-538A-4642-889A-D4DA71D3A8B9}" presName="spaceRect" presStyleCnt="0"/>
      <dgm:spPr/>
    </dgm:pt>
    <dgm:pt modelId="{B7A8441C-BB96-4898-BEA0-492FCE087D5E}" type="pres">
      <dgm:prSet presAssocID="{8D68573B-538A-4642-889A-D4DA71D3A8B9}" presName="parTx" presStyleLbl="revTx" presStyleIdx="1" presStyleCnt="3">
        <dgm:presLayoutVars>
          <dgm:chMax val="0"/>
          <dgm:chPref val="0"/>
        </dgm:presLayoutVars>
      </dgm:prSet>
      <dgm:spPr/>
    </dgm:pt>
    <dgm:pt modelId="{EC4B8ADC-7AFF-4EEE-B762-128FCFD197DC}" type="pres">
      <dgm:prSet presAssocID="{7291861A-38B3-40E7-8A85-5FF3903F7DD3}" presName="sibTrans" presStyleCnt="0"/>
      <dgm:spPr/>
    </dgm:pt>
    <dgm:pt modelId="{2F88F77B-797D-4765-A0A7-9F0A01EEFD8F}" type="pres">
      <dgm:prSet presAssocID="{8997EDF5-27D0-4F27-9AE8-423F0CE846A4}" presName="compNode" presStyleCnt="0"/>
      <dgm:spPr/>
    </dgm:pt>
    <dgm:pt modelId="{9DDEA1E5-4D0A-4BA9-825E-F668F3E7BADC}" type="pres">
      <dgm:prSet presAssocID="{8997EDF5-27D0-4F27-9AE8-423F0CE846A4}" presName="bgRect" presStyleLbl="bgShp" presStyleIdx="2" presStyleCnt="3"/>
      <dgm:spPr/>
    </dgm:pt>
    <dgm:pt modelId="{2F6D5E26-22D6-40D4-B97E-B393F82E5EEB}" type="pres">
      <dgm:prSet presAssocID="{8997EDF5-27D0-4F27-9AE8-423F0CE846A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mail"/>
        </a:ext>
      </dgm:extLst>
    </dgm:pt>
    <dgm:pt modelId="{67DA6D60-E3A3-48B2-8B03-591DE9A7D6B5}" type="pres">
      <dgm:prSet presAssocID="{8997EDF5-27D0-4F27-9AE8-423F0CE846A4}" presName="spaceRect" presStyleCnt="0"/>
      <dgm:spPr/>
    </dgm:pt>
    <dgm:pt modelId="{55F0AB28-9A45-4ED3-ABD3-9D363E420ADF}" type="pres">
      <dgm:prSet presAssocID="{8997EDF5-27D0-4F27-9AE8-423F0CE846A4}" presName="parTx" presStyleLbl="revTx" presStyleIdx="2" presStyleCnt="3">
        <dgm:presLayoutVars>
          <dgm:chMax val="0"/>
          <dgm:chPref val="0"/>
        </dgm:presLayoutVars>
      </dgm:prSet>
      <dgm:spPr/>
    </dgm:pt>
  </dgm:ptLst>
  <dgm:cxnLst>
    <dgm:cxn modelId="{4CDBFC0A-B069-475B-9385-F499DE37E67A}" type="presOf" srcId="{8D68573B-538A-4642-889A-D4DA71D3A8B9}" destId="{B7A8441C-BB96-4898-BEA0-492FCE087D5E}" srcOrd="0" destOrd="0" presId="urn:microsoft.com/office/officeart/2018/2/layout/IconVerticalSolidList"/>
    <dgm:cxn modelId="{5650A736-FFD8-4343-A849-DD62B9F82439}" type="presOf" srcId="{1D850CED-E901-40EE-98B4-D887227827CA}" destId="{3486F633-D8E8-4B7F-A99E-31DB08E763C8}" srcOrd="0" destOrd="0" presId="urn:microsoft.com/office/officeart/2018/2/layout/IconVerticalSolidList"/>
    <dgm:cxn modelId="{1DEDC346-322C-49B5-8128-9A36696273F9}" srcId="{1D850CED-E901-40EE-98B4-D887227827CA}" destId="{8997EDF5-27D0-4F27-9AE8-423F0CE846A4}" srcOrd="2" destOrd="0" parTransId="{00AB8111-6230-47BD-B44F-A99864925330}" sibTransId="{D6064F46-3D94-435A-81FC-676AE7450FDA}"/>
    <dgm:cxn modelId="{EA144190-FCF6-4B5B-AE0C-4758562B4C1F}" srcId="{1D850CED-E901-40EE-98B4-D887227827CA}" destId="{8D68573B-538A-4642-889A-D4DA71D3A8B9}" srcOrd="1" destOrd="0" parTransId="{4D3362F8-05DC-4F24-8A32-2FC962A2086E}" sibTransId="{7291861A-38B3-40E7-8A85-5FF3903F7DD3}"/>
    <dgm:cxn modelId="{0FFC1892-DAC8-4277-8145-CEFA1670CEE0}" type="presOf" srcId="{8997EDF5-27D0-4F27-9AE8-423F0CE846A4}" destId="{55F0AB28-9A45-4ED3-ABD3-9D363E420ADF}" srcOrd="0" destOrd="0" presId="urn:microsoft.com/office/officeart/2018/2/layout/IconVerticalSolidList"/>
    <dgm:cxn modelId="{99C3A2BE-0A32-4DD7-B575-D4960C98306F}" type="presOf" srcId="{8EE65216-59F7-4B73-A453-64B5CB311040}" destId="{BB818B94-18D3-4371-8CE0-8C5D39E8121A}" srcOrd="0" destOrd="0" presId="urn:microsoft.com/office/officeart/2018/2/layout/IconVerticalSolidList"/>
    <dgm:cxn modelId="{574B52DC-CCEE-479A-91F2-4EB32081F801}" srcId="{1D850CED-E901-40EE-98B4-D887227827CA}" destId="{8EE65216-59F7-4B73-A453-64B5CB311040}" srcOrd="0" destOrd="0" parTransId="{97B2A823-EC2B-4EC4-B377-8BB24AB7E41E}" sibTransId="{8DC36066-BA60-45A2-B451-03E36940FFCD}"/>
    <dgm:cxn modelId="{108073E2-52DD-4C20-8500-59DC227DA92B}" type="presParOf" srcId="{3486F633-D8E8-4B7F-A99E-31DB08E763C8}" destId="{09F08AB4-470A-4505-AE80-E9BD3E27F0B6}" srcOrd="0" destOrd="0" presId="urn:microsoft.com/office/officeart/2018/2/layout/IconVerticalSolidList"/>
    <dgm:cxn modelId="{6484E5C2-D8D9-46DF-816B-7E615DE280B2}" type="presParOf" srcId="{09F08AB4-470A-4505-AE80-E9BD3E27F0B6}" destId="{4410E19D-3BED-4177-8071-05C5E77247D9}" srcOrd="0" destOrd="0" presId="urn:microsoft.com/office/officeart/2018/2/layout/IconVerticalSolidList"/>
    <dgm:cxn modelId="{6DC8F5D4-276E-47DD-A0AF-A9C7C8667B7A}" type="presParOf" srcId="{09F08AB4-470A-4505-AE80-E9BD3E27F0B6}" destId="{E070810C-E20D-4175-A302-2C9731CF42CF}" srcOrd="1" destOrd="0" presId="urn:microsoft.com/office/officeart/2018/2/layout/IconVerticalSolidList"/>
    <dgm:cxn modelId="{8D4E7191-DE4A-4612-AEAF-753B08F6557A}" type="presParOf" srcId="{09F08AB4-470A-4505-AE80-E9BD3E27F0B6}" destId="{399E714C-41F3-4EDC-8956-9D2ECFB99112}" srcOrd="2" destOrd="0" presId="urn:microsoft.com/office/officeart/2018/2/layout/IconVerticalSolidList"/>
    <dgm:cxn modelId="{5ABE4E70-07B4-4676-A5A9-586390160984}" type="presParOf" srcId="{09F08AB4-470A-4505-AE80-E9BD3E27F0B6}" destId="{BB818B94-18D3-4371-8CE0-8C5D39E8121A}" srcOrd="3" destOrd="0" presId="urn:microsoft.com/office/officeart/2018/2/layout/IconVerticalSolidList"/>
    <dgm:cxn modelId="{B0290D10-5775-41B5-B0EC-63A506744CAE}" type="presParOf" srcId="{3486F633-D8E8-4B7F-A99E-31DB08E763C8}" destId="{E10B7BA2-0EEA-4852-8F8B-469E2326D43F}" srcOrd="1" destOrd="0" presId="urn:microsoft.com/office/officeart/2018/2/layout/IconVerticalSolidList"/>
    <dgm:cxn modelId="{749E93A5-BDAE-4194-838B-067BCD270A13}" type="presParOf" srcId="{3486F633-D8E8-4B7F-A99E-31DB08E763C8}" destId="{E942D01B-F5D1-404C-A7C3-727D9CE4CC20}" srcOrd="2" destOrd="0" presId="urn:microsoft.com/office/officeart/2018/2/layout/IconVerticalSolidList"/>
    <dgm:cxn modelId="{A161022D-6CDD-4CCF-9E3F-E2E4A01EEAE2}" type="presParOf" srcId="{E942D01B-F5D1-404C-A7C3-727D9CE4CC20}" destId="{2D56BB1E-642C-4D35-BDCD-57B646840BE9}" srcOrd="0" destOrd="0" presId="urn:microsoft.com/office/officeart/2018/2/layout/IconVerticalSolidList"/>
    <dgm:cxn modelId="{0E47F3BE-99B2-487C-BDFE-A1C437172C57}" type="presParOf" srcId="{E942D01B-F5D1-404C-A7C3-727D9CE4CC20}" destId="{7984C6D0-FBCD-4B15-ACC0-C44627EDFE68}" srcOrd="1" destOrd="0" presId="urn:microsoft.com/office/officeart/2018/2/layout/IconVerticalSolidList"/>
    <dgm:cxn modelId="{9B0BC671-53DA-4CEB-B96C-8D4FDD62F124}" type="presParOf" srcId="{E942D01B-F5D1-404C-A7C3-727D9CE4CC20}" destId="{9446ECCF-E24D-46B9-AAA1-7F95B703D864}" srcOrd="2" destOrd="0" presId="urn:microsoft.com/office/officeart/2018/2/layout/IconVerticalSolidList"/>
    <dgm:cxn modelId="{D9E88555-0D36-48FA-836D-21C3BF5B5450}" type="presParOf" srcId="{E942D01B-F5D1-404C-A7C3-727D9CE4CC20}" destId="{B7A8441C-BB96-4898-BEA0-492FCE087D5E}" srcOrd="3" destOrd="0" presId="urn:microsoft.com/office/officeart/2018/2/layout/IconVerticalSolidList"/>
    <dgm:cxn modelId="{557461D8-AD14-41CC-8FA7-FC2E53F83DA2}" type="presParOf" srcId="{3486F633-D8E8-4B7F-A99E-31DB08E763C8}" destId="{EC4B8ADC-7AFF-4EEE-B762-128FCFD197DC}" srcOrd="3" destOrd="0" presId="urn:microsoft.com/office/officeart/2018/2/layout/IconVerticalSolidList"/>
    <dgm:cxn modelId="{86C42BBE-FFFA-4513-9D90-365E996DAFB5}" type="presParOf" srcId="{3486F633-D8E8-4B7F-A99E-31DB08E763C8}" destId="{2F88F77B-797D-4765-A0A7-9F0A01EEFD8F}" srcOrd="4" destOrd="0" presId="urn:microsoft.com/office/officeart/2018/2/layout/IconVerticalSolidList"/>
    <dgm:cxn modelId="{C8F8D748-CE78-4BF5-BF8B-E7EC207B1818}" type="presParOf" srcId="{2F88F77B-797D-4765-A0A7-9F0A01EEFD8F}" destId="{9DDEA1E5-4D0A-4BA9-825E-F668F3E7BADC}" srcOrd="0" destOrd="0" presId="urn:microsoft.com/office/officeart/2018/2/layout/IconVerticalSolidList"/>
    <dgm:cxn modelId="{59F43FFC-1E59-41EE-9732-BD0F8546ABCD}" type="presParOf" srcId="{2F88F77B-797D-4765-A0A7-9F0A01EEFD8F}" destId="{2F6D5E26-22D6-40D4-B97E-B393F82E5EEB}" srcOrd="1" destOrd="0" presId="urn:microsoft.com/office/officeart/2018/2/layout/IconVerticalSolidList"/>
    <dgm:cxn modelId="{861F124A-F752-41CF-84C9-34FBD5275A86}" type="presParOf" srcId="{2F88F77B-797D-4765-A0A7-9F0A01EEFD8F}" destId="{67DA6D60-E3A3-48B2-8B03-591DE9A7D6B5}" srcOrd="2" destOrd="0" presId="urn:microsoft.com/office/officeart/2018/2/layout/IconVerticalSolidList"/>
    <dgm:cxn modelId="{D5A314C6-2947-46AD-8599-A6E36169DB63}" type="presParOf" srcId="{2F88F77B-797D-4765-A0A7-9F0A01EEFD8F}" destId="{55F0AB28-9A45-4ED3-ABD3-9D363E420AD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9A0514-8B75-4066-B585-75FE3F6DF79F}"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F0672408-D89E-4771-9B7B-281700985BE0}">
      <dgm:prSet phldrT="[Text]"/>
      <dgm:spPr/>
      <dgm:t>
        <a:bodyPr/>
        <a:lstStyle/>
        <a:p>
          <a:pPr>
            <a:buAutoNum type="arabicPeriod"/>
          </a:pPr>
          <a:r>
            <a:rPr lang="en-US" dirty="0"/>
            <a:t>Submit BRF</a:t>
          </a:r>
        </a:p>
      </dgm:t>
    </dgm:pt>
    <dgm:pt modelId="{D86A2C0F-17CE-4413-9AAF-BCFF003C0744}" type="parTrans" cxnId="{9FEEBC1C-1875-438B-A8ED-C95D70D37554}">
      <dgm:prSet/>
      <dgm:spPr/>
      <dgm:t>
        <a:bodyPr/>
        <a:lstStyle/>
        <a:p>
          <a:endParaRPr lang="en-US"/>
        </a:p>
      </dgm:t>
    </dgm:pt>
    <dgm:pt modelId="{0FE9A4C9-0AC1-4F3B-808F-949AB66C71CC}" type="sibTrans" cxnId="{9FEEBC1C-1875-438B-A8ED-C95D70D37554}">
      <dgm:prSet/>
      <dgm:spPr/>
      <dgm:t>
        <a:bodyPr/>
        <a:lstStyle/>
        <a:p>
          <a:endParaRPr lang="en-US"/>
        </a:p>
      </dgm:t>
    </dgm:pt>
    <dgm:pt modelId="{300527B9-B640-4425-B02A-202050F423BB}">
      <dgm:prSet phldrT="[Text]"/>
      <dgm:spPr/>
      <dgm:t>
        <a:bodyPr/>
        <a:lstStyle/>
        <a:p>
          <a:r>
            <a:rPr lang="en-US" dirty="0"/>
            <a:t>Invoice Created</a:t>
          </a:r>
        </a:p>
      </dgm:t>
    </dgm:pt>
    <dgm:pt modelId="{9A118C57-A727-457E-BD7D-BD849687AC33}" type="parTrans" cxnId="{C4FBB200-14D0-40D1-B2BC-CF4E91FD42E3}">
      <dgm:prSet/>
      <dgm:spPr/>
      <dgm:t>
        <a:bodyPr/>
        <a:lstStyle/>
        <a:p>
          <a:endParaRPr lang="en-US"/>
        </a:p>
      </dgm:t>
    </dgm:pt>
    <dgm:pt modelId="{1FB2C66E-547D-459A-9642-0472D6E5012E}" type="sibTrans" cxnId="{C4FBB200-14D0-40D1-B2BC-CF4E91FD42E3}">
      <dgm:prSet/>
      <dgm:spPr/>
      <dgm:t>
        <a:bodyPr/>
        <a:lstStyle/>
        <a:p>
          <a:endParaRPr lang="en-US"/>
        </a:p>
      </dgm:t>
    </dgm:pt>
    <dgm:pt modelId="{B8F1CC0C-E197-4E73-87EB-0B2AC31A2FAE}">
      <dgm:prSet/>
      <dgm:spPr/>
      <dgm:t>
        <a:bodyPr/>
        <a:lstStyle/>
        <a:p>
          <a:r>
            <a:rPr lang="en-US" dirty="0"/>
            <a:t>Payment Received</a:t>
          </a:r>
        </a:p>
      </dgm:t>
    </dgm:pt>
    <dgm:pt modelId="{F94F9DDD-8875-46B7-B10E-4FFE31A94F60}" type="parTrans" cxnId="{50326BC5-8FBE-4899-85FF-C6805183E087}">
      <dgm:prSet/>
      <dgm:spPr/>
      <dgm:t>
        <a:bodyPr/>
        <a:lstStyle/>
        <a:p>
          <a:endParaRPr lang="en-US"/>
        </a:p>
      </dgm:t>
    </dgm:pt>
    <dgm:pt modelId="{55BBC891-CFCE-46BB-9A47-48FCF95DF4F7}" type="sibTrans" cxnId="{50326BC5-8FBE-4899-85FF-C6805183E087}">
      <dgm:prSet/>
      <dgm:spPr/>
      <dgm:t>
        <a:bodyPr/>
        <a:lstStyle/>
        <a:p>
          <a:endParaRPr lang="en-US"/>
        </a:p>
      </dgm:t>
    </dgm:pt>
    <dgm:pt modelId="{46236E8E-CE29-4378-B0F0-68765EAC1C62}">
      <dgm:prSet/>
      <dgm:spPr/>
      <dgm:t>
        <a:bodyPr/>
        <a:lstStyle/>
        <a:p>
          <a:r>
            <a:rPr lang="en-US" dirty="0"/>
            <a:t>SFS Monthly Journal Entry</a:t>
          </a:r>
        </a:p>
      </dgm:t>
    </dgm:pt>
    <dgm:pt modelId="{96D05B6C-8699-4BC3-9F26-3EE41792E6C2}" type="parTrans" cxnId="{18A5A713-BA19-4626-936A-E22B0326A544}">
      <dgm:prSet/>
      <dgm:spPr/>
      <dgm:t>
        <a:bodyPr/>
        <a:lstStyle/>
        <a:p>
          <a:endParaRPr lang="en-US"/>
        </a:p>
      </dgm:t>
    </dgm:pt>
    <dgm:pt modelId="{1C1BA28F-BE10-41A6-8562-25E379BE2898}" type="sibTrans" cxnId="{18A5A713-BA19-4626-936A-E22B0326A544}">
      <dgm:prSet/>
      <dgm:spPr/>
      <dgm:t>
        <a:bodyPr/>
        <a:lstStyle/>
        <a:p>
          <a:endParaRPr lang="en-US"/>
        </a:p>
      </dgm:t>
    </dgm:pt>
    <dgm:pt modelId="{D6E91B15-CF65-4874-9A97-69C8B7687195}">
      <dgm:prSet/>
      <dgm:spPr/>
      <dgm:t>
        <a:bodyPr/>
        <a:lstStyle/>
        <a:p>
          <a:r>
            <a:rPr lang="en-US" dirty="0"/>
            <a:t>Review in Data Warehouse</a:t>
          </a:r>
        </a:p>
      </dgm:t>
    </dgm:pt>
    <dgm:pt modelId="{8EBA3406-627D-4D66-ACB7-25DC918D5EDA}" type="parTrans" cxnId="{78BD0FE7-C23B-4DED-867B-07E22D689C95}">
      <dgm:prSet/>
      <dgm:spPr/>
      <dgm:t>
        <a:bodyPr/>
        <a:lstStyle/>
        <a:p>
          <a:endParaRPr lang="en-US"/>
        </a:p>
      </dgm:t>
    </dgm:pt>
    <dgm:pt modelId="{34CAB11D-F8E2-4879-9775-D2423833512F}" type="sibTrans" cxnId="{78BD0FE7-C23B-4DED-867B-07E22D689C95}">
      <dgm:prSet/>
      <dgm:spPr/>
      <dgm:t>
        <a:bodyPr/>
        <a:lstStyle/>
        <a:p>
          <a:endParaRPr lang="en-US"/>
        </a:p>
      </dgm:t>
    </dgm:pt>
    <dgm:pt modelId="{B897B119-A6F5-4F2E-A6C1-490411A67F7D}" type="pres">
      <dgm:prSet presAssocID="{DD9A0514-8B75-4066-B585-75FE3F6DF79F}" presName="Name0" presStyleCnt="0">
        <dgm:presLayoutVars>
          <dgm:dir/>
          <dgm:resizeHandles val="exact"/>
        </dgm:presLayoutVars>
      </dgm:prSet>
      <dgm:spPr/>
    </dgm:pt>
    <dgm:pt modelId="{69310157-A146-4106-AC37-29E89637008B}" type="pres">
      <dgm:prSet presAssocID="{F0672408-D89E-4771-9B7B-281700985BE0}" presName="node" presStyleLbl="node1" presStyleIdx="0" presStyleCnt="5">
        <dgm:presLayoutVars>
          <dgm:bulletEnabled val="1"/>
        </dgm:presLayoutVars>
      </dgm:prSet>
      <dgm:spPr/>
    </dgm:pt>
    <dgm:pt modelId="{61A3305C-04E0-4D7B-8839-649D858661E7}" type="pres">
      <dgm:prSet presAssocID="{0FE9A4C9-0AC1-4F3B-808F-949AB66C71CC}" presName="sibTrans" presStyleLbl="sibTrans2D1" presStyleIdx="0" presStyleCnt="4"/>
      <dgm:spPr/>
    </dgm:pt>
    <dgm:pt modelId="{399C3D7C-8CC6-4BA7-A3F4-E13AB2D0A6A6}" type="pres">
      <dgm:prSet presAssocID="{0FE9A4C9-0AC1-4F3B-808F-949AB66C71CC}" presName="connectorText" presStyleLbl="sibTrans2D1" presStyleIdx="0" presStyleCnt="4"/>
      <dgm:spPr/>
    </dgm:pt>
    <dgm:pt modelId="{085079A5-C0D7-4B8D-8594-39C1243DA866}" type="pres">
      <dgm:prSet presAssocID="{300527B9-B640-4425-B02A-202050F423BB}" presName="node" presStyleLbl="node1" presStyleIdx="1" presStyleCnt="5">
        <dgm:presLayoutVars>
          <dgm:bulletEnabled val="1"/>
        </dgm:presLayoutVars>
      </dgm:prSet>
      <dgm:spPr/>
    </dgm:pt>
    <dgm:pt modelId="{8C288424-91A7-4736-A270-4A2C0872396B}" type="pres">
      <dgm:prSet presAssocID="{1FB2C66E-547D-459A-9642-0472D6E5012E}" presName="sibTrans" presStyleLbl="sibTrans2D1" presStyleIdx="1" presStyleCnt="4"/>
      <dgm:spPr/>
    </dgm:pt>
    <dgm:pt modelId="{BA91C4D2-83BC-4C9A-8851-AB6D9E686AF8}" type="pres">
      <dgm:prSet presAssocID="{1FB2C66E-547D-459A-9642-0472D6E5012E}" presName="connectorText" presStyleLbl="sibTrans2D1" presStyleIdx="1" presStyleCnt="4"/>
      <dgm:spPr/>
    </dgm:pt>
    <dgm:pt modelId="{A21DF0A7-6C37-4D0E-8488-9A7B93CA0C86}" type="pres">
      <dgm:prSet presAssocID="{B8F1CC0C-E197-4E73-87EB-0B2AC31A2FAE}" presName="node" presStyleLbl="node1" presStyleIdx="2" presStyleCnt="5">
        <dgm:presLayoutVars>
          <dgm:bulletEnabled val="1"/>
        </dgm:presLayoutVars>
      </dgm:prSet>
      <dgm:spPr/>
    </dgm:pt>
    <dgm:pt modelId="{FB58B64F-CCC5-4A6A-B5D3-C8851DF52412}" type="pres">
      <dgm:prSet presAssocID="{55BBC891-CFCE-46BB-9A47-48FCF95DF4F7}" presName="sibTrans" presStyleLbl="sibTrans2D1" presStyleIdx="2" presStyleCnt="4"/>
      <dgm:spPr/>
    </dgm:pt>
    <dgm:pt modelId="{C717C48E-BD99-4686-9671-8CC635855226}" type="pres">
      <dgm:prSet presAssocID="{55BBC891-CFCE-46BB-9A47-48FCF95DF4F7}" presName="connectorText" presStyleLbl="sibTrans2D1" presStyleIdx="2" presStyleCnt="4"/>
      <dgm:spPr/>
    </dgm:pt>
    <dgm:pt modelId="{945EA7DF-A1CE-42CE-835F-46F13072759F}" type="pres">
      <dgm:prSet presAssocID="{46236E8E-CE29-4378-B0F0-68765EAC1C62}" presName="node" presStyleLbl="node1" presStyleIdx="3" presStyleCnt="5">
        <dgm:presLayoutVars>
          <dgm:bulletEnabled val="1"/>
        </dgm:presLayoutVars>
      </dgm:prSet>
      <dgm:spPr/>
    </dgm:pt>
    <dgm:pt modelId="{A49ED97F-3A1B-448B-B0EE-E2774E8DC2B1}" type="pres">
      <dgm:prSet presAssocID="{1C1BA28F-BE10-41A6-8562-25E379BE2898}" presName="sibTrans" presStyleLbl="sibTrans2D1" presStyleIdx="3" presStyleCnt="4"/>
      <dgm:spPr/>
    </dgm:pt>
    <dgm:pt modelId="{AC9BAE24-AD61-405E-87EF-C0ECE1D9DD4C}" type="pres">
      <dgm:prSet presAssocID="{1C1BA28F-BE10-41A6-8562-25E379BE2898}" presName="connectorText" presStyleLbl="sibTrans2D1" presStyleIdx="3" presStyleCnt="4"/>
      <dgm:spPr/>
    </dgm:pt>
    <dgm:pt modelId="{A9B7C047-048B-4F21-8002-37D331EB6FC0}" type="pres">
      <dgm:prSet presAssocID="{D6E91B15-CF65-4874-9A97-69C8B7687195}" presName="node" presStyleLbl="node1" presStyleIdx="4" presStyleCnt="5">
        <dgm:presLayoutVars>
          <dgm:bulletEnabled val="1"/>
        </dgm:presLayoutVars>
      </dgm:prSet>
      <dgm:spPr/>
    </dgm:pt>
  </dgm:ptLst>
  <dgm:cxnLst>
    <dgm:cxn modelId="{97FE6900-26CC-4D14-8549-59AB7D1848AF}" type="presOf" srcId="{1FB2C66E-547D-459A-9642-0472D6E5012E}" destId="{8C288424-91A7-4736-A270-4A2C0872396B}" srcOrd="0" destOrd="0" presId="urn:microsoft.com/office/officeart/2005/8/layout/process1"/>
    <dgm:cxn modelId="{C4FBB200-14D0-40D1-B2BC-CF4E91FD42E3}" srcId="{DD9A0514-8B75-4066-B585-75FE3F6DF79F}" destId="{300527B9-B640-4425-B02A-202050F423BB}" srcOrd="1" destOrd="0" parTransId="{9A118C57-A727-457E-BD7D-BD849687AC33}" sibTransId="{1FB2C66E-547D-459A-9642-0472D6E5012E}"/>
    <dgm:cxn modelId="{CF7AF80C-CEF6-40D3-A9F4-BEAA03387F94}" type="presOf" srcId="{46236E8E-CE29-4378-B0F0-68765EAC1C62}" destId="{945EA7DF-A1CE-42CE-835F-46F13072759F}" srcOrd="0" destOrd="0" presId="urn:microsoft.com/office/officeart/2005/8/layout/process1"/>
    <dgm:cxn modelId="{1F7C4210-7AD8-4FC6-A87C-7AF32DA0CA3E}" type="presOf" srcId="{F0672408-D89E-4771-9B7B-281700985BE0}" destId="{69310157-A146-4106-AC37-29E89637008B}" srcOrd="0" destOrd="0" presId="urn:microsoft.com/office/officeart/2005/8/layout/process1"/>
    <dgm:cxn modelId="{18A5A713-BA19-4626-936A-E22B0326A544}" srcId="{DD9A0514-8B75-4066-B585-75FE3F6DF79F}" destId="{46236E8E-CE29-4378-B0F0-68765EAC1C62}" srcOrd="3" destOrd="0" parTransId="{96D05B6C-8699-4BC3-9F26-3EE41792E6C2}" sibTransId="{1C1BA28F-BE10-41A6-8562-25E379BE2898}"/>
    <dgm:cxn modelId="{91F9D318-B5C3-4FA8-B493-C2E5D6E43572}" type="presOf" srcId="{D6E91B15-CF65-4874-9A97-69C8B7687195}" destId="{A9B7C047-048B-4F21-8002-37D331EB6FC0}" srcOrd="0" destOrd="0" presId="urn:microsoft.com/office/officeart/2005/8/layout/process1"/>
    <dgm:cxn modelId="{680D111B-0CFC-41FB-BD42-BF77F89C380D}" type="presOf" srcId="{1C1BA28F-BE10-41A6-8562-25E379BE2898}" destId="{AC9BAE24-AD61-405E-87EF-C0ECE1D9DD4C}" srcOrd="1" destOrd="0" presId="urn:microsoft.com/office/officeart/2005/8/layout/process1"/>
    <dgm:cxn modelId="{9FEEBC1C-1875-438B-A8ED-C95D70D37554}" srcId="{DD9A0514-8B75-4066-B585-75FE3F6DF79F}" destId="{F0672408-D89E-4771-9B7B-281700985BE0}" srcOrd="0" destOrd="0" parTransId="{D86A2C0F-17CE-4413-9AAF-BCFF003C0744}" sibTransId="{0FE9A4C9-0AC1-4F3B-808F-949AB66C71CC}"/>
    <dgm:cxn modelId="{476FC527-D51F-4DB1-9083-FFE427EF42F2}" type="presOf" srcId="{1C1BA28F-BE10-41A6-8562-25E379BE2898}" destId="{A49ED97F-3A1B-448B-B0EE-E2774E8DC2B1}" srcOrd="0" destOrd="0" presId="urn:microsoft.com/office/officeart/2005/8/layout/process1"/>
    <dgm:cxn modelId="{3CE94A29-B1F5-4C88-90AD-6D87D3889202}" type="presOf" srcId="{0FE9A4C9-0AC1-4F3B-808F-949AB66C71CC}" destId="{399C3D7C-8CC6-4BA7-A3F4-E13AB2D0A6A6}" srcOrd="1" destOrd="0" presId="urn:microsoft.com/office/officeart/2005/8/layout/process1"/>
    <dgm:cxn modelId="{89913435-7F45-4AB0-B0A1-4259C04908E0}" type="presOf" srcId="{55BBC891-CFCE-46BB-9A47-48FCF95DF4F7}" destId="{C717C48E-BD99-4686-9671-8CC635855226}" srcOrd="1" destOrd="0" presId="urn:microsoft.com/office/officeart/2005/8/layout/process1"/>
    <dgm:cxn modelId="{670F3743-BF01-4046-9D7F-BA9A6B89D2E8}" type="presOf" srcId="{300527B9-B640-4425-B02A-202050F423BB}" destId="{085079A5-C0D7-4B8D-8594-39C1243DA866}" srcOrd="0" destOrd="0" presId="urn:microsoft.com/office/officeart/2005/8/layout/process1"/>
    <dgm:cxn modelId="{E7D79089-8532-43CC-967A-DC91B7D1C4E6}" type="presOf" srcId="{DD9A0514-8B75-4066-B585-75FE3F6DF79F}" destId="{B897B119-A6F5-4F2E-A6C1-490411A67F7D}" srcOrd="0" destOrd="0" presId="urn:microsoft.com/office/officeart/2005/8/layout/process1"/>
    <dgm:cxn modelId="{7A0071BF-A89E-48D1-88ED-7450922B5C4D}" type="presOf" srcId="{55BBC891-CFCE-46BB-9A47-48FCF95DF4F7}" destId="{FB58B64F-CCC5-4A6A-B5D3-C8851DF52412}" srcOrd="0" destOrd="0" presId="urn:microsoft.com/office/officeart/2005/8/layout/process1"/>
    <dgm:cxn modelId="{F661D7C2-2307-4A5F-B875-1763476FD210}" type="presOf" srcId="{1FB2C66E-547D-459A-9642-0472D6E5012E}" destId="{BA91C4D2-83BC-4C9A-8851-AB6D9E686AF8}" srcOrd="1" destOrd="0" presId="urn:microsoft.com/office/officeart/2005/8/layout/process1"/>
    <dgm:cxn modelId="{EA98C9C4-E06C-4EB0-B801-A173CFA6DA83}" type="presOf" srcId="{0FE9A4C9-0AC1-4F3B-808F-949AB66C71CC}" destId="{61A3305C-04E0-4D7B-8839-649D858661E7}" srcOrd="0" destOrd="0" presId="urn:microsoft.com/office/officeart/2005/8/layout/process1"/>
    <dgm:cxn modelId="{50326BC5-8FBE-4899-85FF-C6805183E087}" srcId="{DD9A0514-8B75-4066-B585-75FE3F6DF79F}" destId="{B8F1CC0C-E197-4E73-87EB-0B2AC31A2FAE}" srcOrd="2" destOrd="0" parTransId="{F94F9DDD-8875-46B7-B10E-4FFE31A94F60}" sibTransId="{55BBC891-CFCE-46BB-9A47-48FCF95DF4F7}"/>
    <dgm:cxn modelId="{F37799D7-6DE4-43D5-8AEB-6F1479519CFD}" type="presOf" srcId="{B8F1CC0C-E197-4E73-87EB-0B2AC31A2FAE}" destId="{A21DF0A7-6C37-4D0E-8488-9A7B93CA0C86}" srcOrd="0" destOrd="0" presId="urn:microsoft.com/office/officeart/2005/8/layout/process1"/>
    <dgm:cxn modelId="{78BD0FE7-C23B-4DED-867B-07E22D689C95}" srcId="{DD9A0514-8B75-4066-B585-75FE3F6DF79F}" destId="{D6E91B15-CF65-4874-9A97-69C8B7687195}" srcOrd="4" destOrd="0" parTransId="{8EBA3406-627D-4D66-ACB7-25DC918D5EDA}" sibTransId="{34CAB11D-F8E2-4879-9775-D2423833512F}"/>
    <dgm:cxn modelId="{8B98F854-5B6D-440D-8B51-697C46F9668C}" type="presParOf" srcId="{B897B119-A6F5-4F2E-A6C1-490411A67F7D}" destId="{69310157-A146-4106-AC37-29E89637008B}" srcOrd="0" destOrd="0" presId="urn:microsoft.com/office/officeart/2005/8/layout/process1"/>
    <dgm:cxn modelId="{8D7A1543-17A0-435E-A705-90E5CA5A9BD9}" type="presParOf" srcId="{B897B119-A6F5-4F2E-A6C1-490411A67F7D}" destId="{61A3305C-04E0-4D7B-8839-649D858661E7}" srcOrd="1" destOrd="0" presId="urn:microsoft.com/office/officeart/2005/8/layout/process1"/>
    <dgm:cxn modelId="{27AC3CE9-E730-4BF4-A30F-2F0FEBCFAB2D}" type="presParOf" srcId="{61A3305C-04E0-4D7B-8839-649D858661E7}" destId="{399C3D7C-8CC6-4BA7-A3F4-E13AB2D0A6A6}" srcOrd="0" destOrd="0" presId="urn:microsoft.com/office/officeart/2005/8/layout/process1"/>
    <dgm:cxn modelId="{DF0F7D1F-3499-4639-AEFD-41AB329286C1}" type="presParOf" srcId="{B897B119-A6F5-4F2E-A6C1-490411A67F7D}" destId="{085079A5-C0D7-4B8D-8594-39C1243DA866}" srcOrd="2" destOrd="0" presId="urn:microsoft.com/office/officeart/2005/8/layout/process1"/>
    <dgm:cxn modelId="{020294F9-8E72-4C0B-AA18-BA0CDC67BF2F}" type="presParOf" srcId="{B897B119-A6F5-4F2E-A6C1-490411A67F7D}" destId="{8C288424-91A7-4736-A270-4A2C0872396B}" srcOrd="3" destOrd="0" presId="urn:microsoft.com/office/officeart/2005/8/layout/process1"/>
    <dgm:cxn modelId="{7AFD170C-E1B9-47D8-9B4B-5F1194084941}" type="presParOf" srcId="{8C288424-91A7-4736-A270-4A2C0872396B}" destId="{BA91C4D2-83BC-4C9A-8851-AB6D9E686AF8}" srcOrd="0" destOrd="0" presId="urn:microsoft.com/office/officeart/2005/8/layout/process1"/>
    <dgm:cxn modelId="{8E496DDC-34AB-43C8-98F8-EBCC17FA82BC}" type="presParOf" srcId="{B897B119-A6F5-4F2E-A6C1-490411A67F7D}" destId="{A21DF0A7-6C37-4D0E-8488-9A7B93CA0C86}" srcOrd="4" destOrd="0" presId="urn:microsoft.com/office/officeart/2005/8/layout/process1"/>
    <dgm:cxn modelId="{E2F14949-FA90-49D1-8118-D3F4F8681A8D}" type="presParOf" srcId="{B897B119-A6F5-4F2E-A6C1-490411A67F7D}" destId="{FB58B64F-CCC5-4A6A-B5D3-C8851DF52412}" srcOrd="5" destOrd="0" presId="urn:microsoft.com/office/officeart/2005/8/layout/process1"/>
    <dgm:cxn modelId="{8F21E9E7-90C4-46C0-94C7-E8EDB692BC20}" type="presParOf" srcId="{FB58B64F-CCC5-4A6A-B5D3-C8851DF52412}" destId="{C717C48E-BD99-4686-9671-8CC635855226}" srcOrd="0" destOrd="0" presId="urn:microsoft.com/office/officeart/2005/8/layout/process1"/>
    <dgm:cxn modelId="{77359DC3-C348-48B1-BF88-27DE8B31F3FE}" type="presParOf" srcId="{B897B119-A6F5-4F2E-A6C1-490411A67F7D}" destId="{945EA7DF-A1CE-42CE-835F-46F13072759F}" srcOrd="6" destOrd="0" presId="urn:microsoft.com/office/officeart/2005/8/layout/process1"/>
    <dgm:cxn modelId="{F59F453A-AE03-4226-9F44-9E4398E93E58}" type="presParOf" srcId="{B897B119-A6F5-4F2E-A6C1-490411A67F7D}" destId="{A49ED97F-3A1B-448B-B0EE-E2774E8DC2B1}" srcOrd="7" destOrd="0" presId="urn:microsoft.com/office/officeart/2005/8/layout/process1"/>
    <dgm:cxn modelId="{906335D3-708A-4346-95D2-00FDEA71CC59}" type="presParOf" srcId="{A49ED97F-3A1B-448B-B0EE-E2774E8DC2B1}" destId="{AC9BAE24-AD61-405E-87EF-C0ECE1D9DD4C}" srcOrd="0" destOrd="0" presId="urn:microsoft.com/office/officeart/2005/8/layout/process1"/>
    <dgm:cxn modelId="{F57A05F4-637F-405E-8294-C17E0A6B0738}" type="presParOf" srcId="{B897B119-A6F5-4F2E-A6C1-490411A67F7D}" destId="{A9B7C047-048B-4F21-8002-37D331EB6FC0}"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296014-8D90-450C-82B0-A267CA65A058}">
      <dsp:nvSpPr>
        <dsp:cNvPr id="0" name=""/>
        <dsp:cNvSpPr/>
      </dsp:nvSpPr>
      <dsp:spPr>
        <a:xfrm>
          <a:off x="0" y="0"/>
          <a:ext cx="11503588"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C1F710-6ACA-40E2-A2C8-4D0E939DFEF9}">
      <dsp:nvSpPr>
        <dsp:cNvPr id="0" name=""/>
        <dsp:cNvSpPr/>
      </dsp:nvSpPr>
      <dsp:spPr>
        <a:xfrm>
          <a:off x="219037" y="166319"/>
          <a:ext cx="398249" cy="39824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FBA71F-3CBC-4ED9-A1C9-596EE3F7D5A6}">
      <dsp:nvSpPr>
        <dsp:cNvPr id="0" name=""/>
        <dsp:cNvSpPr/>
      </dsp:nvSpPr>
      <dsp:spPr>
        <a:xfrm>
          <a:off x="836323" y="3399"/>
          <a:ext cx="10667264"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89000">
            <a:lnSpc>
              <a:spcPct val="90000"/>
            </a:lnSpc>
            <a:spcBef>
              <a:spcPct val="0"/>
            </a:spcBef>
            <a:spcAft>
              <a:spcPct val="35000"/>
            </a:spcAft>
            <a:buNone/>
          </a:pPr>
          <a:r>
            <a:rPr lang="en-US" sz="2000" kern="1200" dirty="0"/>
            <a:t>Background</a:t>
          </a:r>
        </a:p>
      </dsp:txBody>
      <dsp:txXfrm>
        <a:off x="836323" y="3399"/>
        <a:ext cx="10667264" cy="724089"/>
      </dsp:txXfrm>
    </dsp:sp>
    <dsp:sp modelId="{01E67C18-59F5-4EF6-952E-D594EDFC8295}">
      <dsp:nvSpPr>
        <dsp:cNvPr id="0" name=""/>
        <dsp:cNvSpPr/>
      </dsp:nvSpPr>
      <dsp:spPr>
        <a:xfrm>
          <a:off x="0" y="908511"/>
          <a:ext cx="11503588"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27D25D-D7D6-403C-95A0-F3B4C8B1A3E2}">
      <dsp:nvSpPr>
        <dsp:cNvPr id="0" name=""/>
        <dsp:cNvSpPr/>
      </dsp:nvSpPr>
      <dsp:spPr>
        <a:xfrm>
          <a:off x="219037" y="1071431"/>
          <a:ext cx="398249" cy="39824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BCC07E-5F95-4B73-8DB7-E797B580B8E8}">
      <dsp:nvSpPr>
        <dsp:cNvPr id="0" name=""/>
        <dsp:cNvSpPr/>
      </dsp:nvSpPr>
      <dsp:spPr>
        <a:xfrm>
          <a:off x="836323" y="908511"/>
          <a:ext cx="10667264"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89000">
            <a:lnSpc>
              <a:spcPct val="90000"/>
            </a:lnSpc>
            <a:spcBef>
              <a:spcPct val="0"/>
            </a:spcBef>
            <a:spcAft>
              <a:spcPct val="35000"/>
            </a:spcAft>
            <a:buNone/>
          </a:pPr>
          <a:r>
            <a:rPr lang="en-US" sz="2000" kern="1200" dirty="0"/>
            <a:t>Billing Request Form</a:t>
          </a:r>
        </a:p>
      </dsp:txBody>
      <dsp:txXfrm>
        <a:off x="836323" y="908511"/>
        <a:ext cx="10667264" cy="724089"/>
      </dsp:txXfrm>
    </dsp:sp>
    <dsp:sp modelId="{43F5E85B-DB63-4F3E-9149-86D938BA2F77}">
      <dsp:nvSpPr>
        <dsp:cNvPr id="0" name=""/>
        <dsp:cNvSpPr/>
      </dsp:nvSpPr>
      <dsp:spPr>
        <a:xfrm>
          <a:off x="0" y="1813624"/>
          <a:ext cx="11503588"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922444-6B32-49FC-9BD0-1E4237CD3443}">
      <dsp:nvSpPr>
        <dsp:cNvPr id="0" name=""/>
        <dsp:cNvSpPr/>
      </dsp:nvSpPr>
      <dsp:spPr>
        <a:xfrm>
          <a:off x="219037" y="1976544"/>
          <a:ext cx="398249" cy="39824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69DBEB-A48E-4E16-928C-7AE2422087B3}">
      <dsp:nvSpPr>
        <dsp:cNvPr id="0" name=""/>
        <dsp:cNvSpPr/>
      </dsp:nvSpPr>
      <dsp:spPr>
        <a:xfrm>
          <a:off x="836323" y="1813624"/>
          <a:ext cx="10667264"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89000">
            <a:lnSpc>
              <a:spcPct val="90000"/>
            </a:lnSpc>
            <a:spcBef>
              <a:spcPct val="0"/>
            </a:spcBef>
            <a:spcAft>
              <a:spcPct val="35000"/>
            </a:spcAft>
            <a:buNone/>
          </a:pPr>
          <a:r>
            <a:rPr lang="en-US" sz="2000" kern="1200" dirty="0"/>
            <a:t>Invoice Example</a:t>
          </a:r>
        </a:p>
      </dsp:txBody>
      <dsp:txXfrm>
        <a:off x="836323" y="1813624"/>
        <a:ext cx="10667264" cy="724089"/>
      </dsp:txXfrm>
    </dsp:sp>
    <dsp:sp modelId="{0944CA86-18B8-47A9-9366-160CAC17066D}">
      <dsp:nvSpPr>
        <dsp:cNvPr id="0" name=""/>
        <dsp:cNvSpPr/>
      </dsp:nvSpPr>
      <dsp:spPr>
        <a:xfrm>
          <a:off x="0" y="2718736"/>
          <a:ext cx="11503588"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9475EC-AB88-4D8A-8DEA-4F12D3602862}">
      <dsp:nvSpPr>
        <dsp:cNvPr id="0" name=""/>
        <dsp:cNvSpPr/>
      </dsp:nvSpPr>
      <dsp:spPr>
        <a:xfrm>
          <a:off x="219037" y="2881656"/>
          <a:ext cx="398249" cy="398249"/>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F40E08-EFC8-4A27-85C4-63B130543703}">
      <dsp:nvSpPr>
        <dsp:cNvPr id="0" name=""/>
        <dsp:cNvSpPr/>
      </dsp:nvSpPr>
      <dsp:spPr>
        <a:xfrm>
          <a:off x="836323" y="2718736"/>
          <a:ext cx="10667264"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89000">
            <a:lnSpc>
              <a:spcPct val="90000"/>
            </a:lnSpc>
            <a:spcBef>
              <a:spcPct val="0"/>
            </a:spcBef>
            <a:spcAft>
              <a:spcPct val="35000"/>
            </a:spcAft>
            <a:buNone/>
          </a:pPr>
          <a:r>
            <a:rPr lang="en-US" sz="2000" kern="1200" dirty="0"/>
            <a:t>Payments</a:t>
          </a:r>
        </a:p>
      </dsp:txBody>
      <dsp:txXfrm>
        <a:off x="836323" y="2718736"/>
        <a:ext cx="10667264" cy="724089"/>
      </dsp:txXfrm>
    </dsp:sp>
    <dsp:sp modelId="{75A25614-6EA5-42AE-917D-D0A66908CFDC}">
      <dsp:nvSpPr>
        <dsp:cNvPr id="0" name=""/>
        <dsp:cNvSpPr/>
      </dsp:nvSpPr>
      <dsp:spPr>
        <a:xfrm>
          <a:off x="0" y="3623848"/>
          <a:ext cx="11503588"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FA7A56-2538-4113-9DE8-5963DF967245}">
      <dsp:nvSpPr>
        <dsp:cNvPr id="0" name=""/>
        <dsp:cNvSpPr/>
      </dsp:nvSpPr>
      <dsp:spPr>
        <a:xfrm>
          <a:off x="219037" y="3786768"/>
          <a:ext cx="398249" cy="398249"/>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18AF7C-7FF2-4319-BA91-16DD42CE3D5C}">
      <dsp:nvSpPr>
        <dsp:cNvPr id="0" name=""/>
        <dsp:cNvSpPr/>
      </dsp:nvSpPr>
      <dsp:spPr>
        <a:xfrm>
          <a:off x="836323" y="3623848"/>
          <a:ext cx="10667264"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89000">
            <a:lnSpc>
              <a:spcPct val="90000"/>
            </a:lnSpc>
            <a:spcBef>
              <a:spcPct val="0"/>
            </a:spcBef>
            <a:spcAft>
              <a:spcPct val="35000"/>
            </a:spcAft>
            <a:buNone/>
          </a:pPr>
          <a:r>
            <a:rPr lang="en-US" sz="2000" kern="1200" dirty="0"/>
            <a:t>Reconciliation</a:t>
          </a:r>
          <a:endParaRPr lang="en-US" sz="1900" kern="1200" dirty="0"/>
        </a:p>
      </dsp:txBody>
      <dsp:txXfrm>
        <a:off x="836323" y="3623848"/>
        <a:ext cx="10667264" cy="7240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10E19D-3BED-4177-8071-05C5E77247D9}">
      <dsp:nvSpPr>
        <dsp:cNvPr id="0" name=""/>
        <dsp:cNvSpPr/>
      </dsp:nvSpPr>
      <dsp:spPr>
        <a:xfrm>
          <a:off x="0" y="531"/>
          <a:ext cx="11503588"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70810C-E20D-4175-A302-2C9731CF42CF}">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818B94-18D3-4371-8CE0-8C5D39E8121A}">
      <dsp:nvSpPr>
        <dsp:cNvPr id="0" name=""/>
        <dsp:cNvSpPr/>
      </dsp:nvSpPr>
      <dsp:spPr>
        <a:xfrm>
          <a:off x="1435590" y="531"/>
          <a:ext cx="10067997"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b="1" kern="1200" dirty="0"/>
            <a:t>Objective:</a:t>
          </a:r>
          <a:r>
            <a:rPr lang="en-US" sz="2500" b="0" kern="1200" dirty="0"/>
            <a:t> </a:t>
          </a:r>
          <a:r>
            <a:rPr lang="en-US" sz="2500" b="0" kern="1200" dirty="0">
              <a:solidFill>
                <a:schemeClr val="tx1"/>
              </a:solidFill>
            </a:rPr>
            <a:t>Billing Request Form is the official process to request invoices. </a:t>
          </a:r>
          <a:endParaRPr lang="en-US" sz="2500" kern="1200" dirty="0">
            <a:solidFill>
              <a:schemeClr val="tx1"/>
            </a:solidFill>
          </a:endParaRPr>
        </a:p>
      </dsp:txBody>
      <dsp:txXfrm>
        <a:off x="1435590" y="531"/>
        <a:ext cx="10067997" cy="1242935"/>
      </dsp:txXfrm>
    </dsp:sp>
    <dsp:sp modelId="{2D56BB1E-642C-4D35-BDCD-57B646840BE9}">
      <dsp:nvSpPr>
        <dsp:cNvPr id="0" name=""/>
        <dsp:cNvSpPr/>
      </dsp:nvSpPr>
      <dsp:spPr>
        <a:xfrm>
          <a:off x="0" y="1554201"/>
          <a:ext cx="11503588"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84C6D0-FBCD-4B15-ACC0-C44627EDFE68}">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A8441C-BB96-4898-BEA0-492FCE087D5E}">
      <dsp:nvSpPr>
        <dsp:cNvPr id="0" name=""/>
        <dsp:cNvSpPr/>
      </dsp:nvSpPr>
      <dsp:spPr>
        <a:xfrm>
          <a:off x="1435590" y="1554201"/>
          <a:ext cx="10067997"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b="1" kern="1200" dirty="0"/>
            <a:t>When: </a:t>
          </a:r>
          <a:r>
            <a:rPr lang="en-US" sz="2500" b="0" kern="1200" dirty="0"/>
            <a:t>Off campus customer needs to pay CSUB for an event or service.</a:t>
          </a:r>
          <a:endParaRPr lang="en-US" sz="2500" kern="1200" dirty="0"/>
        </a:p>
      </dsp:txBody>
      <dsp:txXfrm>
        <a:off x="1435590" y="1554201"/>
        <a:ext cx="10067997" cy="1242935"/>
      </dsp:txXfrm>
    </dsp:sp>
    <dsp:sp modelId="{9DDEA1E5-4D0A-4BA9-825E-F668F3E7BADC}">
      <dsp:nvSpPr>
        <dsp:cNvPr id="0" name=""/>
        <dsp:cNvSpPr/>
      </dsp:nvSpPr>
      <dsp:spPr>
        <a:xfrm>
          <a:off x="0" y="3107870"/>
          <a:ext cx="11503588"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6D5E26-22D6-40D4-B97E-B393F82E5EEB}">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F0AB28-9A45-4ED3-ABD3-9D363E420ADF}">
      <dsp:nvSpPr>
        <dsp:cNvPr id="0" name=""/>
        <dsp:cNvSpPr/>
      </dsp:nvSpPr>
      <dsp:spPr>
        <a:xfrm>
          <a:off x="1435590" y="3107870"/>
          <a:ext cx="10067997"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b="1" kern="1200" dirty="0"/>
            <a:t>Contacts: </a:t>
          </a:r>
          <a:r>
            <a:rPr lang="en-US" sz="2500" b="0" u="none" kern="1200" dirty="0"/>
            <a:t>accounts_receivable@csub.edu or </a:t>
          </a:r>
          <a:r>
            <a:rPr lang="en-US" sz="2500" b="0" kern="1200" dirty="0"/>
            <a:t>661-654-3975</a:t>
          </a:r>
        </a:p>
      </dsp:txBody>
      <dsp:txXfrm>
        <a:off x="1435590" y="3107870"/>
        <a:ext cx="10067997" cy="12429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10157-A146-4106-AC37-29E89637008B}">
      <dsp:nvSpPr>
        <dsp:cNvPr id="0" name=""/>
        <dsp:cNvSpPr/>
      </dsp:nvSpPr>
      <dsp:spPr>
        <a:xfrm>
          <a:off x="5616" y="1653314"/>
          <a:ext cx="1741180" cy="10447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Submit BRF</a:t>
          </a:r>
        </a:p>
      </dsp:txBody>
      <dsp:txXfrm>
        <a:off x="36214" y="1683912"/>
        <a:ext cx="1679984" cy="983512"/>
      </dsp:txXfrm>
    </dsp:sp>
    <dsp:sp modelId="{61A3305C-04E0-4D7B-8839-649D858661E7}">
      <dsp:nvSpPr>
        <dsp:cNvPr id="0" name=""/>
        <dsp:cNvSpPr/>
      </dsp:nvSpPr>
      <dsp:spPr>
        <a:xfrm>
          <a:off x="1920915" y="1959762"/>
          <a:ext cx="369130" cy="4318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1920915" y="2046124"/>
        <a:ext cx="258391" cy="259088"/>
      </dsp:txXfrm>
    </dsp:sp>
    <dsp:sp modelId="{085079A5-C0D7-4B8D-8594-39C1243DA866}">
      <dsp:nvSpPr>
        <dsp:cNvPr id="0" name=""/>
        <dsp:cNvSpPr/>
      </dsp:nvSpPr>
      <dsp:spPr>
        <a:xfrm>
          <a:off x="2443269" y="1653314"/>
          <a:ext cx="1741180" cy="10447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Invoice Created</a:t>
          </a:r>
        </a:p>
      </dsp:txBody>
      <dsp:txXfrm>
        <a:off x="2473867" y="1683912"/>
        <a:ext cx="1679984" cy="983512"/>
      </dsp:txXfrm>
    </dsp:sp>
    <dsp:sp modelId="{8C288424-91A7-4736-A270-4A2C0872396B}">
      <dsp:nvSpPr>
        <dsp:cNvPr id="0" name=""/>
        <dsp:cNvSpPr/>
      </dsp:nvSpPr>
      <dsp:spPr>
        <a:xfrm>
          <a:off x="4358568" y="1959762"/>
          <a:ext cx="369130" cy="4318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358568" y="2046124"/>
        <a:ext cx="258391" cy="259088"/>
      </dsp:txXfrm>
    </dsp:sp>
    <dsp:sp modelId="{A21DF0A7-6C37-4D0E-8488-9A7B93CA0C86}">
      <dsp:nvSpPr>
        <dsp:cNvPr id="0" name=""/>
        <dsp:cNvSpPr/>
      </dsp:nvSpPr>
      <dsp:spPr>
        <a:xfrm>
          <a:off x="4880922" y="1653314"/>
          <a:ext cx="1741180" cy="10447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Payment Received</a:t>
          </a:r>
        </a:p>
      </dsp:txBody>
      <dsp:txXfrm>
        <a:off x="4911520" y="1683912"/>
        <a:ext cx="1679984" cy="983512"/>
      </dsp:txXfrm>
    </dsp:sp>
    <dsp:sp modelId="{FB58B64F-CCC5-4A6A-B5D3-C8851DF52412}">
      <dsp:nvSpPr>
        <dsp:cNvPr id="0" name=""/>
        <dsp:cNvSpPr/>
      </dsp:nvSpPr>
      <dsp:spPr>
        <a:xfrm>
          <a:off x="6796220" y="1959762"/>
          <a:ext cx="369130" cy="4318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6796220" y="2046124"/>
        <a:ext cx="258391" cy="259088"/>
      </dsp:txXfrm>
    </dsp:sp>
    <dsp:sp modelId="{945EA7DF-A1CE-42CE-835F-46F13072759F}">
      <dsp:nvSpPr>
        <dsp:cNvPr id="0" name=""/>
        <dsp:cNvSpPr/>
      </dsp:nvSpPr>
      <dsp:spPr>
        <a:xfrm>
          <a:off x="7318574" y="1653314"/>
          <a:ext cx="1741180" cy="10447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SFS Monthly Journal Entry</a:t>
          </a:r>
        </a:p>
      </dsp:txBody>
      <dsp:txXfrm>
        <a:off x="7349172" y="1683912"/>
        <a:ext cx="1679984" cy="983512"/>
      </dsp:txXfrm>
    </dsp:sp>
    <dsp:sp modelId="{A49ED97F-3A1B-448B-B0EE-E2774E8DC2B1}">
      <dsp:nvSpPr>
        <dsp:cNvPr id="0" name=""/>
        <dsp:cNvSpPr/>
      </dsp:nvSpPr>
      <dsp:spPr>
        <a:xfrm>
          <a:off x="9233873" y="1959762"/>
          <a:ext cx="369130" cy="4318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9233873" y="2046124"/>
        <a:ext cx="258391" cy="259088"/>
      </dsp:txXfrm>
    </dsp:sp>
    <dsp:sp modelId="{A9B7C047-048B-4F21-8002-37D331EB6FC0}">
      <dsp:nvSpPr>
        <dsp:cNvPr id="0" name=""/>
        <dsp:cNvSpPr/>
      </dsp:nvSpPr>
      <dsp:spPr>
        <a:xfrm>
          <a:off x="9756227" y="1653314"/>
          <a:ext cx="1741180" cy="10447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Review in Data Warehouse</a:t>
          </a:r>
        </a:p>
      </dsp:txBody>
      <dsp:txXfrm>
        <a:off x="9786825" y="1683912"/>
        <a:ext cx="1679984" cy="98351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22A46A-9BD0-F043-A861-BE654FD6A51E}" type="datetimeFigureOut">
              <a:rPr lang="en-US" smtClean="0"/>
              <a:t>2/27/2026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B2908A-689C-4443-B50F-299BD0085A39}" type="slidenum">
              <a:rPr lang="en-US" smtClean="0"/>
              <a:t>‹#›</a:t>
            </a:fld>
            <a:endParaRPr lang="en-US"/>
          </a:p>
        </p:txBody>
      </p:sp>
    </p:spTree>
    <p:extLst>
      <p:ext uri="{BB962C8B-B14F-4D97-AF65-F5344CB8AC3E}">
        <p14:creationId xmlns:p14="http://schemas.microsoft.com/office/powerpoint/2010/main" val="2575808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2908A-689C-4443-B50F-299BD0085A39}" type="slidenum">
              <a:rPr lang="en-US" smtClean="0"/>
              <a:t>2</a:t>
            </a:fld>
            <a:endParaRPr lang="en-US"/>
          </a:p>
        </p:txBody>
      </p:sp>
    </p:spTree>
    <p:extLst>
      <p:ext uri="{BB962C8B-B14F-4D97-AF65-F5344CB8AC3E}">
        <p14:creationId xmlns:p14="http://schemas.microsoft.com/office/powerpoint/2010/main" val="3240870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ADD Welcome and Introduce, hold questions</a:t>
            </a:r>
          </a:p>
          <a:p>
            <a:endParaRPr lang="en-US" dirty="0"/>
          </a:p>
          <a:p>
            <a:r>
              <a:rPr lang="en-US" dirty="0"/>
              <a:t>If you haven’t visited our website recently, I highly recommend bookmarking it. You can find it at csub.edu/</a:t>
            </a:r>
            <a:r>
              <a:rPr lang="en-US" dirty="0" err="1"/>
              <a:t>paymentservices</a:t>
            </a:r>
            <a:r>
              <a:rPr lang="en-US" dirty="0"/>
              <a:t>.</a:t>
            </a:r>
          </a:p>
          <a:p>
            <a:endParaRPr lang="en-US" dirty="0"/>
          </a:p>
          <a:p>
            <a:r>
              <a:rPr lang="en-US" dirty="0"/>
              <a:t>This is where you’ll find forms, updates, training materials, and helpful resources. </a:t>
            </a:r>
          </a:p>
          <a:p>
            <a:endParaRPr lang="en-US" dirty="0"/>
          </a:p>
        </p:txBody>
      </p:sp>
      <p:sp>
        <p:nvSpPr>
          <p:cNvPr id="4" name="Slide Number Placeholder 3"/>
          <p:cNvSpPr>
            <a:spLocks noGrp="1"/>
          </p:cNvSpPr>
          <p:nvPr>
            <p:ph type="sldNum" sz="quarter" idx="5"/>
          </p:nvPr>
        </p:nvSpPr>
        <p:spPr/>
        <p:txBody>
          <a:bodyPr/>
          <a:lstStyle/>
          <a:p>
            <a:fld id="{18B2908A-689C-4443-B50F-299BD0085A39}" type="slidenum">
              <a:rPr lang="en-US" smtClean="0"/>
              <a:t>32</a:t>
            </a:fld>
            <a:endParaRPr lang="en-US"/>
          </a:p>
        </p:txBody>
      </p:sp>
    </p:spTree>
    <p:extLst>
      <p:ext uri="{BB962C8B-B14F-4D97-AF65-F5344CB8AC3E}">
        <p14:creationId xmlns:p14="http://schemas.microsoft.com/office/powerpoint/2010/main" val="271446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take a minute to highlight the Payment Services Resources tabs on our website.</a:t>
            </a:r>
          </a:p>
          <a:p>
            <a:endParaRPr lang="en-US" dirty="0"/>
          </a:p>
          <a:p>
            <a:r>
              <a:rPr lang="en-US" dirty="0"/>
              <a:t>‘Quickly run through the table’</a:t>
            </a:r>
          </a:p>
          <a:p>
            <a:endParaRPr lang="en-US" dirty="0"/>
          </a:p>
          <a:p>
            <a:endParaRPr lang="en-US" dirty="0"/>
          </a:p>
        </p:txBody>
      </p:sp>
      <p:sp>
        <p:nvSpPr>
          <p:cNvPr id="4" name="Slide Number Placeholder 3"/>
          <p:cNvSpPr>
            <a:spLocks noGrp="1"/>
          </p:cNvSpPr>
          <p:nvPr>
            <p:ph type="sldNum" sz="quarter" idx="5"/>
          </p:nvPr>
        </p:nvSpPr>
        <p:spPr/>
        <p:txBody>
          <a:bodyPr/>
          <a:lstStyle/>
          <a:p>
            <a:fld id="{18B2908A-689C-4443-B50F-299BD0085A39}" type="slidenum">
              <a:rPr lang="en-US" smtClean="0"/>
              <a:t>33</a:t>
            </a:fld>
            <a:endParaRPr lang="en-US"/>
          </a:p>
        </p:txBody>
      </p:sp>
    </p:spTree>
    <p:extLst>
      <p:ext uri="{BB962C8B-B14F-4D97-AF65-F5344CB8AC3E}">
        <p14:creationId xmlns:p14="http://schemas.microsoft.com/office/powerpoint/2010/main" val="3589223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45886-49FC-B038-A325-A50A4EC8B3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030137-9FD9-C47C-9D94-6B66637383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0DB811-155E-2614-BF2E-320978D22787}"/>
              </a:ext>
            </a:extLst>
          </p:cNvPr>
          <p:cNvSpPr>
            <a:spLocks noGrp="1"/>
          </p:cNvSpPr>
          <p:nvPr>
            <p:ph type="body" idx="1"/>
          </p:nvPr>
        </p:nvSpPr>
        <p:spPr/>
        <p:txBody>
          <a:bodyPr/>
          <a:lstStyle/>
          <a:p>
            <a:r>
              <a:rPr lang="en-US" dirty="0"/>
              <a:t>Let’s talk about the Concur Optimization Project. This is a CSU-wide effort to bring all campuses and auxiliaries using CFS onto one shared Concur system for travel and expense management.</a:t>
            </a:r>
          </a:p>
          <a:p>
            <a:endParaRPr lang="en-US" dirty="0"/>
          </a:p>
          <a:p>
            <a:r>
              <a:rPr lang="en-US" dirty="0"/>
              <a:t>CSU wants to make processes easier to use, improve consistency, and apply policies the same way across campuses.</a:t>
            </a:r>
          </a:p>
          <a:p>
            <a:endParaRPr lang="en-US" dirty="0"/>
          </a:p>
          <a:p>
            <a:r>
              <a:rPr lang="en-US" dirty="0"/>
              <a:t>If you already use Concur, the system will feel familiar, but with improvements and added features.</a:t>
            </a:r>
          </a:p>
          <a:p>
            <a:endParaRPr lang="en-US" dirty="0"/>
          </a:p>
          <a:p>
            <a:r>
              <a:rPr lang="en-US" dirty="0"/>
              <a:t>When the new platform goes live, it will support:</a:t>
            </a:r>
          </a:p>
          <a:p>
            <a:r>
              <a:rPr lang="en-US" dirty="0"/>
              <a:t>Travel and expense reimbursements</a:t>
            </a:r>
          </a:p>
          <a:p>
            <a:r>
              <a:rPr lang="en-US" dirty="0"/>
              <a:t>Travel Card and ProCard requests</a:t>
            </a:r>
          </a:p>
          <a:p>
            <a:r>
              <a:rPr lang="en-US" dirty="0"/>
              <a:t>ProCard reconciliation</a:t>
            </a:r>
          </a:p>
          <a:p>
            <a:r>
              <a:rPr lang="en-US" dirty="0"/>
              <a:t>And Hospitality expenses</a:t>
            </a:r>
          </a:p>
          <a:p>
            <a:endParaRPr lang="en-US" dirty="0"/>
          </a:p>
        </p:txBody>
      </p:sp>
      <p:sp>
        <p:nvSpPr>
          <p:cNvPr id="4" name="Slide Number Placeholder 3">
            <a:extLst>
              <a:ext uri="{FF2B5EF4-FFF2-40B4-BE49-F238E27FC236}">
                <a16:creationId xmlns:a16="http://schemas.microsoft.com/office/drawing/2014/main" id="{20EF4910-0F30-EF04-9BA4-1CDCAA30B7A3}"/>
              </a:ext>
            </a:extLst>
          </p:cNvPr>
          <p:cNvSpPr>
            <a:spLocks noGrp="1"/>
          </p:cNvSpPr>
          <p:nvPr>
            <p:ph type="sldNum" sz="quarter" idx="5"/>
          </p:nvPr>
        </p:nvSpPr>
        <p:spPr/>
        <p:txBody>
          <a:bodyPr/>
          <a:lstStyle/>
          <a:p>
            <a:fld id="{18B2908A-689C-4443-B50F-299BD0085A39}" type="slidenum">
              <a:rPr lang="en-US" smtClean="0"/>
              <a:t>34</a:t>
            </a:fld>
            <a:endParaRPr lang="en-US"/>
          </a:p>
        </p:txBody>
      </p:sp>
    </p:spTree>
    <p:extLst>
      <p:ext uri="{BB962C8B-B14F-4D97-AF65-F5344CB8AC3E}">
        <p14:creationId xmlns:p14="http://schemas.microsoft.com/office/powerpoint/2010/main" val="163658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outlines the implementation timeline.</a:t>
            </a:r>
          </a:p>
          <a:p>
            <a:endParaRPr lang="en-US" dirty="0"/>
          </a:p>
          <a:p>
            <a:r>
              <a:rPr lang="en-US" dirty="0"/>
              <a:t>Pay attention to key transition dates. As we move closer, we’ll continue communicating what actions you need to take and when.</a:t>
            </a:r>
          </a:p>
          <a:p>
            <a:endParaRPr lang="en-US" dirty="0"/>
          </a:p>
        </p:txBody>
      </p:sp>
      <p:sp>
        <p:nvSpPr>
          <p:cNvPr id="4" name="Slide Number Placeholder 3"/>
          <p:cNvSpPr>
            <a:spLocks noGrp="1"/>
          </p:cNvSpPr>
          <p:nvPr>
            <p:ph type="sldNum" sz="quarter" idx="5"/>
          </p:nvPr>
        </p:nvSpPr>
        <p:spPr/>
        <p:txBody>
          <a:bodyPr/>
          <a:lstStyle/>
          <a:p>
            <a:fld id="{18B2908A-689C-4443-B50F-299BD0085A39}" type="slidenum">
              <a:rPr lang="en-US" smtClean="0"/>
              <a:t>35</a:t>
            </a:fld>
            <a:endParaRPr lang="en-US"/>
          </a:p>
        </p:txBody>
      </p:sp>
    </p:spTree>
    <p:extLst>
      <p:ext uri="{BB962C8B-B14F-4D97-AF65-F5344CB8AC3E}">
        <p14:creationId xmlns:p14="http://schemas.microsoft.com/office/powerpoint/2010/main" val="720283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CF3C8-1652-122E-8A49-D6F862D124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CF7DA-F359-089F-79E8-1CB240681C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A062FB-AE61-E53B-1A1E-56F663AF57CB}"/>
              </a:ext>
            </a:extLst>
          </p:cNvPr>
          <p:cNvSpPr>
            <a:spLocks noGrp="1"/>
          </p:cNvSpPr>
          <p:nvPr>
            <p:ph type="body" idx="1"/>
          </p:nvPr>
        </p:nvSpPr>
        <p:spPr/>
        <p:txBody>
          <a:bodyPr/>
          <a:lstStyle/>
          <a:p>
            <a:r>
              <a:rPr lang="en-US" dirty="0"/>
              <a:t>We have several resources available:</a:t>
            </a:r>
          </a:p>
          <a:p>
            <a:pPr marL="171450" indent="-171450">
              <a:buFont typeface="Arial" panose="020B0604020202020204" pitchFamily="34" charset="0"/>
              <a:buChar char="•"/>
            </a:pPr>
            <a:r>
              <a:rPr lang="en-US" dirty="0"/>
              <a:t>The CSU Concur Optimization webpage</a:t>
            </a:r>
          </a:p>
          <a:p>
            <a:pPr marL="171450" indent="-171450">
              <a:buFont typeface="Arial" panose="020B0604020202020204" pitchFamily="34" charset="0"/>
              <a:buChar char="•"/>
            </a:pPr>
            <a:r>
              <a:rPr lang="en-US" dirty="0"/>
              <a:t>The CSUB Concur Travel &amp; Expense webpage</a:t>
            </a:r>
          </a:p>
          <a:p>
            <a:pPr marL="171450" indent="-171450">
              <a:buFont typeface="Arial" panose="020B0604020202020204" pitchFamily="34" charset="0"/>
              <a:buChar char="•"/>
            </a:pPr>
            <a:r>
              <a:rPr lang="en-US" dirty="0"/>
              <a:t>Open Labs twice a week starting March 9</a:t>
            </a:r>
          </a:p>
          <a:p>
            <a:pPr marL="628650" lvl="1" indent="-171450">
              <a:buFont typeface="Arial" panose="020B0604020202020204" pitchFamily="34" charset="0"/>
              <a:buChar char="•"/>
            </a:pPr>
            <a:r>
              <a:rPr lang="en-US" dirty="0"/>
              <a:t>Mondays from 3–4 p.m.</a:t>
            </a:r>
          </a:p>
          <a:p>
            <a:pPr marL="628650" lvl="1" indent="-171450">
              <a:buFont typeface="Arial" panose="020B0604020202020204" pitchFamily="34" charset="0"/>
              <a:buChar char="•"/>
            </a:pPr>
            <a:r>
              <a:rPr lang="en-US" dirty="0"/>
              <a:t>Thursdays from 11–12 p.m.</a:t>
            </a:r>
          </a:p>
          <a:p>
            <a:pPr marL="457200" lvl="1" indent="0">
              <a:buFont typeface="Arial" panose="020B0604020202020204" pitchFamily="34" charset="0"/>
              <a:buNone/>
            </a:pPr>
            <a:r>
              <a:rPr lang="en-US" dirty="0"/>
              <a:t>These are great drop-in sessions if you want hands-on help.</a:t>
            </a:r>
          </a:p>
          <a:p>
            <a:pPr marL="457200" lvl="1" indent="0">
              <a:buFont typeface="Arial" panose="020B0604020202020204" pitchFamily="34" charset="0"/>
              <a:buNone/>
            </a:pPr>
            <a:endParaRPr lang="en-US" dirty="0"/>
          </a:p>
          <a:p>
            <a:r>
              <a:rPr lang="en-US" dirty="0"/>
              <a:t>And of course, you can always email concur@csub.edu with questions.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 will let Tina discuss Hospitality.</a:t>
            </a:r>
          </a:p>
          <a:p>
            <a:endParaRPr lang="en-US" dirty="0"/>
          </a:p>
        </p:txBody>
      </p:sp>
      <p:sp>
        <p:nvSpPr>
          <p:cNvPr id="4" name="Slide Number Placeholder 3">
            <a:extLst>
              <a:ext uri="{FF2B5EF4-FFF2-40B4-BE49-F238E27FC236}">
                <a16:creationId xmlns:a16="http://schemas.microsoft.com/office/drawing/2014/main" id="{F2FC91EC-14AA-837F-C304-5EAAD2B1A882}"/>
              </a:ext>
            </a:extLst>
          </p:cNvPr>
          <p:cNvSpPr>
            <a:spLocks noGrp="1"/>
          </p:cNvSpPr>
          <p:nvPr>
            <p:ph type="sldNum" sz="quarter" idx="5"/>
          </p:nvPr>
        </p:nvSpPr>
        <p:spPr/>
        <p:txBody>
          <a:bodyPr/>
          <a:lstStyle/>
          <a:p>
            <a:fld id="{18B2908A-689C-4443-B50F-299BD0085A39}" type="slidenum">
              <a:rPr lang="en-US" smtClean="0"/>
              <a:t>36</a:t>
            </a:fld>
            <a:endParaRPr lang="en-US"/>
          </a:p>
        </p:txBody>
      </p:sp>
    </p:spTree>
    <p:extLst>
      <p:ext uri="{BB962C8B-B14F-4D97-AF65-F5344CB8AC3E}">
        <p14:creationId xmlns:p14="http://schemas.microsoft.com/office/powerpoint/2010/main" val="2307063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A068E-6A62-2AFB-F186-04F91D9D61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CB3B35-286A-7456-3D88-E872925DC2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4FEE08-E913-8DF6-FC46-6C3C85CA9B99}"/>
              </a:ext>
            </a:extLst>
          </p:cNvPr>
          <p:cNvSpPr>
            <a:spLocks noGrp="1"/>
          </p:cNvSpPr>
          <p:nvPr>
            <p:ph type="body" idx="1"/>
          </p:nvPr>
        </p:nvSpPr>
        <p:spPr/>
        <p:txBody>
          <a:bodyPr/>
          <a:lstStyle/>
          <a:p>
            <a:r>
              <a:rPr lang="en-US" dirty="0"/>
              <a:t>Hospitality expenses must be directly related to official CSU business and there can’t be personal benefit involved.</a:t>
            </a:r>
          </a:p>
          <a:p>
            <a:endParaRPr lang="en-US" dirty="0"/>
          </a:p>
          <a:p>
            <a:r>
              <a:rPr lang="en-US" dirty="0"/>
              <a:t>Hospitality includes:</a:t>
            </a:r>
          </a:p>
          <a:p>
            <a:pPr marL="171450" indent="-171450">
              <a:buFont typeface="Arial" panose="020B0604020202020204" pitchFamily="34" charset="0"/>
              <a:buChar char="•"/>
            </a:pPr>
            <a:r>
              <a:rPr lang="en-US" dirty="0"/>
              <a:t>Meals or catering</a:t>
            </a:r>
          </a:p>
          <a:p>
            <a:pPr marL="171450" indent="-171450">
              <a:buFont typeface="Arial" panose="020B0604020202020204" pitchFamily="34" charset="0"/>
              <a:buChar char="•"/>
            </a:pPr>
            <a:r>
              <a:rPr lang="en-US" dirty="0"/>
              <a:t>Light refreshments</a:t>
            </a:r>
          </a:p>
          <a:p>
            <a:pPr marL="171450" indent="-171450">
              <a:buFont typeface="Arial" panose="020B0604020202020204" pitchFamily="34" charset="0"/>
              <a:buChar char="•"/>
            </a:pPr>
            <a:r>
              <a:rPr lang="en-US" dirty="0"/>
              <a:t>Entertainment services</a:t>
            </a:r>
          </a:p>
          <a:p>
            <a:pPr marL="171450" indent="-171450">
              <a:buFont typeface="Arial" panose="020B0604020202020204" pitchFamily="34" charset="0"/>
              <a:buChar char="•"/>
            </a:pPr>
            <a:r>
              <a:rPr lang="en-US" dirty="0"/>
              <a:t>Promotional materials</a:t>
            </a:r>
          </a:p>
          <a:p>
            <a:pPr marL="171450" indent="-171450">
              <a:buFont typeface="Arial" panose="020B0604020202020204" pitchFamily="34" charset="0"/>
              <a:buChar char="•"/>
            </a:pPr>
            <a:r>
              <a:rPr lang="en-US" dirty="0"/>
              <a:t>Awards</a:t>
            </a:r>
          </a:p>
          <a:p>
            <a:pPr marL="171450" indent="-171450">
              <a:buFont typeface="Arial" panose="020B0604020202020204" pitchFamily="34" charset="0"/>
              <a:buChar char="•"/>
            </a:pPr>
            <a:r>
              <a:rPr lang="en-US" dirty="0"/>
              <a:t>Service recognition</a:t>
            </a:r>
          </a:p>
          <a:p>
            <a:pPr marL="171450" indent="-171450">
              <a:buFont typeface="Arial" panose="020B0604020202020204" pitchFamily="34" charset="0"/>
              <a:buChar char="•"/>
            </a:pPr>
            <a:endParaRPr lang="en-US" dirty="0"/>
          </a:p>
          <a:p>
            <a:r>
              <a:rPr lang="en-US" dirty="0"/>
              <a:t>A good rule of thumb: If the event promotes the university or supports official business, it may be allowed but documentation and justification are key.</a:t>
            </a:r>
          </a:p>
          <a:p>
            <a:endParaRPr lang="en-US" dirty="0"/>
          </a:p>
        </p:txBody>
      </p:sp>
      <p:sp>
        <p:nvSpPr>
          <p:cNvPr id="4" name="Slide Number Placeholder 3">
            <a:extLst>
              <a:ext uri="{FF2B5EF4-FFF2-40B4-BE49-F238E27FC236}">
                <a16:creationId xmlns:a16="http://schemas.microsoft.com/office/drawing/2014/main" id="{716C8543-900B-9F1D-0D62-2D6EBB79DA8D}"/>
              </a:ext>
            </a:extLst>
          </p:cNvPr>
          <p:cNvSpPr>
            <a:spLocks noGrp="1"/>
          </p:cNvSpPr>
          <p:nvPr>
            <p:ph type="sldNum" sz="quarter" idx="5"/>
          </p:nvPr>
        </p:nvSpPr>
        <p:spPr/>
        <p:txBody>
          <a:bodyPr/>
          <a:lstStyle/>
          <a:p>
            <a:fld id="{18B2908A-689C-4443-B50F-299BD0085A39}" type="slidenum">
              <a:rPr lang="en-US" smtClean="0"/>
              <a:t>37</a:t>
            </a:fld>
            <a:endParaRPr lang="en-US"/>
          </a:p>
        </p:txBody>
      </p:sp>
    </p:spTree>
    <p:extLst>
      <p:ext uri="{BB962C8B-B14F-4D97-AF65-F5344CB8AC3E}">
        <p14:creationId xmlns:p14="http://schemas.microsoft.com/office/powerpoint/2010/main" val="3605823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A0434-060D-5823-2D66-A0396FFC81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10CFAC-5404-304C-0B17-A1C7F24A12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5449DA-E637-4846-97E8-964A28A695F9}"/>
              </a:ext>
            </a:extLst>
          </p:cNvPr>
          <p:cNvSpPr>
            <a:spLocks noGrp="1"/>
          </p:cNvSpPr>
          <p:nvPr>
            <p:ph type="body" idx="1"/>
          </p:nvPr>
        </p:nvSpPr>
        <p:spPr/>
        <p:txBody>
          <a:bodyPr/>
          <a:lstStyle/>
          <a:p>
            <a:r>
              <a:rPr lang="en-US" dirty="0"/>
              <a:t>There are a few ways to pay an invoice.</a:t>
            </a:r>
          </a:p>
          <a:p>
            <a:endParaRPr lang="en-US" dirty="0"/>
          </a:p>
          <a:p>
            <a:r>
              <a:rPr lang="en-US" dirty="0"/>
              <a:t>Direct Pay is used in specific situations like:</a:t>
            </a:r>
          </a:p>
          <a:p>
            <a:endParaRPr lang="en-US" dirty="0"/>
          </a:p>
          <a:p>
            <a:pPr marL="171450" indent="-171450">
              <a:buFont typeface="Arial" panose="020B0604020202020204" pitchFamily="34" charset="0"/>
              <a:buChar char="•"/>
            </a:pPr>
            <a:r>
              <a:rPr lang="en-US" dirty="0"/>
              <a:t>Attorney fees or settlements (with required pre-approval)</a:t>
            </a:r>
          </a:p>
          <a:p>
            <a:pPr marL="171450" indent="-171450">
              <a:buFont typeface="Arial" panose="020B0604020202020204" pitchFamily="34" charset="0"/>
              <a:buChar char="•"/>
            </a:pPr>
            <a:r>
              <a:rPr lang="en-US" dirty="0"/>
              <a:t>Refunds</a:t>
            </a:r>
          </a:p>
          <a:p>
            <a:pPr marL="171450" indent="-171450">
              <a:buFont typeface="Arial" panose="020B0604020202020204" pitchFamily="34" charset="0"/>
              <a:buChar char="•"/>
            </a:pPr>
            <a:r>
              <a:rPr lang="en-US" dirty="0"/>
              <a:t>Taxes</a:t>
            </a:r>
          </a:p>
          <a:p>
            <a:pPr marL="171450" indent="-171450">
              <a:buFont typeface="Arial" panose="020B0604020202020204" pitchFamily="34" charset="0"/>
              <a:buChar char="•"/>
            </a:pPr>
            <a:r>
              <a:rPr lang="en-US" dirty="0"/>
              <a:t>Older invoices with confidential information</a:t>
            </a:r>
          </a:p>
          <a:p>
            <a:pPr marL="171450" indent="-171450">
              <a:buFont typeface="Arial" panose="020B0604020202020204" pitchFamily="34" charset="0"/>
              <a:buChar char="•"/>
            </a:pPr>
            <a:r>
              <a:rPr lang="en-US" dirty="0"/>
              <a:t>Suppliers waiting for P2P approval when timing is critical</a:t>
            </a:r>
          </a:p>
          <a:p>
            <a:endParaRPr lang="en-US" dirty="0"/>
          </a:p>
          <a:p>
            <a:r>
              <a:rPr lang="en-US" dirty="0"/>
              <a:t>Important reminder: Employee reimbursements will begin to go through Concur. You will see the option available in Concur as of March 9th. Please continue to utilize the DP form until you have been trained in the Concur system. We will stop accepting DP forms on employee reimbursement as of April 1</a:t>
            </a:r>
            <a:r>
              <a:rPr lang="en-US" baseline="30000" dirty="0"/>
              <a:t>st</a:t>
            </a:r>
            <a:r>
              <a:rPr lang="en-US" dirty="0"/>
              <a:t>. </a:t>
            </a:r>
          </a:p>
        </p:txBody>
      </p:sp>
      <p:sp>
        <p:nvSpPr>
          <p:cNvPr id="4" name="Slide Number Placeholder 3">
            <a:extLst>
              <a:ext uri="{FF2B5EF4-FFF2-40B4-BE49-F238E27FC236}">
                <a16:creationId xmlns:a16="http://schemas.microsoft.com/office/drawing/2014/main" id="{B139B063-3D15-E54E-D021-9D5E7982A8EE}"/>
              </a:ext>
            </a:extLst>
          </p:cNvPr>
          <p:cNvSpPr>
            <a:spLocks noGrp="1"/>
          </p:cNvSpPr>
          <p:nvPr>
            <p:ph type="sldNum" sz="quarter" idx="5"/>
          </p:nvPr>
        </p:nvSpPr>
        <p:spPr/>
        <p:txBody>
          <a:bodyPr/>
          <a:lstStyle/>
          <a:p>
            <a:fld id="{18B2908A-689C-4443-B50F-299BD0085A39}" type="slidenum">
              <a:rPr lang="en-US" smtClean="0"/>
              <a:t>38</a:t>
            </a:fld>
            <a:endParaRPr lang="en-US"/>
          </a:p>
        </p:txBody>
      </p:sp>
    </p:spTree>
    <p:extLst>
      <p:ext uri="{BB962C8B-B14F-4D97-AF65-F5344CB8AC3E}">
        <p14:creationId xmlns:p14="http://schemas.microsoft.com/office/powerpoint/2010/main" val="78616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714D4-0C83-F1CA-8E93-FFA3641053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B47ADF-5CFC-66C3-75FC-77D810A821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5FBF9A-598F-3B5D-02B5-C248A43DC3A7}"/>
              </a:ext>
            </a:extLst>
          </p:cNvPr>
          <p:cNvSpPr>
            <a:spLocks noGrp="1"/>
          </p:cNvSpPr>
          <p:nvPr>
            <p:ph type="body" idx="1"/>
          </p:nvPr>
        </p:nvSpPr>
        <p:spPr/>
        <p:txBody>
          <a:bodyPr/>
          <a:lstStyle/>
          <a:p>
            <a:r>
              <a:rPr lang="en-US" dirty="0"/>
              <a:t>P2P, also known as CSU Buy, should be used for most purchase orders unless there are multi-year or confidential contracts already established in CFS.</a:t>
            </a:r>
          </a:p>
          <a:p>
            <a:endParaRPr lang="en-US" dirty="0"/>
          </a:p>
          <a:p>
            <a:r>
              <a:rPr lang="en-US" dirty="0"/>
              <a:t>Now let’s clarify when Direct Pay can be used within P2P / CSU Buy.</a:t>
            </a:r>
          </a:p>
          <a:p>
            <a:endParaRPr lang="en-US" dirty="0"/>
          </a:p>
          <a:p>
            <a:r>
              <a:rPr lang="en-US" dirty="0"/>
              <a:t>Direct Pay is intended for specific types of payments that typically do not require a traditional Purchase Order process.</a:t>
            </a:r>
          </a:p>
          <a:p>
            <a:endParaRPr lang="en-US" dirty="0"/>
          </a:p>
          <a:p>
            <a:r>
              <a:rPr lang="en-US" dirty="0"/>
              <a:t>It can be used for:</a:t>
            </a:r>
          </a:p>
          <a:p>
            <a:pPr marL="171450" indent="-171450">
              <a:buFont typeface="Arial" panose="020B0604020202020204" pitchFamily="34" charset="0"/>
              <a:buChar char="•"/>
            </a:pPr>
            <a:r>
              <a:rPr lang="en-US" dirty="0"/>
              <a:t>Attorney fees</a:t>
            </a:r>
          </a:p>
          <a:p>
            <a:pPr marL="171450" indent="-171450">
              <a:buFont typeface="Arial" panose="020B0604020202020204" pitchFamily="34" charset="0"/>
              <a:buChar char="•"/>
            </a:pPr>
            <a:r>
              <a:rPr lang="en-US" dirty="0"/>
              <a:t>Legal settlements</a:t>
            </a:r>
          </a:p>
          <a:p>
            <a:pPr marL="171450" indent="-171450">
              <a:buFont typeface="Arial" panose="020B0604020202020204" pitchFamily="34" charset="0"/>
              <a:buChar char="•"/>
            </a:pPr>
            <a:r>
              <a:rPr lang="en-US" dirty="0"/>
              <a:t>Local and federal government payments</a:t>
            </a:r>
          </a:p>
          <a:p>
            <a:pPr marL="171450" indent="-171450">
              <a:buFont typeface="Arial" panose="020B0604020202020204" pitchFamily="34" charset="0"/>
              <a:buChar char="•"/>
            </a:pPr>
            <a:r>
              <a:rPr lang="en-US" dirty="0"/>
              <a:t>Medical service payments</a:t>
            </a:r>
          </a:p>
          <a:p>
            <a:pPr marL="171450" indent="-171450">
              <a:buFont typeface="Arial" panose="020B0604020202020204" pitchFamily="34" charset="0"/>
              <a:buChar char="•"/>
            </a:pPr>
            <a:r>
              <a:rPr lang="en-US" dirty="0"/>
              <a:t>Memberships</a:t>
            </a:r>
          </a:p>
          <a:p>
            <a:pPr marL="171450" indent="-171450">
              <a:buFont typeface="Arial" panose="020B0604020202020204" pitchFamily="34" charset="0"/>
              <a:buChar char="•"/>
            </a:pPr>
            <a:r>
              <a:rPr lang="en-US" dirty="0"/>
              <a:t>Official or referee payments</a:t>
            </a:r>
          </a:p>
          <a:p>
            <a:pPr marL="171450" indent="-171450">
              <a:buFont typeface="Arial" panose="020B0604020202020204" pitchFamily="34" charset="0"/>
              <a:buChar char="•"/>
            </a:pPr>
            <a:r>
              <a:rPr lang="en-US" dirty="0"/>
              <a:t>Permit licenses that are non-IT</a:t>
            </a:r>
          </a:p>
          <a:p>
            <a:pPr marL="171450" indent="-171450">
              <a:buFont typeface="Arial" panose="020B0604020202020204" pitchFamily="34" charset="0"/>
              <a:buChar char="•"/>
            </a:pPr>
            <a:r>
              <a:rPr lang="en-US" dirty="0"/>
              <a:t>Royalty payments</a:t>
            </a:r>
          </a:p>
          <a:p>
            <a:pPr marL="171450" indent="-171450">
              <a:buFont typeface="Arial" panose="020B0604020202020204" pitchFamily="34" charset="0"/>
              <a:buChar char="•"/>
            </a:pPr>
            <a:r>
              <a:rPr lang="en-US" dirty="0"/>
              <a:t>Student Union return of surplus</a:t>
            </a:r>
          </a:p>
          <a:p>
            <a:pPr marL="171450" indent="-171450">
              <a:buFont typeface="Arial" panose="020B0604020202020204" pitchFamily="34" charset="0"/>
              <a:buChar char="•"/>
            </a:pPr>
            <a:r>
              <a:rPr lang="en-US" dirty="0"/>
              <a:t>Subscriptions or publications that are non-IT</a:t>
            </a:r>
          </a:p>
          <a:p>
            <a:pPr marL="171450" indent="-171450">
              <a:buFont typeface="Arial" panose="020B0604020202020204" pitchFamily="34" charset="0"/>
              <a:buChar char="•"/>
            </a:pPr>
            <a:r>
              <a:rPr lang="en-US" dirty="0"/>
              <a:t>Utilities</a:t>
            </a:r>
          </a:p>
          <a:p>
            <a:pPr marL="171450" indent="-171450">
              <a:buFont typeface="Arial" panose="020B0604020202020204" pitchFamily="34" charset="0"/>
              <a:buChar char="•"/>
            </a:pPr>
            <a:r>
              <a:rPr lang="en-US" dirty="0"/>
              <a:t>Freight, postage, and shipping</a:t>
            </a:r>
          </a:p>
          <a:p>
            <a:pPr marL="171450" indent="-171450">
              <a:buFont typeface="Arial" panose="020B0604020202020204" pitchFamily="34" charset="0"/>
              <a:buChar char="•"/>
            </a:pPr>
            <a:endParaRPr lang="en-US" dirty="0"/>
          </a:p>
          <a:p>
            <a:r>
              <a:rPr lang="en-US" dirty="0"/>
              <a:t>If you notice a theme, many of these are payments that are either regulated, government-related, service-based, or recurring in nature.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P2P/CSU Buy: PO’s</a:t>
            </a:r>
          </a:p>
          <a:p>
            <a:r>
              <a:rPr lang="en-US" dirty="0"/>
              <a:t>Here’s how it works:</a:t>
            </a:r>
          </a:p>
          <a:p>
            <a:pPr marL="171450" indent="-171450">
              <a:buFont typeface="Arial" panose="020B0604020202020204" pitchFamily="34" charset="0"/>
              <a:buChar char="•"/>
            </a:pPr>
            <a:r>
              <a:rPr lang="en-US" dirty="0"/>
              <a:t>The requestor attaches the invoice to the PO in P2P</a:t>
            </a:r>
          </a:p>
          <a:p>
            <a:pPr marL="171450" indent="-171450">
              <a:buFont typeface="Arial" panose="020B0604020202020204" pitchFamily="34" charset="0"/>
              <a:buChar char="•"/>
            </a:pPr>
            <a:r>
              <a:rPr lang="en-US" dirty="0"/>
              <a:t>If the supplier sends it to Payment Services, we attach it</a:t>
            </a:r>
          </a:p>
          <a:p>
            <a:pPr marL="171450" indent="-171450">
              <a:buFont typeface="Arial" panose="020B0604020202020204" pitchFamily="34" charset="0"/>
              <a:buChar char="•"/>
            </a:pPr>
            <a:r>
              <a:rPr lang="en-US" dirty="0"/>
              <a:t>Service POs require a 2-way match by the requestor</a:t>
            </a:r>
          </a:p>
          <a:p>
            <a:pPr marL="171450" indent="-171450">
              <a:buFont typeface="Arial" panose="020B0604020202020204" pitchFamily="34" charset="0"/>
              <a:buChar char="•"/>
            </a:pPr>
            <a:r>
              <a:rPr lang="en-US" dirty="0"/>
              <a:t>Goods are received through Distribution Services</a:t>
            </a:r>
          </a:p>
          <a:p>
            <a:endParaRPr lang="en-US" dirty="0"/>
          </a:p>
          <a:p>
            <a:r>
              <a:rPr lang="en-US" dirty="0"/>
              <a:t>When in doubt, ask yourself: Should this have a PO? In most cases, the answer is yes.</a:t>
            </a:r>
          </a:p>
          <a:p>
            <a:endParaRPr lang="en-US" dirty="0"/>
          </a:p>
        </p:txBody>
      </p:sp>
      <p:sp>
        <p:nvSpPr>
          <p:cNvPr id="4" name="Slide Number Placeholder 3">
            <a:extLst>
              <a:ext uri="{FF2B5EF4-FFF2-40B4-BE49-F238E27FC236}">
                <a16:creationId xmlns:a16="http://schemas.microsoft.com/office/drawing/2014/main" id="{2A51C996-7E53-994D-044F-E294329C2EB7}"/>
              </a:ext>
            </a:extLst>
          </p:cNvPr>
          <p:cNvSpPr>
            <a:spLocks noGrp="1"/>
          </p:cNvSpPr>
          <p:nvPr>
            <p:ph type="sldNum" sz="quarter" idx="5"/>
          </p:nvPr>
        </p:nvSpPr>
        <p:spPr/>
        <p:txBody>
          <a:bodyPr/>
          <a:lstStyle/>
          <a:p>
            <a:fld id="{18B2908A-689C-4443-B50F-299BD0085A39}" type="slidenum">
              <a:rPr lang="en-US" smtClean="0"/>
              <a:t>39</a:t>
            </a:fld>
            <a:endParaRPr lang="en-US"/>
          </a:p>
        </p:txBody>
      </p:sp>
    </p:spTree>
    <p:extLst>
      <p:ext uri="{BB962C8B-B14F-4D97-AF65-F5344CB8AC3E}">
        <p14:creationId xmlns:p14="http://schemas.microsoft.com/office/powerpoint/2010/main" val="4285939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4C009-98ED-D7CD-3ED9-A846153D4C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72BD7A-DEDB-7E23-ACA6-947B169EDD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8DB255-902D-B86F-028F-F7C15788AC0F}"/>
              </a:ext>
            </a:extLst>
          </p:cNvPr>
          <p:cNvSpPr>
            <a:spLocks noGrp="1"/>
          </p:cNvSpPr>
          <p:nvPr>
            <p:ph type="body" idx="1"/>
          </p:nvPr>
        </p:nvSpPr>
        <p:spPr/>
        <p:txBody>
          <a:bodyPr/>
          <a:lstStyle/>
          <a:p>
            <a:r>
              <a:rPr lang="en-US" dirty="0"/>
              <a:t>Petty Cash is only for reimbursements under $50 and must go through the Cashier’s Office.</a:t>
            </a:r>
          </a:p>
          <a:p>
            <a:endParaRPr lang="en-US" dirty="0"/>
          </a:p>
          <a:p>
            <a:r>
              <a:rPr lang="en-US" dirty="0"/>
              <a:t>For student payments, they must go through Financial Aid unless:</a:t>
            </a:r>
          </a:p>
          <a:p>
            <a:pPr marL="171450" indent="-171450">
              <a:buFont typeface="Arial" panose="020B0604020202020204" pitchFamily="34" charset="0"/>
              <a:buChar char="•"/>
            </a:pPr>
            <a:r>
              <a:rPr lang="en-US" dirty="0"/>
              <a:t>It’s a reimbursement</a:t>
            </a:r>
          </a:p>
          <a:p>
            <a:pPr marL="171450" indent="-171450">
              <a:buFont typeface="Arial" panose="020B0604020202020204" pitchFamily="34" charset="0"/>
              <a:buChar char="•"/>
            </a:pPr>
            <a:r>
              <a:rPr lang="en-US" dirty="0"/>
              <a:t>The student invoices CSUB through their own business</a:t>
            </a:r>
          </a:p>
          <a:p>
            <a:pPr marL="171450" indent="-171450">
              <a:buFont typeface="Arial" panose="020B0604020202020204" pitchFamily="34" charset="0"/>
              <a:buChar char="•"/>
            </a:pPr>
            <a:r>
              <a:rPr lang="en-US" dirty="0"/>
              <a:t>The payment qualifies as de minimis — meaning $100 or less</a:t>
            </a:r>
          </a:p>
          <a:p>
            <a:endParaRPr lang="en-US" dirty="0"/>
          </a:p>
          <a:p>
            <a:r>
              <a:rPr lang="en-US" dirty="0"/>
              <a:t>Students must complete the Vendor Data Record 204 Form before receiving payment.</a:t>
            </a:r>
          </a:p>
          <a:p>
            <a:endParaRPr lang="en-US" dirty="0"/>
          </a:p>
          <a:p>
            <a:r>
              <a:rPr lang="en-US" dirty="0"/>
              <a:t>Now, Melissa will talk about ProCard. </a:t>
            </a:r>
          </a:p>
          <a:p>
            <a:endParaRPr lang="en-US" dirty="0"/>
          </a:p>
        </p:txBody>
      </p:sp>
      <p:sp>
        <p:nvSpPr>
          <p:cNvPr id="4" name="Slide Number Placeholder 3">
            <a:extLst>
              <a:ext uri="{FF2B5EF4-FFF2-40B4-BE49-F238E27FC236}">
                <a16:creationId xmlns:a16="http://schemas.microsoft.com/office/drawing/2014/main" id="{7C7FFA70-A2D5-7B51-D1E7-82B67A19B9FB}"/>
              </a:ext>
            </a:extLst>
          </p:cNvPr>
          <p:cNvSpPr>
            <a:spLocks noGrp="1"/>
          </p:cNvSpPr>
          <p:nvPr>
            <p:ph type="sldNum" sz="quarter" idx="5"/>
          </p:nvPr>
        </p:nvSpPr>
        <p:spPr/>
        <p:txBody>
          <a:bodyPr/>
          <a:lstStyle/>
          <a:p>
            <a:fld id="{18B2908A-689C-4443-B50F-299BD0085A39}" type="slidenum">
              <a:rPr lang="en-US" smtClean="0"/>
              <a:t>40</a:t>
            </a:fld>
            <a:endParaRPr lang="en-US"/>
          </a:p>
        </p:txBody>
      </p:sp>
    </p:spTree>
    <p:extLst>
      <p:ext uri="{BB962C8B-B14F-4D97-AF65-F5344CB8AC3E}">
        <p14:creationId xmlns:p14="http://schemas.microsoft.com/office/powerpoint/2010/main" val="2903544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7A1E4-D9FE-3C5A-F1F6-A7995739E2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BEA05C-2FC8-9187-0C2B-A51382A17B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CA01FD-FDD9-12C4-A7CA-E9B85C5B46F1}"/>
              </a:ext>
            </a:extLst>
          </p:cNvPr>
          <p:cNvSpPr>
            <a:spLocks noGrp="1"/>
          </p:cNvSpPr>
          <p:nvPr>
            <p:ph type="body" idx="1"/>
          </p:nvPr>
        </p:nvSpPr>
        <p:spPr/>
        <p:txBody>
          <a:bodyPr/>
          <a:lstStyle/>
          <a:p>
            <a:r>
              <a:rPr lang="en-US" dirty="0"/>
              <a:t>Here is a listing of all of our ProCard forms that we utilize. (Briefly go through the table)</a:t>
            </a:r>
          </a:p>
          <a:p>
            <a:endParaRPr lang="en-US" dirty="0"/>
          </a:p>
          <a:p>
            <a:r>
              <a:rPr lang="en-US" dirty="0"/>
              <a:t>ProCard forms will be changing as part of the Concur Optimization Project. More information is coming soon, so stay tuned.</a:t>
            </a:r>
          </a:p>
          <a:p>
            <a:endParaRPr lang="en-US" dirty="0"/>
          </a:p>
        </p:txBody>
      </p:sp>
      <p:sp>
        <p:nvSpPr>
          <p:cNvPr id="4" name="Slide Number Placeholder 3">
            <a:extLst>
              <a:ext uri="{FF2B5EF4-FFF2-40B4-BE49-F238E27FC236}">
                <a16:creationId xmlns:a16="http://schemas.microsoft.com/office/drawing/2014/main" id="{E33D7061-1069-E683-C11B-0AF828800AAE}"/>
              </a:ext>
            </a:extLst>
          </p:cNvPr>
          <p:cNvSpPr>
            <a:spLocks noGrp="1"/>
          </p:cNvSpPr>
          <p:nvPr>
            <p:ph type="sldNum" sz="quarter" idx="5"/>
          </p:nvPr>
        </p:nvSpPr>
        <p:spPr/>
        <p:txBody>
          <a:bodyPr/>
          <a:lstStyle/>
          <a:p>
            <a:fld id="{18B2908A-689C-4443-B50F-299BD0085A39}" type="slidenum">
              <a:rPr lang="en-US" smtClean="0"/>
              <a:t>41</a:t>
            </a:fld>
            <a:endParaRPr lang="en-US"/>
          </a:p>
        </p:txBody>
      </p:sp>
    </p:spTree>
    <p:extLst>
      <p:ext uri="{BB962C8B-B14F-4D97-AF65-F5344CB8AC3E}">
        <p14:creationId xmlns:p14="http://schemas.microsoft.com/office/powerpoint/2010/main" val="2093520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2908A-689C-4443-B50F-299BD0085A39}" type="slidenum">
              <a:rPr lang="en-US" smtClean="0"/>
              <a:t>5</a:t>
            </a:fld>
            <a:endParaRPr lang="en-US"/>
          </a:p>
        </p:txBody>
      </p:sp>
    </p:spTree>
    <p:extLst>
      <p:ext uri="{BB962C8B-B14F-4D97-AF65-F5344CB8AC3E}">
        <p14:creationId xmlns:p14="http://schemas.microsoft.com/office/powerpoint/2010/main" val="24726242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DF2BA-E266-FB2B-4C52-51E63788E8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D7BCF5-8902-0F6B-ED14-239CF0A659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6CFF6B-9B64-D520-4AAC-019F1832E8C2}"/>
              </a:ext>
            </a:extLst>
          </p:cNvPr>
          <p:cNvSpPr>
            <a:spLocks noGrp="1"/>
          </p:cNvSpPr>
          <p:nvPr>
            <p:ph type="body" idx="1"/>
          </p:nvPr>
        </p:nvSpPr>
        <p:spPr/>
        <p:txBody>
          <a:bodyPr/>
          <a:lstStyle/>
          <a:p>
            <a:r>
              <a:rPr lang="en-US" dirty="0"/>
              <a:t>We want to go over a few reminders for our ProCard holders/reconcilers. </a:t>
            </a:r>
          </a:p>
          <a:p>
            <a:endParaRPr lang="en-US" dirty="0"/>
          </a:p>
          <a:p>
            <a:r>
              <a:rPr lang="en-US" dirty="0"/>
              <a:t>Software is prohibited on the ProCard unless special approval has been obtained from Procurement. That means cardholders should not be purchasing software directly and bypassing IT or Procurement processes.</a:t>
            </a:r>
          </a:p>
          <a:p>
            <a:endParaRPr lang="en-US" dirty="0"/>
          </a:p>
          <a:p>
            <a:r>
              <a:rPr lang="en-US" dirty="0"/>
              <a:t>Even if software has been approved in the past, every single software transaction placed on a ProCard must include a ProCard Software Waiver Form attached. No exceptions.</a:t>
            </a:r>
          </a:p>
          <a:p>
            <a:endParaRPr lang="en-US" dirty="0"/>
          </a:p>
          <a:p>
            <a:r>
              <a:rPr lang="en-US" dirty="0"/>
              <a:t>The reason for this is bigger than just payment processing. Software purchases involve:</a:t>
            </a:r>
          </a:p>
          <a:p>
            <a:pPr marL="171450" indent="-171450">
              <a:buFont typeface="Arial" panose="020B0604020202020204" pitchFamily="34" charset="0"/>
              <a:buChar char="•"/>
            </a:pPr>
            <a:r>
              <a:rPr lang="en-US" dirty="0"/>
              <a:t>Data security</a:t>
            </a:r>
          </a:p>
          <a:p>
            <a:pPr marL="171450" indent="-171450">
              <a:buFont typeface="Arial" panose="020B0604020202020204" pitchFamily="34" charset="0"/>
              <a:buChar char="•"/>
            </a:pPr>
            <a:r>
              <a:rPr lang="en-US" dirty="0"/>
              <a:t>Licensing compliance</a:t>
            </a:r>
          </a:p>
          <a:p>
            <a:pPr marL="171450" indent="-171450">
              <a:buFont typeface="Arial" panose="020B0604020202020204" pitchFamily="34" charset="0"/>
              <a:buChar char="•"/>
            </a:pPr>
            <a:r>
              <a:rPr lang="en-US" dirty="0"/>
              <a:t>Accessibility standards</a:t>
            </a:r>
          </a:p>
          <a:p>
            <a:pPr marL="171450" indent="-171450">
              <a:buFont typeface="Arial" panose="020B0604020202020204" pitchFamily="34" charset="0"/>
              <a:buChar char="•"/>
            </a:pPr>
            <a:r>
              <a:rPr lang="en-US" dirty="0"/>
              <a:t>Contract terms</a:t>
            </a:r>
          </a:p>
          <a:p>
            <a:pPr marL="0" indent="0">
              <a:buFont typeface="Arial" panose="020B0604020202020204" pitchFamily="34" charset="0"/>
              <a:buNone/>
            </a:pPr>
            <a:endParaRPr lang="en-US" dirty="0"/>
          </a:p>
          <a:p>
            <a:r>
              <a:rPr lang="en-US" dirty="0"/>
              <a:t>IT and Procurement are involved to protect the university. So, if you’re ever unsure whether something qualifies as software, pause and ask before swiping the card.</a:t>
            </a:r>
          </a:p>
          <a:p>
            <a:endParaRPr lang="en-US" dirty="0"/>
          </a:p>
          <a:p>
            <a:r>
              <a:rPr lang="en-US" dirty="0"/>
              <a:t>Now let’s talk about Lost Receipt Forms.</a:t>
            </a:r>
          </a:p>
          <a:p>
            <a:endParaRPr lang="en-US" dirty="0"/>
          </a:p>
          <a:p>
            <a:r>
              <a:rPr lang="en-US" dirty="0"/>
              <a:t>These are intended to be used only when you’ve made every reasonable effort to obtain a duplicate receipt and truly cannot. They are not a convenience form, they’re a last resort.</a:t>
            </a:r>
          </a:p>
          <a:p>
            <a:endParaRPr lang="en-US" dirty="0"/>
          </a:p>
          <a:p>
            <a:r>
              <a:rPr lang="en-US" dirty="0"/>
              <a:t>There is an annual limit of four Lost Receipt Forms per fiscal year per cardholder.</a:t>
            </a:r>
          </a:p>
          <a:p>
            <a:endParaRPr lang="en-US" dirty="0"/>
          </a:p>
          <a:p>
            <a:r>
              <a:rPr lang="en-US" dirty="0"/>
              <a:t>If more than four are submitted, the additional forms are routed to the Controller’s Office for further review and approval by the ProCard Technician.</a:t>
            </a:r>
          </a:p>
          <a:p>
            <a:endParaRPr lang="en-US" dirty="0"/>
          </a:p>
          <a:p>
            <a:r>
              <a:rPr lang="en-US" dirty="0"/>
              <a:t>Lost Receipt Forms are never allowable for:</a:t>
            </a:r>
          </a:p>
          <a:p>
            <a:pPr marL="171450" indent="-171450">
              <a:buFont typeface="Arial" panose="020B0604020202020204" pitchFamily="34" charset="0"/>
              <a:buChar char="•"/>
            </a:pPr>
            <a:r>
              <a:rPr lang="en-US" dirty="0"/>
              <a:t>Airfare</a:t>
            </a:r>
          </a:p>
          <a:p>
            <a:pPr marL="171450" indent="-171450">
              <a:buFont typeface="Arial" panose="020B0604020202020204" pitchFamily="34" charset="0"/>
              <a:buChar char="•"/>
            </a:pPr>
            <a:r>
              <a:rPr lang="en-US" dirty="0"/>
              <a:t>Hotel</a:t>
            </a:r>
          </a:p>
          <a:p>
            <a:pPr marL="171450" indent="-171450">
              <a:buFont typeface="Arial" panose="020B0604020202020204" pitchFamily="34" charset="0"/>
              <a:buChar char="•"/>
            </a:pPr>
            <a:r>
              <a:rPr lang="en-US" dirty="0"/>
              <a:t>Rental car expenses</a:t>
            </a:r>
          </a:p>
          <a:p>
            <a:pPr marL="171450" indent="-171450">
              <a:buFont typeface="Arial" panose="020B0604020202020204" pitchFamily="34" charset="0"/>
              <a:buChar char="•"/>
            </a:pPr>
            <a:endParaRPr lang="en-US" dirty="0"/>
          </a:p>
          <a:p>
            <a:r>
              <a:rPr lang="en-US" dirty="0"/>
              <a:t>Under any circumstances.</a:t>
            </a:r>
          </a:p>
          <a:p>
            <a:endParaRPr lang="en-US" dirty="0"/>
          </a:p>
          <a:p>
            <a:r>
              <a:rPr lang="en-US" dirty="0"/>
              <a:t>Bottom line is to keep your receipts. We accept pictures of receipts, so utilize all your resources. Use the form only when absolutely necessary, and if you’re trending toward that fourth form, that’s a good time to reassess your process.</a:t>
            </a:r>
          </a:p>
          <a:p>
            <a:endParaRPr lang="en-US" dirty="0"/>
          </a:p>
          <a:p>
            <a:endParaRPr lang="en-US" dirty="0"/>
          </a:p>
        </p:txBody>
      </p:sp>
      <p:sp>
        <p:nvSpPr>
          <p:cNvPr id="4" name="Slide Number Placeholder 3">
            <a:extLst>
              <a:ext uri="{FF2B5EF4-FFF2-40B4-BE49-F238E27FC236}">
                <a16:creationId xmlns:a16="http://schemas.microsoft.com/office/drawing/2014/main" id="{DAC59211-785A-9350-1BC2-CFAC5A303D8C}"/>
              </a:ext>
            </a:extLst>
          </p:cNvPr>
          <p:cNvSpPr>
            <a:spLocks noGrp="1"/>
          </p:cNvSpPr>
          <p:nvPr>
            <p:ph type="sldNum" sz="quarter" idx="5"/>
          </p:nvPr>
        </p:nvSpPr>
        <p:spPr/>
        <p:txBody>
          <a:bodyPr/>
          <a:lstStyle/>
          <a:p>
            <a:fld id="{18B2908A-689C-4443-B50F-299BD0085A39}" type="slidenum">
              <a:rPr lang="en-US" smtClean="0"/>
              <a:t>42</a:t>
            </a:fld>
            <a:endParaRPr lang="en-US"/>
          </a:p>
        </p:txBody>
      </p:sp>
    </p:spTree>
    <p:extLst>
      <p:ext uri="{BB962C8B-B14F-4D97-AF65-F5344CB8AC3E}">
        <p14:creationId xmlns:p14="http://schemas.microsoft.com/office/powerpoint/2010/main" val="3009277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D9CEC-5610-F787-6F6C-A83C03D347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3A044D-997D-B9CB-B19C-E3A0CBB130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40B2B2-9010-CCC8-1CD7-717B202C4DD1}"/>
              </a:ext>
            </a:extLst>
          </p:cNvPr>
          <p:cNvSpPr>
            <a:spLocks noGrp="1"/>
          </p:cNvSpPr>
          <p:nvPr>
            <p:ph type="body" idx="1"/>
          </p:nvPr>
        </p:nvSpPr>
        <p:spPr/>
        <p:txBody>
          <a:bodyPr/>
          <a:lstStyle/>
          <a:p>
            <a:r>
              <a:rPr lang="en-US" dirty="0"/>
              <a:t>Let’s talk about regalia, because this is one of those areas where the funding source really matters.</a:t>
            </a:r>
          </a:p>
          <a:p>
            <a:endParaRPr lang="en-US" b="1" dirty="0"/>
          </a:p>
          <a:p>
            <a:r>
              <a:rPr lang="en-US" dirty="0"/>
              <a:t>When using Stateside funds, the purchase of regalia for faculty is prohibited. That’s because regalia is considered a personal purchase, even if it’s being used for commencement or official university events. However, regalia can be rented using Stateside funds.</a:t>
            </a:r>
            <a:br>
              <a:rPr lang="en-US" dirty="0"/>
            </a:br>
            <a:endParaRPr lang="en-US" dirty="0"/>
          </a:p>
          <a:p>
            <a:r>
              <a:rPr lang="en-US" dirty="0"/>
              <a:t>If you’re renting, you must provide a detailed receipt that clearly indicates it was a rental, not a purchase. If the receipt does not state that it is a rental, please provide documented confirmation from the vendor that it is. </a:t>
            </a:r>
          </a:p>
          <a:p>
            <a:endParaRPr lang="en-US" b="1" dirty="0"/>
          </a:p>
          <a:p>
            <a:r>
              <a:rPr lang="en-US" dirty="0"/>
              <a:t>Now, if you’re using Auxiliary funds, the rules are different.</a:t>
            </a:r>
          </a:p>
          <a:p>
            <a:endParaRPr lang="en-US" dirty="0"/>
          </a:p>
          <a:p>
            <a:r>
              <a:rPr lang="en-US" dirty="0"/>
              <a:t>Purchase of regalia is allowed on Auxiliary funds.</a:t>
            </a:r>
          </a:p>
          <a:p>
            <a:endParaRPr lang="en-US" dirty="0"/>
          </a:p>
          <a:p>
            <a:r>
              <a:rPr lang="en-US" dirty="0"/>
              <a:t>However, documentation still matters.</a:t>
            </a:r>
          </a:p>
          <a:p>
            <a:endParaRPr lang="en-US" dirty="0"/>
          </a:p>
          <a:p>
            <a:r>
              <a:rPr lang="en-US" dirty="0"/>
              <a:t>If the regalia purchase is intended for awards or another purpose that benefits students, you’ll need:</a:t>
            </a:r>
          </a:p>
          <a:p>
            <a:pPr marL="171450" indent="-171450">
              <a:buFont typeface="Arial" panose="020B0604020202020204" pitchFamily="34" charset="0"/>
              <a:buChar char="•"/>
            </a:pPr>
            <a:r>
              <a:rPr lang="en-US" dirty="0"/>
              <a:t>A detailed receipt</a:t>
            </a:r>
          </a:p>
          <a:p>
            <a:pPr marL="171450" indent="-171450">
              <a:buFont typeface="Arial" panose="020B0604020202020204" pitchFamily="34" charset="0"/>
              <a:buChar char="•"/>
            </a:pPr>
            <a:r>
              <a:rPr lang="en-US" dirty="0"/>
              <a:t>A completed Hospitality form</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So before moving forward with any regalia expense, pause and ask:</a:t>
            </a:r>
            <a:br>
              <a:rPr lang="en-US" dirty="0"/>
            </a:br>
            <a:endParaRPr lang="en-US" dirty="0"/>
          </a:p>
          <a:p>
            <a:pPr marL="0" indent="0">
              <a:buFont typeface="Arial" panose="020B0604020202020204" pitchFamily="34" charset="0"/>
              <a:buNone/>
            </a:pPr>
            <a:r>
              <a:rPr lang="en-US" dirty="0"/>
              <a:t>What fund source am I using?</a:t>
            </a:r>
            <a:br>
              <a:rPr lang="en-US" dirty="0"/>
            </a:br>
            <a:r>
              <a:rPr lang="en-US" dirty="0"/>
              <a:t>Is this a purchase or a rental?</a:t>
            </a:r>
            <a:br>
              <a:rPr lang="en-US" dirty="0"/>
            </a:br>
            <a:r>
              <a:rPr lang="en-US" dirty="0"/>
              <a:t>Does this benefit students and require additional documentation?</a:t>
            </a:r>
          </a:p>
          <a:p>
            <a:pPr marL="171450" indent="-171450">
              <a:buFont typeface="Arial" panose="020B0604020202020204" pitchFamily="34" charset="0"/>
              <a:buChar char="•"/>
            </a:pPr>
            <a:endParaRPr lang="en-US" dirty="0"/>
          </a:p>
          <a:p>
            <a:r>
              <a:rPr lang="en-US" dirty="0"/>
              <a:t>That quick check upfront prevents delays later.</a:t>
            </a:r>
          </a:p>
          <a:p>
            <a:endParaRPr lang="en-US" dirty="0"/>
          </a:p>
        </p:txBody>
      </p:sp>
      <p:sp>
        <p:nvSpPr>
          <p:cNvPr id="4" name="Slide Number Placeholder 3">
            <a:extLst>
              <a:ext uri="{FF2B5EF4-FFF2-40B4-BE49-F238E27FC236}">
                <a16:creationId xmlns:a16="http://schemas.microsoft.com/office/drawing/2014/main" id="{A739EEAD-4A28-7E16-0BE2-87325E37B46B}"/>
              </a:ext>
            </a:extLst>
          </p:cNvPr>
          <p:cNvSpPr>
            <a:spLocks noGrp="1"/>
          </p:cNvSpPr>
          <p:nvPr>
            <p:ph type="sldNum" sz="quarter" idx="5"/>
          </p:nvPr>
        </p:nvSpPr>
        <p:spPr/>
        <p:txBody>
          <a:bodyPr/>
          <a:lstStyle/>
          <a:p>
            <a:fld id="{18B2908A-689C-4443-B50F-299BD0085A39}" type="slidenum">
              <a:rPr lang="en-US" smtClean="0"/>
              <a:t>43</a:t>
            </a:fld>
            <a:endParaRPr lang="en-US"/>
          </a:p>
        </p:txBody>
      </p:sp>
    </p:spTree>
    <p:extLst>
      <p:ext uri="{BB962C8B-B14F-4D97-AF65-F5344CB8AC3E}">
        <p14:creationId xmlns:p14="http://schemas.microsoft.com/office/powerpoint/2010/main" val="28819310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4C127-B927-BD78-ECF2-C33BA77B0A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DC3437-0A87-DBE8-0865-74D12791F7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979930-9E58-BFD8-610F-C98FCD307E84}"/>
              </a:ext>
            </a:extLst>
          </p:cNvPr>
          <p:cNvSpPr>
            <a:spLocks noGrp="1"/>
          </p:cNvSpPr>
          <p:nvPr>
            <p:ph type="body" idx="1"/>
          </p:nvPr>
        </p:nvSpPr>
        <p:spPr/>
        <p:txBody>
          <a:bodyPr/>
          <a:lstStyle/>
          <a:p>
            <a:r>
              <a:rPr lang="en-US" dirty="0"/>
              <a:t>Let’s talk about awards, because this is an area where documentation also matters.</a:t>
            </a:r>
          </a:p>
          <a:p>
            <a:endParaRPr lang="en-US" dirty="0"/>
          </a:p>
          <a:p>
            <a:r>
              <a:rPr lang="en-US" dirty="0"/>
              <a:t>First, gift cards.</a:t>
            </a:r>
          </a:p>
          <a:p>
            <a:r>
              <a:rPr lang="en-US" dirty="0"/>
              <a:t>Gift cards must ONLY be purchased using a ProCard. They should never be purchased personally and reimbursed.</a:t>
            </a:r>
          </a:p>
          <a:p>
            <a:endParaRPr lang="en-US" dirty="0"/>
          </a:p>
          <a:p>
            <a:r>
              <a:rPr lang="en-US" dirty="0"/>
              <a:t>In addition to the purchase, you must include:</a:t>
            </a:r>
          </a:p>
          <a:p>
            <a:pPr marL="171450" indent="-171450">
              <a:buFont typeface="Arial" panose="020B0604020202020204" pitchFamily="34" charset="0"/>
              <a:buChar char="•"/>
            </a:pPr>
            <a:r>
              <a:rPr lang="en-US" dirty="0"/>
              <a:t>A Hospitality Justification Form</a:t>
            </a:r>
          </a:p>
          <a:p>
            <a:pPr marL="171450" indent="-171450">
              <a:buFont typeface="Arial" panose="020B0604020202020204" pitchFamily="34" charset="0"/>
              <a:buChar char="•"/>
            </a:pPr>
            <a:r>
              <a:rPr lang="en-US" dirty="0"/>
              <a:t>A Gift Acknowledgment Form</a:t>
            </a:r>
          </a:p>
          <a:p>
            <a:pPr marL="0" indent="0">
              <a:buFont typeface="Arial" panose="020B0604020202020204" pitchFamily="34" charset="0"/>
              <a:buNone/>
            </a:pPr>
            <a:endParaRPr lang="en-US" dirty="0"/>
          </a:p>
          <a:p>
            <a:r>
              <a:rPr lang="en-US" dirty="0"/>
              <a:t>That acknowledgment form is critical because gift cards are considered cash equivalents. We need documentation showing who received it and why.</a:t>
            </a:r>
          </a:p>
          <a:p>
            <a:r>
              <a:rPr lang="en-US" dirty="0"/>
              <a:t>If you’re thinking about purchasing gift cards, pause and make sure you have a plan for tracking and documentation before completing the transaction. If purchasing on behalf of staff or faculty, be sure to collaborate with the cardholder to ensure someone is tracking and documenting this purchase. </a:t>
            </a:r>
          </a:p>
          <a:p>
            <a:br>
              <a:rPr lang="en-US" dirty="0"/>
            </a:br>
            <a:endParaRPr lang="en-US" dirty="0"/>
          </a:p>
          <a:p>
            <a:r>
              <a:rPr lang="en-US" dirty="0"/>
              <a:t>Now, tangible awards — meaning physical items.</a:t>
            </a:r>
          </a:p>
          <a:p>
            <a:endParaRPr lang="en-US" dirty="0"/>
          </a:p>
          <a:p>
            <a:r>
              <a:rPr lang="en-US" dirty="0"/>
              <a:t>This includes things like:</a:t>
            </a:r>
          </a:p>
          <a:p>
            <a:pPr marL="171450" indent="-171450">
              <a:buFont typeface="Arial" panose="020B0604020202020204" pitchFamily="34" charset="0"/>
              <a:buChar char="•"/>
            </a:pPr>
            <a:r>
              <a:rPr lang="en-US" dirty="0"/>
              <a:t>Student graduate awards</a:t>
            </a:r>
          </a:p>
          <a:p>
            <a:pPr marL="171450" indent="-171450">
              <a:buFont typeface="Arial" panose="020B0604020202020204" pitchFamily="34" charset="0"/>
              <a:buChar char="•"/>
            </a:pPr>
            <a:r>
              <a:rPr lang="en-US" dirty="0"/>
              <a:t>Years of service awards</a:t>
            </a:r>
          </a:p>
          <a:p>
            <a:pPr marL="171450" indent="-171450">
              <a:buFont typeface="Arial" panose="020B0604020202020204" pitchFamily="34" charset="0"/>
              <a:buChar char="•"/>
            </a:pPr>
            <a:r>
              <a:rPr lang="en-US" dirty="0"/>
              <a:t>Prizes for campus events</a:t>
            </a:r>
          </a:p>
          <a:p>
            <a:pPr marL="171450" indent="-171450">
              <a:buFont typeface="Arial" panose="020B0604020202020204" pitchFamily="34" charset="0"/>
              <a:buChar char="•"/>
            </a:pPr>
            <a:r>
              <a:rPr lang="en-US" dirty="0"/>
              <a:t>Recognition items</a:t>
            </a:r>
          </a:p>
          <a:p>
            <a:pPr marL="0" indent="0">
              <a:buFont typeface="Arial" panose="020B0604020202020204" pitchFamily="34" charset="0"/>
              <a:buNone/>
            </a:pPr>
            <a:endParaRPr lang="en-US" dirty="0"/>
          </a:p>
          <a:p>
            <a:endParaRPr lang="en-US" dirty="0"/>
          </a:p>
        </p:txBody>
      </p:sp>
      <p:sp>
        <p:nvSpPr>
          <p:cNvPr id="4" name="Slide Number Placeholder 3">
            <a:extLst>
              <a:ext uri="{FF2B5EF4-FFF2-40B4-BE49-F238E27FC236}">
                <a16:creationId xmlns:a16="http://schemas.microsoft.com/office/drawing/2014/main" id="{9D458B11-3C34-1371-5F50-31B7283D3820}"/>
              </a:ext>
            </a:extLst>
          </p:cNvPr>
          <p:cNvSpPr>
            <a:spLocks noGrp="1"/>
          </p:cNvSpPr>
          <p:nvPr>
            <p:ph type="sldNum" sz="quarter" idx="5"/>
          </p:nvPr>
        </p:nvSpPr>
        <p:spPr/>
        <p:txBody>
          <a:bodyPr/>
          <a:lstStyle/>
          <a:p>
            <a:fld id="{18B2908A-689C-4443-B50F-299BD0085A39}" type="slidenum">
              <a:rPr lang="en-US" smtClean="0"/>
              <a:t>44</a:t>
            </a:fld>
            <a:endParaRPr lang="en-US"/>
          </a:p>
        </p:txBody>
      </p:sp>
    </p:spTree>
    <p:extLst>
      <p:ext uri="{BB962C8B-B14F-4D97-AF65-F5344CB8AC3E}">
        <p14:creationId xmlns:p14="http://schemas.microsoft.com/office/powerpoint/2010/main" val="336214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FEB5B-D0E3-7B30-B4AE-52DA085596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0A976A-8BAB-4633-515A-C829AAFCF2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1885C7-787D-8988-F8DB-D30A7D8830D7}"/>
              </a:ext>
            </a:extLst>
          </p:cNvPr>
          <p:cNvSpPr>
            <a:spLocks noGrp="1"/>
          </p:cNvSpPr>
          <p:nvPr>
            <p:ph type="body" idx="1"/>
          </p:nvPr>
        </p:nvSpPr>
        <p:spPr/>
        <p:txBody>
          <a:bodyPr/>
          <a:lstStyle/>
          <a:p>
            <a:r>
              <a:rPr lang="en-US" dirty="0"/>
              <a:t>All tangible awards require a Hospitality Justification Form.</a:t>
            </a:r>
          </a:p>
          <a:p>
            <a:endParaRPr lang="en-US" dirty="0"/>
          </a:p>
          <a:p>
            <a:r>
              <a:rPr lang="en-US" dirty="0"/>
              <a:t>The purpose of that form is to clearly document the business justification and ensure the expense aligns with policy.</a:t>
            </a:r>
          </a:p>
          <a:p>
            <a:endParaRPr lang="en-US" dirty="0"/>
          </a:p>
          <a:p>
            <a:r>
              <a:rPr lang="en-US" dirty="0"/>
              <a:t>There is one exception.</a:t>
            </a:r>
          </a:p>
          <a:p>
            <a:endParaRPr lang="en-US" dirty="0"/>
          </a:p>
          <a:p>
            <a:r>
              <a:rPr lang="en-US" dirty="0"/>
              <a:t>If the award is for Campus Programming and tied to a project number on the chartfield, the Hospitality Justification Form is not required.</a:t>
            </a:r>
          </a:p>
          <a:p>
            <a:endParaRPr lang="en-US" dirty="0"/>
          </a:p>
          <a:p>
            <a:r>
              <a:rPr lang="en-US" dirty="0"/>
              <a:t>Now a few quick but important reminders about Hospitality Forms in general.</a:t>
            </a:r>
          </a:p>
          <a:p>
            <a:endParaRPr lang="en-US" dirty="0"/>
          </a:p>
          <a:p>
            <a:r>
              <a:rPr lang="en-US" dirty="0"/>
              <a:t>If you’re using a blanket Hospitality Form for events that occur over a period of time, make sure you edit it appropriately to reflect the correct dates and details. Don’t just reuse it without updating it.</a:t>
            </a:r>
          </a:p>
          <a:p>
            <a:endParaRPr lang="en-US" dirty="0"/>
          </a:p>
          <a:p>
            <a:r>
              <a:rPr lang="en-US" dirty="0"/>
              <a:t>Stay within the approved amounts. </a:t>
            </a:r>
          </a:p>
          <a:p>
            <a:endParaRPr lang="en-US" dirty="0"/>
          </a:p>
          <a:p>
            <a:r>
              <a:rPr lang="en-US" dirty="0"/>
              <a:t>And very important:</a:t>
            </a:r>
          </a:p>
          <a:p>
            <a:pPr marL="171450" indent="-171450">
              <a:buFont typeface="Arial" panose="020B0604020202020204" pitchFamily="34" charset="0"/>
              <a:buChar char="•"/>
            </a:pPr>
            <a:r>
              <a:rPr lang="en-US" dirty="0"/>
              <a:t>DOA approvers cannot approve their own forms.</a:t>
            </a:r>
          </a:p>
          <a:p>
            <a:pPr marL="171450" indent="-171450">
              <a:buFont typeface="Arial" panose="020B0604020202020204" pitchFamily="34" charset="0"/>
              <a:buChar char="•"/>
            </a:pPr>
            <a:r>
              <a:rPr lang="en-US" dirty="0"/>
              <a:t>Approvers cannot be a guest benefiting from the event.</a:t>
            </a:r>
          </a:p>
          <a:p>
            <a:pPr marL="628650" lvl="1" indent="-171450">
              <a:buFont typeface="Arial" panose="020B0604020202020204" pitchFamily="34" charset="0"/>
              <a:buChar char="•"/>
            </a:pPr>
            <a:r>
              <a:rPr lang="en-US" dirty="0"/>
              <a:t>If that situation comes up, route it to your next level of approval — unless that person is a Vice President.</a:t>
            </a:r>
          </a:p>
          <a:p>
            <a:endParaRPr lang="en-US" dirty="0"/>
          </a:p>
        </p:txBody>
      </p:sp>
      <p:sp>
        <p:nvSpPr>
          <p:cNvPr id="4" name="Slide Number Placeholder 3">
            <a:extLst>
              <a:ext uri="{FF2B5EF4-FFF2-40B4-BE49-F238E27FC236}">
                <a16:creationId xmlns:a16="http://schemas.microsoft.com/office/drawing/2014/main" id="{70341E72-5980-6851-38EB-C03C9697CFA0}"/>
              </a:ext>
            </a:extLst>
          </p:cNvPr>
          <p:cNvSpPr>
            <a:spLocks noGrp="1"/>
          </p:cNvSpPr>
          <p:nvPr>
            <p:ph type="sldNum" sz="quarter" idx="5"/>
          </p:nvPr>
        </p:nvSpPr>
        <p:spPr/>
        <p:txBody>
          <a:bodyPr/>
          <a:lstStyle/>
          <a:p>
            <a:fld id="{18B2908A-689C-4443-B50F-299BD0085A39}" type="slidenum">
              <a:rPr lang="en-US" smtClean="0"/>
              <a:t>45</a:t>
            </a:fld>
            <a:endParaRPr lang="en-US"/>
          </a:p>
        </p:txBody>
      </p:sp>
    </p:spTree>
    <p:extLst>
      <p:ext uri="{BB962C8B-B14F-4D97-AF65-F5344CB8AC3E}">
        <p14:creationId xmlns:p14="http://schemas.microsoft.com/office/powerpoint/2010/main" val="19246353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94FCF-C66F-0A8D-AA17-3137A30012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4BA51A-5C1D-5C82-037C-D423A5BCCE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E75284-30A6-C0A6-EEC7-BE77D46BA770}"/>
              </a:ext>
            </a:extLst>
          </p:cNvPr>
          <p:cNvSpPr>
            <a:spLocks noGrp="1"/>
          </p:cNvSpPr>
          <p:nvPr>
            <p:ph type="body" idx="1"/>
          </p:nvPr>
        </p:nvSpPr>
        <p:spPr/>
        <p:txBody>
          <a:bodyPr/>
          <a:lstStyle/>
          <a:p>
            <a:r>
              <a:rPr lang="en-US" dirty="0"/>
              <a:t>Let’s cover a couple of quick but important reminders.</a:t>
            </a:r>
          </a:p>
          <a:p>
            <a:endParaRPr lang="en-US" dirty="0"/>
          </a:p>
          <a:p>
            <a:r>
              <a:rPr lang="en-US" dirty="0"/>
              <a:t>All transactions made on a CSUB-issued card must be shipped and billed to campus — not to personal addresses.</a:t>
            </a:r>
          </a:p>
          <a:p>
            <a:endParaRPr lang="en-US" dirty="0"/>
          </a:p>
          <a:p>
            <a:r>
              <a:rPr lang="en-US" dirty="0"/>
              <a:t>That includes home addresses. Even if it feels more convenient, shipments cannot go to a personal residence. </a:t>
            </a:r>
          </a:p>
          <a:p>
            <a:endParaRPr lang="en-US" dirty="0"/>
          </a:p>
          <a:p>
            <a:r>
              <a:rPr lang="en-US" dirty="0"/>
              <a:t>University funds must follow university controls, and shipping to campus ensures proper receipt, tracking, and accountability. </a:t>
            </a:r>
          </a:p>
          <a:p>
            <a:endParaRPr lang="en-US" dirty="0"/>
          </a:p>
          <a:p>
            <a:r>
              <a:rPr lang="en-US" dirty="0"/>
              <a:t>If something absolutely cannot be shipped to campus, that’s a moment to check with Procurement or Payment Services before completing the transaction. If your supervisor has approved an exception to this, we will need to see an emailed approval noting the exception when your ProCard Reconciliation is submitted. Please note, this should not be a frequent occurrence.</a:t>
            </a:r>
          </a:p>
          <a:p>
            <a:endParaRPr lang="en-US" dirty="0"/>
          </a:p>
          <a:p>
            <a:r>
              <a:rPr lang="en-US" dirty="0"/>
              <a:t>Now a few practical tips that will save you stress.</a:t>
            </a:r>
          </a:p>
          <a:p>
            <a:endParaRPr lang="en-US" dirty="0"/>
          </a:p>
          <a:p>
            <a:r>
              <a:rPr lang="en-US" dirty="0"/>
              <a:t>If you’re preparing for a CSUB event or traveling for business, call US Bank ahead of time to confirm your available balance. There’s nothing worse than being mid-transaction and realizing you’ve hit your limit.</a:t>
            </a:r>
          </a:p>
          <a:p>
            <a:endParaRPr lang="en-US" dirty="0"/>
          </a:p>
          <a:p>
            <a:r>
              <a:rPr lang="en-US" dirty="0"/>
              <a:t>Now, we will turn it over to Feli. </a:t>
            </a:r>
          </a:p>
          <a:p>
            <a:endParaRPr lang="en-US" dirty="0"/>
          </a:p>
          <a:p>
            <a:r>
              <a:rPr lang="en-US" dirty="0"/>
              <a:t>Also, make sure you know your ProCard billing cycle dates. Set calendar reminders or print the schedule and keep it somewhere visible. Staying ahead of those deadlines prevents late reconciliations and compliance issues.</a:t>
            </a:r>
          </a:p>
          <a:p>
            <a:endParaRPr lang="en-US" dirty="0"/>
          </a:p>
          <a:p>
            <a:r>
              <a:rPr lang="en-US" dirty="0"/>
              <a:t>Small habits like checking balances and tracking billing cycles make a big difference.</a:t>
            </a:r>
          </a:p>
        </p:txBody>
      </p:sp>
      <p:sp>
        <p:nvSpPr>
          <p:cNvPr id="4" name="Slide Number Placeholder 3">
            <a:extLst>
              <a:ext uri="{FF2B5EF4-FFF2-40B4-BE49-F238E27FC236}">
                <a16:creationId xmlns:a16="http://schemas.microsoft.com/office/drawing/2014/main" id="{4C7FB4B8-AE35-57E9-EBF5-2DD84A942BED}"/>
              </a:ext>
            </a:extLst>
          </p:cNvPr>
          <p:cNvSpPr>
            <a:spLocks noGrp="1"/>
          </p:cNvSpPr>
          <p:nvPr>
            <p:ph type="sldNum" sz="quarter" idx="5"/>
          </p:nvPr>
        </p:nvSpPr>
        <p:spPr/>
        <p:txBody>
          <a:bodyPr/>
          <a:lstStyle/>
          <a:p>
            <a:fld id="{18B2908A-689C-4443-B50F-299BD0085A39}" type="slidenum">
              <a:rPr lang="en-US" smtClean="0"/>
              <a:t>46</a:t>
            </a:fld>
            <a:endParaRPr lang="en-US"/>
          </a:p>
        </p:txBody>
      </p:sp>
    </p:spTree>
    <p:extLst>
      <p:ext uri="{BB962C8B-B14F-4D97-AF65-F5344CB8AC3E}">
        <p14:creationId xmlns:p14="http://schemas.microsoft.com/office/powerpoint/2010/main" val="3796120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3EC36-69D8-E1B8-DF5F-583930BCC8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78BAB6-CF66-F35C-2E0F-CBDB05FD9F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7DB438-CDB2-D50B-C620-282C2E4289FA}"/>
              </a:ext>
            </a:extLst>
          </p:cNvPr>
          <p:cNvSpPr>
            <a:spLocks noGrp="1"/>
          </p:cNvSpPr>
          <p:nvPr>
            <p:ph type="body" idx="1"/>
          </p:nvPr>
        </p:nvSpPr>
        <p:spPr/>
        <p:txBody>
          <a:bodyPr/>
          <a:lstStyle/>
          <a:p>
            <a:r>
              <a:rPr lang="en-US" dirty="0"/>
              <a:t>Now let’s walk through some important travel reminders. </a:t>
            </a:r>
          </a:p>
          <a:p>
            <a:endParaRPr lang="en-US" b="1" dirty="0"/>
          </a:p>
          <a:p>
            <a:r>
              <a:rPr lang="en-US" dirty="0"/>
              <a:t>If you’re requesting reimbursement for something that is typically non-reimbursable, and it’s due to special or unusual circumstances, it must be:</a:t>
            </a:r>
          </a:p>
          <a:p>
            <a:pPr marL="171450" indent="-171450">
              <a:buFont typeface="Arial" panose="020B0604020202020204" pitchFamily="34" charset="0"/>
              <a:buChar char="•"/>
            </a:pPr>
            <a:r>
              <a:rPr lang="en-US" dirty="0"/>
              <a:t>Authorized</a:t>
            </a:r>
          </a:p>
          <a:p>
            <a:pPr marL="171450" indent="-171450">
              <a:buFont typeface="Arial" panose="020B0604020202020204" pitchFamily="34" charset="0"/>
              <a:buChar char="•"/>
            </a:pPr>
            <a:r>
              <a:rPr lang="en-US" dirty="0"/>
              <a:t>Approved</a:t>
            </a:r>
          </a:p>
          <a:p>
            <a:pPr marL="171450" indent="-171450">
              <a:buFont typeface="Arial" panose="020B0604020202020204" pitchFamily="34" charset="0"/>
              <a:buChar char="•"/>
            </a:pPr>
            <a:r>
              <a:rPr lang="en-US" dirty="0"/>
              <a:t>Documented by the appropriate approving authority — which is usually the Vice President.</a:t>
            </a:r>
          </a:p>
          <a:p>
            <a:pPr marL="0" indent="0">
              <a:buFont typeface="Arial" panose="020B0604020202020204" pitchFamily="34" charset="0"/>
              <a:buNone/>
            </a:pPr>
            <a:endParaRPr lang="en-US" dirty="0"/>
          </a:p>
          <a:p>
            <a:r>
              <a:rPr lang="en-US" dirty="0"/>
              <a:t>If it’s outside standard policy, it needs higher-level visibility and documentation. When in doubt, get that approval in advance.</a:t>
            </a:r>
          </a:p>
          <a:p>
            <a:br>
              <a:rPr lang="en-US" dirty="0"/>
            </a:br>
            <a:r>
              <a:rPr lang="en-US" dirty="0"/>
              <a:t>No meals or drinks will be reimbursed for travel that is less than 24 hours and does not include an overnight stay.</a:t>
            </a:r>
          </a:p>
          <a:p>
            <a:endParaRPr lang="en-US" dirty="0"/>
          </a:p>
          <a:p>
            <a:r>
              <a:rPr lang="en-US" dirty="0"/>
              <a:t>So, if you’re attending a one-day conference and returning the same day, meal reimbursement would not apply.</a:t>
            </a:r>
          </a:p>
          <a:p>
            <a:endParaRPr lang="en-US" b="1" dirty="0"/>
          </a:p>
          <a:p>
            <a:r>
              <a:rPr lang="en-US" dirty="0"/>
              <a:t>Additionally, travel officially begins 25 miles from campus.</a:t>
            </a:r>
          </a:p>
          <a:p>
            <a:endParaRPr lang="en-US" dirty="0"/>
          </a:p>
          <a:p>
            <a:r>
              <a:rPr lang="en-US" dirty="0"/>
              <a:t>No travel-related expenses will be paid within 25 miles of campus — including hotel, meals and incidental expenses, or per diem.</a:t>
            </a:r>
          </a:p>
          <a:p>
            <a:endParaRPr lang="en-US" dirty="0"/>
          </a:p>
          <a:p>
            <a:r>
              <a:rPr lang="en-US" dirty="0"/>
              <a:t>An overnight stay is required for travel reimbursement — except when you are requesting mileage only.</a:t>
            </a:r>
          </a:p>
          <a:p>
            <a:endParaRPr lang="en-US" dirty="0"/>
          </a:p>
          <a:p>
            <a:r>
              <a:rPr lang="en-US" dirty="0"/>
              <a:t>So if you’re driving somewhere beyond 25 miles but not staying overnight, you may claim mileage, but not lodging or meals.</a:t>
            </a:r>
          </a:p>
          <a:p>
            <a:endParaRPr lang="en-US" dirty="0"/>
          </a:p>
          <a:p>
            <a:r>
              <a:rPr lang="en-US" dirty="0"/>
              <a:t>University travelers should not pay for expenses on behalf of others — whether that’s faculty or staff.</a:t>
            </a:r>
          </a:p>
          <a:p>
            <a:endParaRPr lang="en-US" dirty="0"/>
          </a:p>
          <a:p>
            <a:r>
              <a:rPr lang="en-US" dirty="0"/>
              <a:t>The exception is group travel, such as faculty or coaches traveling with students.</a:t>
            </a:r>
          </a:p>
          <a:p>
            <a:endParaRPr lang="en-US" dirty="0"/>
          </a:p>
          <a:p>
            <a:r>
              <a:rPr lang="en-US" dirty="0"/>
              <a:t>Outside of that, each traveler should submit their own expenses. This protects everyone and keeps reporting clean.</a:t>
            </a:r>
          </a:p>
          <a:p>
            <a:endParaRPr lang="en-US" dirty="0"/>
          </a:p>
          <a:p>
            <a:r>
              <a:rPr lang="en-US" dirty="0"/>
              <a:t>If personal days are added to a business trip, you must attach cost comparisons.</a:t>
            </a:r>
          </a:p>
          <a:p>
            <a:r>
              <a:rPr lang="en-US" dirty="0"/>
              <a:t>For example, if you extend a trip over a weekend for personal reasons, you need documentation showing what the airfare or lodging would have cost for business-only dates.</a:t>
            </a:r>
          </a:p>
          <a:p>
            <a:r>
              <a:rPr lang="en-US" dirty="0"/>
              <a:t>The university can only reimburse the business portion — so those comparisons are essential.</a:t>
            </a:r>
          </a:p>
          <a:p>
            <a:endParaRPr lang="en-US" dirty="0"/>
          </a:p>
          <a:p>
            <a:r>
              <a:rPr lang="en-US" dirty="0"/>
              <a:t>If you’re ever unsure whether something qualifies, it’s always easier to ask before booking than to try to justify it afterward.</a:t>
            </a:r>
          </a:p>
          <a:p>
            <a:endParaRPr lang="en-US" dirty="0"/>
          </a:p>
        </p:txBody>
      </p:sp>
      <p:sp>
        <p:nvSpPr>
          <p:cNvPr id="4" name="Slide Number Placeholder 3">
            <a:extLst>
              <a:ext uri="{FF2B5EF4-FFF2-40B4-BE49-F238E27FC236}">
                <a16:creationId xmlns:a16="http://schemas.microsoft.com/office/drawing/2014/main" id="{0493A443-15AF-8A06-F43B-2F2E54D76259}"/>
              </a:ext>
            </a:extLst>
          </p:cNvPr>
          <p:cNvSpPr>
            <a:spLocks noGrp="1"/>
          </p:cNvSpPr>
          <p:nvPr>
            <p:ph type="sldNum" sz="quarter" idx="5"/>
          </p:nvPr>
        </p:nvSpPr>
        <p:spPr/>
        <p:txBody>
          <a:bodyPr/>
          <a:lstStyle/>
          <a:p>
            <a:fld id="{18B2908A-689C-4443-B50F-299BD0085A39}" type="slidenum">
              <a:rPr lang="en-US" smtClean="0"/>
              <a:t>47</a:t>
            </a:fld>
            <a:endParaRPr lang="en-US"/>
          </a:p>
        </p:txBody>
      </p:sp>
    </p:spTree>
    <p:extLst>
      <p:ext uri="{BB962C8B-B14F-4D97-AF65-F5344CB8AC3E}">
        <p14:creationId xmlns:p14="http://schemas.microsoft.com/office/powerpoint/2010/main" val="32009156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8578A-72AB-D7C2-03A8-AD90139618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865EFD-B379-89DE-154A-DB1632F30E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378EB4-CED2-51B8-48A5-E7DF0E1BEADA}"/>
              </a:ext>
            </a:extLst>
          </p:cNvPr>
          <p:cNvSpPr>
            <a:spLocks noGrp="1"/>
          </p:cNvSpPr>
          <p:nvPr>
            <p:ph type="body" idx="1"/>
          </p:nvPr>
        </p:nvSpPr>
        <p:spPr/>
        <p:txBody>
          <a:bodyPr/>
          <a:lstStyle/>
          <a:p>
            <a:r>
              <a:rPr lang="en-US" dirty="0"/>
              <a:t>Let’s talk about pre-approval —</a:t>
            </a:r>
          </a:p>
          <a:p>
            <a:endParaRPr lang="en-US" dirty="0"/>
          </a:p>
          <a:p>
            <a:r>
              <a:rPr lang="en-US" dirty="0"/>
              <a:t>All travel must be pre-approved by the appropriate approving authority before any expenses are incurred.</a:t>
            </a:r>
          </a:p>
          <a:p>
            <a:endParaRPr lang="en-US" dirty="0"/>
          </a:p>
          <a:p>
            <a:r>
              <a:rPr lang="en-US" dirty="0"/>
              <a:t>There are two approved ways to do this:</a:t>
            </a:r>
          </a:p>
          <a:p>
            <a:r>
              <a:rPr lang="en-US" dirty="0"/>
              <a:t>First, a Charge Request — this is used for Uniglobe bookings or car rentals if you are not using Concur.</a:t>
            </a:r>
          </a:p>
          <a:p>
            <a:r>
              <a:rPr lang="en-US" dirty="0"/>
              <a:t>Second, a Concur Request — and if you’re booking through Uniglobe or a car rental company, you must provide them with the approved request number.</a:t>
            </a:r>
          </a:p>
          <a:p>
            <a:endParaRPr lang="en-US" dirty="0"/>
          </a:p>
          <a:p>
            <a:r>
              <a:rPr lang="en-US" dirty="0"/>
              <a:t>If there is no pre-approval on file, reimbursement may be delayed or denied. So the safest approach is simple: get approval first, book second.</a:t>
            </a:r>
          </a:p>
          <a:p>
            <a:endParaRPr lang="en-US" dirty="0"/>
          </a:p>
          <a:p>
            <a:r>
              <a:rPr lang="en-US" dirty="0"/>
              <a:t>Very important update:</a:t>
            </a:r>
          </a:p>
          <a:p>
            <a:endParaRPr lang="en-US" dirty="0"/>
          </a:p>
          <a:p>
            <a:r>
              <a:rPr lang="en-US" dirty="0"/>
              <a:t>The Travel Authorization Request Form, or TARF, will no longer be used for travel occurring after April 1, 2026.</a:t>
            </a:r>
          </a:p>
          <a:p>
            <a:endParaRPr lang="en-US" dirty="0"/>
          </a:p>
          <a:p>
            <a:r>
              <a:rPr lang="en-US" dirty="0"/>
              <a:t>The Concur Travel Request replaces it entirely.</a:t>
            </a:r>
          </a:p>
          <a:p>
            <a:endParaRPr lang="en-US" dirty="0"/>
          </a:p>
          <a:p>
            <a:r>
              <a:rPr lang="en-US" dirty="0"/>
              <a:t>So going forward, Concur is the system of record for travel approvals once live on March 9</a:t>
            </a:r>
            <a:r>
              <a:rPr lang="en-US" baseline="30000" dirty="0"/>
              <a:t>th</a:t>
            </a:r>
            <a:r>
              <a:rPr lang="en-US" dirty="0"/>
              <a:t>. </a:t>
            </a:r>
          </a:p>
          <a:p>
            <a:endParaRPr lang="en-US" dirty="0"/>
          </a:p>
          <a:p>
            <a:r>
              <a:rPr lang="en-US" dirty="0"/>
              <a:t>If you’re unsure which method applies to your situation, check before booking. Pre-approval protects you, your department, and the university.</a:t>
            </a:r>
          </a:p>
          <a:p>
            <a:endParaRPr lang="en-US" dirty="0"/>
          </a:p>
        </p:txBody>
      </p:sp>
      <p:sp>
        <p:nvSpPr>
          <p:cNvPr id="4" name="Slide Number Placeholder 3">
            <a:extLst>
              <a:ext uri="{FF2B5EF4-FFF2-40B4-BE49-F238E27FC236}">
                <a16:creationId xmlns:a16="http://schemas.microsoft.com/office/drawing/2014/main" id="{3A2BCC22-64D2-E230-6E3B-76A3FE00FB43}"/>
              </a:ext>
            </a:extLst>
          </p:cNvPr>
          <p:cNvSpPr>
            <a:spLocks noGrp="1"/>
          </p:cNvSpPr>
          <p:nvPr>
            <p:ph type="sldNum" sz="quarter" idx="5"/>
          </p:nvPr>
        </p:nvSpPr>
        <p:spPr/>
        <p:txBody>
          <a:bodyPr/>
          <a:lstStyle/>
          <a:p>
            <a:fld id="{18B2908A-689C-4443-B50F-299BD0085A39}" type="slidenum">
              <a:rPr lang="en-US" smtClean="0"/>
              <a:t>48</a:t>
            </a:fld>
            <a:endParaRPr lang="en-US"/>
          </a:p>
        </p:txBody>
      </p:sp>
    </p:spTree>
    <p:extLst>
      <p:ext uri="{BB962C8B-B14F-4D97-AF65-F5344CB8AC3E}">
        <p14:creationId xmlns:p14="http://schemas.microsoft.com/office/powerpoint/2010/main" val="42552354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B0497-BBB9-86CB-EC1A-446F441EE9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F7048E-18B1-E0DB-D243-517E5C5592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8DCEA0-746F-50E7-2945-A659BC117379}"/>
              </a:ext>
            </a:extLst>
          </p:cNvPr>
          <p:cNvSpPr>
            <a:spLocks noGrp="1"/>
          </p:cNvSpPr>
          <p:nvPr>
            <p:ph type="body" idx="1"/>
          </p:nvPr>
        </p:nvSpPr>
        <p:spPr/>
        <p:txBody>
          <a:bodyPr/>
          <a:lstStyle/>
          <a:p>
            <a:r>
              <a:rPr lang="en-US" dirty="0"/>
              <a:t>Now let’s talk about travel expense claims </a:t>
            </a:r>
          </a:p>
          <a:p>
            <a:endParaRPr lang="en-US" dirty="0"/>
          </a:p>
          <a:p>
            <a:r>
              <a:rPr lang="en-US" dirty="0"/>
              <a:t>First, a travel expense claim must be submitted whether or not any money is owed to the traveler.</a:t>
            </a:r>
          </a:p>
          <a:p>
            <a:endParaRPr lang="en-US" dirty="0"/>
          </a:p>
          <a:p>
            <a:r>
              <a:rPr lang="en-US" dirty="0"/>
              <a:t>When submitting a claim, you must account for the total cost of the trip — even if the university prepaid some of the expenses.</a:t>
            </a:r>
          </a:p>
          <a:p>
            <a:endParaRPr lang="en-US" dirty="0"/>
          </a:p>
          <a:p>
            <a:r>
              <a:rPr lang="en-US" dirty="0"/>
              <a:t>For example, if airfare was charged through Uniglobe or on a university card, it still needs to be included in the claim.</a:t>
            </a:r>
          </a:p>
          <a:p>
            <a:endParaRPr lang="en-US" dirty="0"/>
          </a:p>
          <a:p>
            <a:r>
              <a:rPr lang="en-US" dirty="0"/>
              <a:t>The claim should reflect the full financial picture of the trip.</a:t>
            </a:r>
          </a:p>
          <a:p>
            <a:br>
              <a:rPr lang="en-US" dirty="0"/>
            </a:br>
            <a:r>
              <a:rPr lang="en-US" dirty="0"/>
              <a:t>Best practice is to submit your travel expense claim within 30 days of returning from travel. That keeps everything clean, timely, and compliant.</a:t>
            </a:r>
          </a:p>
          <a:p>
            <a:br>
              <a:rPr lang="en-US" dirty="0"/>
            </a:br>
            <a:r>
              <a:rPr lang="en-US" dirty="0"/>
              <a:t>If a claim is submitted more than 60 days after the end of travel, it requires approval from the applicable Vice President or their designee.</a:t>
            </a:r>
          </a:p>
          <a:p>
            <a:endParaRPr lang="en-US" dirty="0"/>
          </a:p>
          <a:p>
            <a:r>
              <a:rPr lang="en-US" dirty="0"/>
              <a:t>It may also be subject to tax implications.</a:t>
            </a:r>
          </a:p>
          <a:p>
            <a:endParaRPr lang="en-US" dirty="0"/>
          </a:p>
          <a:p>
            <a:r>
              <a:rPr lang="en-US" dirty="0"/>
              <a:t>If you absolutely must submit after 60 days, you need to leave a comment explaining why it’s late.</a:t>
            </a:r>
          </a:p>
          <a:p>
            <a:endParaRPr lang="en-US" dirty="0"/>
          </a:p>
          <a:p>
            <a:r>
              <a:rPr lang="en-US" dirty="0"/>
              <a:t>The easiest way to avoid extra approvals and potential tax issues is to submit early.</a:t>
            </a:r>
          </a:p>
          <a:p>
            <a:endParaRPr lang="en-US" dirty="0"/>
          </a:p>
          <a:p>
            <a:endParaRPr lang="en-US" dirty="0"/>
          </a:p>
        </p:txBody>
      </p:sp>
      <p:sp>
        <p:nvSpPr>
          <p:cNvPr id="4" name="Slide Number Placeholder 3">
            <a:extLst>
              <a:ext uri="{FF2B5EF4-FFF2-40B4-BE49-F238E27FC236}">
                <a16:creationId xmlns:a16="http://schemas.microsoft.com/office/drawing/2014/main" id="{FAEA728B-501F-B5E5-2079-978957BA63F5}"/>
              </a:ext>
            </a:extLst>
          </p:cNvPr>
          <p:cNvSpPr>
            <a:spLocks noGrp="1"/>
          </p:cNvSpPr>
          <p:nvPr>
            <p:ph type="sldNum" sz="quarter" idx="5"/>
          </p:nvPr>
        </p:nvSpPr>
        <p:spPr/>
        <p:txBody>
          <a:bodyPr/>
          <a:lstStyle/>
          <a:p>
            <a:fld id="{18B2908A-689C-4443-B50F-299BD0085A39}" type="slidenum">
              <a:rPr lang="en-US" smtClean="0"/>
              <a:t>49</a:t>
            </a:fld>
            <a:endParaRPr lang="en-US"/>
          </a:p>
        </p:txBody>
      </p:sp>
    </p:spTree>
    <p:extLst>
      <p:ext uri="{BB962C8B-B14F-4D97-AF65-F5344CB8AC3E}">
        <p14:creationId xmlns:p14="http://schemas.microsoft.com/office/powerpoint/2010/main" val="194978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003B7-130F-7EB8-4949-CD3A52CD5C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8430DC-1030-A3B4-1C73-62A17BB468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631F9B-E69B-AD95-7131-9B2E4FF6E3B6}"/>
              </a:ext>
            </a:extLst>
          </p:cNvPr>
          <p:cNvSpPr>
            <a:spLocks noGrp="1"/>
          </p:cNvSpPr>
          <p:nvPr>
            <p:ph type="body" idx="1"/>
          </p:nvPr>
        </p:nvSpPr>
        <p:spPr/>
        <p:txBody>
          <a:bodyPr/>
          <a:lstStyle/>
          <a:p>
            <a:r>
              <a:rPr lang="en-US" dirty="0"/>
              <a:t>Let’s finish with documentation requirements — because this is where claims often get delayed.</a:t>
            </a:r>
          </a:p>
          <a:p>
            <a:endParaRPr lang="en-US" dirty="0"/>
          </a:p>
          <a:p>
            <a:r>
              <a:rPr lang="en-US" dirty="0"/>
              <a:t>If you’re claiming mileage in a personal vehicle, you must attach a Google Map that shows:</a:t>
            </a:r>
          </a:p>
          <a:p>
            <a:pPr marL="171450" indent="-171450">
              <a:buFont typeface="Arial" panose="020B0604020202020204" pitchFamily="34" charset="0"/>
              <a:buChar char="•"/>
            </a:pPr>
            <a:r>
              <a:rPr lang="en-US" dirty="0"/>
              <a:t>The full route</a:t>
            </a:r>
          </a:p>
          <a:p>
            <a:pPr marL="171450" indent="-171450">
              <a:buFont typeface="Arial" panose="020B0604020202020204" pitchFamily="34" charset="0"/>
              <a:buChar char="•"/>
            </a:pPr>
            <a:r>
              <a:rPr lang="en-US" dirty="0"/>
              <a:t>The mileage</a:t>
            </a:r>
          </a:p>
          <a:p>
            <a:pPr marL="171450" indent="-171450">
              <a:buFont typeface="Arial" panose="020B0604020202020204" pitchFamily="34" charset="0"/>
              <a:buChar char="•"/>
            </a:pPr>
            <a:r>
              <a:rPr lang="en-US" dirty="0"/>
              <a:t>From the departure point to the destination</a:t>
            </a:r>
          </a:p>
          <a:p>
            <a:pPr marL="171450" indent="-171450">
              <a:buFont typeface="Arial" panose="020B0604020202020204" pitchFamily="34" charset="0"/>
              <a:buChar char="•"/>
            </a:pPr>
            <a:endParaRPr lang="en-US" dirty="0"/>
          </a:p>
          <a:p>
            <a:r>
              <a:rPr lang="en-US" dirty="0"/>
              <a:t>If your claimed mileage is significantly different from what a standard highway mileage guide shows, you need to explain why.</a:t>
            </a:r>
          </a:p>
          <a:p>
            <a:endParaRPr lang="en-US" dirty="0"/>
          </a:p>
          <a:p>
            <a:r>
              <a:rPr lang="en-US" dirty="0"/>
              <a:t>Now, the departure point should be either:</a:t>
            </a:r>
          </a:p>
          <a:p>
            <a:r>
              <a:rPr lang="en-US" dirty="0"/>
              <a:t>Your usual work location or Your home. Whichever is closer to the destination.</a:t>
            </a:r>
          </a:p>
          <a:p>
            <a:endParaRPr lang="en-US" dirty="0"/>
          </a:p>
          <a:p>
            <a:r>
              <a:rPr lang="en-US" dirty="0"/>
              <a:t>And when using CSUB as the reference address for mileage, use:</a:t>
            </a:r>
            <a:br>
              <a:rPr lang="en-US" dirty="0"/>
            </a:br>
            <a:r>
              <a:rPr lang="en-US" dirty="0"/>
              <a:t>9001 Stockdale Highway, Bakersfield, CA.</a:t>
            </a:r>
          </a:p>
          <a:p>
            <a:endParaRPr lang="en-US" dirty="0"/>
          </a:p>
          <a:p>
            <a:r>
              <a:rPr lang="en-US" dirty="0"/>
              <a:t>Detailed receipts are always required for:</a:t>
            </a:r>
          </a:p>
          <a:p>
            <a:pPr marL="171450" indent="-171450">
              <a:buFont typeface="Arial" panose="020B0604020202020204" pitchFamily="34" charset="0"/>
              <a:buChar char="•"/>
            </a:pPr>
            <a:r>
              <a:rPr lang="en-US" dirty="0"/>
              <a:t>Airfare</a:t>
            </a:r>
          </a:p>
          <a:p>
            <a:pPr marL="171450" indent="-171450">
              <a:buFont typeface="Arial" panose="020B0604020202020204" pitchFamily="34" charset="0"/>
              <a:buChar char="•"/>
            </a:pPr>
            <a:r>
              <a:rPr lang="en-US" dirty="0"/>
              <a:t>Hotels</a:t>
            </a:r>
          </a:p>
          <a:p>
            <a:pPr marL="171450" indent="-171450">
              <a:buFont typeface="Arial" panose="020B0604020202020204" pitchFamily="34" charset="0"/>
              <a:buChar char="•"/>
            </a:pPr>
            <a:r>
              <a:rPr lang="en-US" dirty="0"/>
              <a:t>Rental cars</a:t>
            </a:r>
          </a:p>
          <a:p>
            <a:pPr marL="171450" indent="-171450">
              <a:buFont typeface="Arial" panose="020B0604020202020204" pitchFamily="34" charset="0"/>
              <a:buChar char="•"/>
            </a:pPr>
            <a:r>
              <a:rPr lang="en-US" dirty="0"/>
              <a:t>No exceptions.</a:t>
            </a:r>
          </a:p>
          <a:p>
            <a:pPr marL="171450" indent="-171450">
              <a:buFont typeface="Arial" panose="020B0604020202020204" pitchFamily="34" charset="0"/>
              <a:buChar char="•"/>
            </a:pPr>
            <a:endParaRPr lang="en-US" dirty="0"/>
          </a:p>
          <a:p>
            <a:r>
              <a:rPr lang="en-US" dirty="0"/>
              <a:t>For other expenses, a detailed receipt is required for anything $75 or more.</a:t>
            </a:r>
          </a:p>
          <a:p>
            <a:r>
              <a:rPr lang="en-US" dirty="0"/>
              <a:t>Even if it’s under $75, it’s still best practice to keep documentation.</a:t>
            </a:r>
          </a:p>
          <a:p>
            <a:br>
              <a:rPr lang="en-US" dirty="0"/>
            </a:br>
            <a:r>
              <a:rPr lang="en-US" dirty="0"/>
              <a:t>It is the traveler’s responsibility to obtain detailed receipts.</a:t>
            </a:r>
          </a:p>
          <a:p>
            <a:endParaRPr lang="en-US" dirty="0"/>
          </a:p>
          <a:p>
            <a:r>
              <a:rPr lang="en-US" dirty="0"/>
              <a:t>If you’ve made every effort to obtain a duplicate receipt and truly cannot, then a Lost Receipt Form must be completed.</a:t>
            </a:r>
          </a:p>
          <a:p>
            <a:endParaRPr lang="en-US" dirty="0"/>
          </a:p>
          <a:p>
            <a:r>
              <a:rPr lang="en-US" dirty="0"/>
              <a:t>That form must be:</a:t>
            </a:r>
          </a:p>
          <a:p>
            <a:pPr marL="171450" indent="-171450">
              <a:buFont typeface="Arial" panose="020B0604020202020204" pitchFamily="34" charset="0"/>
              <a:buChar char="•"/>
            </a:pPr>
            <a:r>
              <a:rPr lang="en-US" dirty="0"/>
              <a:t>Signed by the traveler</a:t>
            </a:r>
          </a:p>
          <a:p>
            <a:pPr marL="171450" indent="-171450">
              <a:buFont typeface="Arial" panose="020B0604020202020204" pitchFamily="34" charset="0"/>
              <a:buChar char="•"/>
            </a:pPr>
            <a:r>
              <a:rPr lang="en-US" dirty="0"/>
              <a:t>Signed by the department approver</a:t>
            </a:r>
          </a:p>
          <a:p>
            <a:pPr marL="171450" indent="-171450">
              <a:buFont typeface="Arial" panose="020B0604020202020204" pitchFamily="34" charset="0"/>
              <a:buChar char="•"/>
            </a:pPr>
            <a:r>
              <a:rPr lang="en-US" dirty="0"/>
              <a:t>Attached to the claim</a:t>
            </a:r>
          </a:p>
          <a:p>
            <a:pPr marL="171450" indent="-171450">
              <a:buFont typeface="Arial" panose="020B0604020202020204" pitchFamily="34" charset="0"/>
              <a:buChar char="•"/>
            </a:pPr>
            <a:endParaRPr lang="en-US" dirty="0"/>
          </a:p>
          <a:p>
            <a:r>
              <a:rPr lang="en-US" dirty="0"/>
              <a:t>Lost Receipt Forms are not meant to replace good recordkeeping — they’re a last resort.</a:t>
            </a:r>
          </a:p>
          <a:p>
            <a:endParaRPr lang="en-US" dirty="0"/>
          </a:p>
        </p:txBody>
      </p:sp>
      <p:sp>
        <p:nvSpPr>
          <p:cNvPr id="4" name="Slide Number Placeholder 3">
            <a:extLst>
              <a:ext uri="{FF2B5EF4-FFF2-40B4-BE49-F238E27FC236}">
                <a16:creationId xmlns:a16="http://schemas.microsoft.com/office/drawing/2014/main" id="{308FF703-3D77-3026-2DF6-8A5D38A940A6}"/>
              </a:ext>
            </a:extLst>
          </p:cNvPr>
          <p:cNvSpPr>
            <a:spLocks noGrp="1"/>
          </p:cNvSpPr>
          <p:nvPr>
            <p:ph type="sldNum" sz="quarter" idx="5"/>
          </p:nvPr>
        </p:nvSpPr>
        <p:spPr/>
        <p:txBody>
          <a:bodyPr/>
          <a:lstStyle/>
          <a:p>
            <a:fld id="{18B2908A-689C-4443-B50F-299BD0085A39}" type="slidenum">
              <a:rPr lang="en-US" smtClean="0"/>
              <a:t>50</a:t>
            </a:fld>
            <a:endParaRPr lang="en-US"/>
          </a:p>
        </p:txBody>
      </p:sp>
    </p:spTree>
    <p:extLst>
      <p:ext uri="{BB962C8B-B14F-4D97-AF65-F5344CB8AC3E}">
        <p14:creationId xmlns:p14="http://schemas.microsoft.com/office/powerpoint/2010/main" val="30342662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for those of you who don’t know me, my name is Jassica Gauna. I am the Director of Budgeting and Accounting for University Advancement, Office of the President, and Business Partners.</a:t>
            </a:r>
          </a:p>
          <a:p>
            <a:endParaRPr lang="en-US" dirty="0"/>
          </a:p>
          <a:p>
            <a:r>
              <a:rPr lang="en-US" dirty="0"/>
              <a:t>Today I’m going to cover a couple topics related to the Foundation that can sometimes be confusing: Endowments and Fund Balances. </a:t>
            </a:r>
          </a:p>
          <a:p>
            <a:endParaRPr lang="en-US" dirty="0"/>
          </a:p>
          <a:p>
            <a:r>
              <a:rPr lang="en-US" dirty="0"/>
              <a:t>Please feel free to ask any questions as I cover each topic, and I will also save some time at the end for Q&amp;A.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want to start by unpacking what an endowment actually is. Foundation endowment funds are basically long-term savings accounts built from donor gifts. The idea is that the original gift stays invested, and we use a portion of the investment earnings each year to support things like scholarships, faculty positions, research, and other university priorities. By only spending part of what the fund earns, we keep the endowment healthy so it can support the university not just today, but for many years down the road.</a:t>
            </a:r>
            <a:endParaRPr lang="en-US" sz="1200" dirty="0">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For example, a donor may invest $100,000 in an endowment to fund scholarships to a specific major or college. That money is invested in the Foundation’s investment portfolio and managed by our Outsourced Chief Investment Officers at Morgan Stanley. It will grow and fluctuate with the market. We are not allowed to dip into the original $100,000 donation. We only use the earnings on that $100,000 which preserves the original investment and allows it to live on in perpetuity.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we need to track the original donor gift that we invest in the market separately from what we are allowed to be spend, we have created a structure of sister funds where the prefix E0 designates the principal/permanent portion of the endowment and prefix SE/PE designates the amount that is allowed to be spent. SE is the prefix for scholarship endowments and PE is the prefix for programming endowments. The 3-digit number after the prefix connects the two funds together and is how we internally associate them with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E0300 is the permanent invested endowment balance and SE300 is the sister fund which would hold the amount that can be spent on scholarships. </a:t>
            </a:r>
          </a:p>
          <a:p>
            <a:endParaRPr lang="en-US" dirty="0"/>
          </a:p>
        </p:txBody>
      </p:sp>
      <p:sp>
        <p:nvSpPr>
          <p:cNvPr id="4" name="Slide Number Placeholder 3"/>
          <p:cNvSpPr>
            <a:spLocks noGrp="1"/>
          </p:cNvSpPr>
          <p:nvPr>
            <p:ph type="sldNum" sz="quarter" idx="5"/>
          </p:nvPr>
        </p:nvSpPr>
        <p:spPr/>
        <p:txBody>
          <a:bodyPr/>
          <a:lstStyle/>
          <a:p>
            <a:fld id="{18B2908A-689C-4443-B50F-299BD0085A39}" type="slidenum">
              <a:rPr lang="en-US" smtClean="0"/>
              <a:t>64</a:t>
            </a:fld>
            <a:endParaRPr lang="en-US"/>
          </a:p>
        </p:txBody>
      </p:sp>
    </p:spTree>
    <p:extLst>
      <p:ext uri="{BB962C8B-B14F-4D97-AF65-F5344CB8AC3E}">
        <p14:creationId xmlns:p14="http://schemas.microsoft.com/office/powerpoint/2010/main" val="2441599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2908A-689C-4443-B50F-299BD0085A39}" type="slidenum">
              <a:rPr lang="en-US" smtClean="0"/>
              <a:t>7</a:t>
            </a:fld>
            <a:endParaRPr lang="en-US"/>
          </a:p>
        </p:txBody>
      </p:sp>
    </p:spTree>
    <p:extLst>
      <p:ext uri="{BB962C8B-B14F-4D97-AF65-F5344CB8AC3E}">
        <p14:creationId xmlns:p14="http://schemas.microsoft.com/office/powerpoint/2010/main" val="13317321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6B9F0-BA02-ADE7-B597-5AE054A0E5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AE5901-3ADA-B318-703B-BA6A54A680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84005F-344D-4390-8CD5-AF8407859B7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how to do we determine how much goes into those SE and PE funds? The investment earnings that are allowed to be spent is determined by the Foundation Investment Policy, which is managed by the Foundation’s Finance Committee/Board of Directors. That policy currently allows for a 4% spend distribution each year, which we record in July at the start of the fiscal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4% isn’t based on just one snapshot in time. Instead, we look at the average market value over the last three years. So even if the endowment ended this year at, say, $100,000, that doesn’t automatically mean it’s generating a $4,000 spend. Especially with newer endowments that are still growing, the balances might have been $50,000 one year, $75,000 the next, and $100,000 this year. When you average those three years, you get $75,000—and 4% of that comes out to about $3,000 available to spend.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I mentioned, the distribution is posted in July at the start of a new fiscal year. However, I typically have the final calculation done several months prior to that. If you ever want to know what amount to expect as a distribution for the upcoming year, feel free to reach out and I will provide the information if it is finalized and able to be shared.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thing that’s really important to keep in mind is why donors set up endowments in the first place. They’re giving with the expectation that their gift will support something specific every year—and that we’re actually using those funds, not letting them sit unused. So when an area has endowment dollars available, the goal should be to put that money to work rather than letting balances build up over time. Each year, my team takes a look at endowment spending funds to see where money has gone unused for a while. When we see that happening, I reach out to the areas responsible for those funds to let them know what the balance is, remind them what the fund is meant to support, and encourage them to use the funds in a timely way. It’s also worth knowing that under the Foundation’s Investment Policy, if spending allocations go unused for too long, they can be moved back into the endowment itself. When that happens, the money gets reinvested and is no longer available to spend directly. Going forward, only the normal 4% distribution would be available in future years.</a:t>
            </a:r>
          </a:p>
          <a:p>
            <a:endParaRPr lang="en-US" dirty="0"/>
          </a:p>
        </p:txBody>
      </p:sp>
      <p:sp>
        <p:nvSpPr>
          <p:cNvPr id="4" name="Slide Number Placeholder 3">
            <a:extLst>
              <a:ext uri="{FF2B5EF4-FFF2-40B4-BE49-F238E27FC236}">
                <a16:creationId xmlns:a16="http://schemas.microsoft.com/office/drawing/2014/main" id="{66FCAC2F-1384-6C35-D9C1-39B50DC3E762}"/>
              </a:ext>
            </a:extLst>
          </p:cNvPr>
          <p:cNvSpPr>
            <a:spLocks noGrp="1"/>
          </p:cNvSpPr>
          <p:nvPr>
            <p:ph type="sldNum" sz="quarter" idx="5"/>
          </p:nvPr>
        </p:nvSpPr>
        <p:spPr/>
        <p:txBody>
          <a:bodyPr/>
          <a:lstStyle/>
          <a:p>
            <a:fld id="{18B2908A-689C-4443-B50F-299BD0085A39}" type="slidenum">
              <a:rPr lang="en-US" smtClean="0"/>
              <a:t>65</a:t>
            </a:fld>
            <a:endParaRPr lang="en-US"/>
          </a:p>
        </p:txBody>
      </p:sp>
    </p:spTree>
    <p:extLst>
      <p:ext uri="{BB962C8B-B14F-4D97-AF65-F5344CB8AC3E}">
        <p14:creationId xmlns:p14="http://schemas.microsoft.com/office/powerpoint/2010/main" val="5247464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021C2-F6D5-0F4B-1206-C1406A815E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C868C3-FD57-CAF0-1BF5-AC1807F470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88DC4D-A61B-18B4-4438-5403765CE12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that’s how endowments work. Now let’s talk about Foundation funds where the balance you see is generally the balance you can use. The Foundation has many funds that are not endowments, such as athletics operating funds, dean’s funds, annual scholarship funds, trust funds, and funds to support different centers and institutes.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One thing I want to call out here is the difference between </a:t>
            </a:r>
            <a:r>
              <a:rPr lang="en-US" i="1" dirty="0"/>
              <a:t>fund balance</a:t>
            </a:r>
            <a:r>
              <a:rPr lang="en-US" dirty="0"/>
              <a:t> and </a:t>
            </a:r>
            <a:r>
              <a:rPr lang="en-US" i="1" dirty="0"/>
              <a:t>cash that’s actually available to spend</a:t>
            </a:r>
            <a:r>
              <a:rPr lang="en-US" dirty="0"/>
              <a:t>. Those two numbers aren’t always the same.</a:t>
            </a:r>
          </a:p>
          <a:p>
            <a:endParaRPr lang="en-US" dirty="0"/>
          </a:p>
          <a:p>
            <a:r>
              <a:rPr lang="en-US" dirty="0"/>
              <a:t>One of the main reasons for that is pledges. Pledges are promised donations—we know the money is coming, but it hasn’t hit the bank yet. So a fund might look healthy on paper, but the cash hasn’t actually been received.</a:t>
            </a:r>
          </a:p>
          <a:p>
            <a:endParaRPr lang="en-US" dirty="0"/>
          </a:p>
          <a:p>
            <a:r>
              <a:rPr lang="en-US" dirty="0"/>
              <a:t>That’s why it’s really important to make sure you’re looking at the right balance before spending, so we don’t end up with a temporary cash deficit in the fund.</a:t>
            </a:r>
          </a:p>
          <a:p>
            <a:endParaRPr lang="en-US" dirty="0"/>
          </a:p>
          <a:p>
            <a:r>
              <a:rPr lang="en-US" dirty="0"/>
              <a:t>My team keeps an eye on this every month and monitors for any deficits. And if you’re ever unsure about what balance is truly available—especially before you commit to an expense—please reach out. We’re always happy to help walk through the numbers and make sure you’re using the right figure.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that’s really all I wanted to cover today on endowments and fund balances. I’m happy to pause there and take any questions.</a:t>
            </a:r>
          </a:p>
          <a:p>
            <a:endParaRPr lang="en-US" dirty="0"/>
          </a:p>
        </p:txBody>
      </p:sp>
      <p:sp>
        <p:nvSpPr>
          <p:cNvPr id="4" name="Slide Number Placeholder 3">
            <a:extLst>
              <a:ext uri="{FF2B5EF4-FFF2-40B4-BE49-F238E27FC236}">
                <a16:creationId xmlns:a16="http://schemas.microsoft.com/office/drawing/2014/main" id="{3F35C4E4-1916-C4F6-321D-138544699C9F}"/>
              </a:ext>
            </a:extLst>
          </p:cNvPr>
          <p:cNvSpPr>
            <a:spLocks noGrp="1"/>
          </p:cNvSpPr>
          <p:nvPr>
            <p:ph type="sldNum" sz="quarter" idx="5"/>
          </p:nvPr>
        </p:nvSpPr>
        <p:spPr/>
        <p:txBody>
          <a:bodyPr/>
          <a:lstStyle/>
          <a:p>
            <a:fld id="{18B2908A-689C-4443-B50F-299BD0085A39}" type="slidenum">
              <a:rPr lang="en-US" smtClean="0"/>
              <a:t>66</a:t>
            </a:fld>
            <a:endParaRPr lang="en-US"/>
          </a:p>
        </p:txBody>
      </p:sp>
    </p:spTree>
    <p:extLst>
      <p:ext uri="{BB962C8B-B14F-4D97-AF65-F5344CB8AC3E}">
        <p14:creationId xmlns:p14="http://schemas.microsoft.com/office/powerpoint/2010/main" val="1162261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1B8C3-6A05-5B41-DD1F-5900EBC58F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2DCA86-7BC1-FEE8-9AF3-DD093FB20F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AE4458-A85D-7BFB-B6CC-5E2AAF588D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8F796B-BF10-3CBE-3394-7302C2A7BB52}"/>
              </a:ext>
            </a:extLst>
          </p:cNvPr>
          <p:cNvSpPr>
            <a:spLocks noGrp="1"/>
          </p:cNvSpPr>
          <p:nvPr>
            <p:ph type="sldNum" sz="quarter" idx="5"/>
          </p:nvPr>
        </p:nvSpPr>
        <p:spPr/>
        <p:txBody>
          <a:bodyPr/>
          <a:lstStyle/>
          <a:p>
            <a:fld id="{18B2908A-689C-4443-B50F-299BD0085A39}" type="slidenum">
              <a:rPr lang="en-US" smtClean="0"/>
              <a:t>14</a:t>
            </a:fld>
            <a:endParaRPr lang="en-US"/>
          </a:p>
        </p:txBody>
      </p:sp>
    </p:spTree>
    <p:extLst>
      <p:ext uri="{BB962C8B-B14F-4D97-AF65-F5344CB8AC3E}">
        <p14:creationId xmlns:p14="http://schemas.microsoft.com/office/powerpoint/2010/main" val="397045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2908A-689C-4443-B50F-299BD0085A39}" type="slidenum">
              <a:rPr lang="en-US" smtClean="0"/>
              <a:t>19</a:t>
            </a:fld>
            <a:endParaRPr lang="en-US"/>
          </a:p>
        </p:txBody>
      </p:sp>
    </p:spTree>
    <p:extLst>
      <p:ext uri="{BB962C8B-B14F-4D97-AF65-F5344CB8AC3E}">
        <p14:creationId xmlns:p14="http://schemas.microsoft.com/office/powerpoint/2010/main" val="310928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2908A-689C-4443-B50F-299BD0085A39}" type="slidenum">
              <a:rPr lang="en-US" smtClean="0"/>
              <a:t>21</a:t>
            </a:fld>
            <a:endParaRPr lang="en-US"/>
          </a:p>
        </p:txBody>
      </p:sp>
    </p:spTree>
    <p:extLst>
      <p:ext uri="{BB962C8B-B14F-4D97-AF65-F5344CB8AC3E}">
        <p14:creationId xmlns:p14="http://schemas.microsoft.com/office/powerpoint/2010/main" val="3234294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2908A-689C-4443-B50F-299BD0085A39}" type="slidenum">
              <a:rPr lang="en-US" smtClean="0"/>
              <a:t>23</a:t>
            </a:fld>
            <a:endParaRPr lang="en-US"/>
          </a:p>
        </p:txBody>
      </p:sp>
    </p:spTree>
    <p:extLst>
      <p:ext uri="{BB962C8B-B14F-4D97-AF65-F5344CB8AC3E}">
        <p14:creationId xmlns:p14="http://schemas.microsoft.com/office/powerpoint/2010/main" val="663233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2908A-689C-4443-B50F-299BD0085A39}" type="slidenum">
              <a:rPr lang="en-US" smtClean="0"/>
              <a:t>28</a:t>
            </a:fld>
            <a:endParaRPr lang="en-US"/>
          </a:p>
        </p:txBody>
      </p:sp>
    </p:spTree>
    <p:extLst>
      <p:ext uri="{BB962C8B-B14F-4D97-AF65-F5344CB8AC3E}">
        <p14:creationId xmlns:p14="http://schemas.microsoft.com/office/powerpoint/2010/main" val="3689751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2908A-689C-4443-B50F-299BD0085A39}" type="slidenum">
              <a:rPr lang="en-US" smtClean="0"/>
              <a:t>30</a:t>
            </a:fld>
            <a:endParaRPr lang="en-US"/>
          </a:p>
        </p:txBody>
      </p:sp>
    </p:spTree>
    <p:extLst>
      <p:ext uri="{BB962C8B-B14F-4D97-AF65-F5344CB8AC3E}">
        <p14:creationId xmlns:p14="http://schemas.microsoft.com/office/powerpoint/2010/main" val="1209986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emf"/><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emf"/><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Light Sunburst Title Slide 1">
    <p:spTree>
      <p:nvGrpSpPr>
        <p:cNvPr id="1" name=""/>
        <p:cNvGrpSpPr/>
        <p:nvPr/>
      </p:nvGrpSpPr>
      <p:grpSpPr>
        <a:xfrm>
          <a:off x="0" y="0"/>
          <a:ext cx="0" cy="0"/>
          <a:chOff x="0" y="0"/>
          <a:chExt cx="0" cy="0"/>
        </a:xfrm>
      </p:grpSpPr>
      <p:pic>
        <p:nvPicPr>
          <p:cNvPr id="6" name="Picture 5" descr="CSUB logo">
            <a:extLst>
              <a:ext uri="{FF2B5EF4-FFF2-40B4-BE49-F238E27FC236}">
                <a16:creationId xmlns:a16="http://schemas.microsoft.com/office/drawing/2014/main" id="{1E90E2E7-CB9A-0EFD-7AF5-5C8C5F04E4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35690" y="669148"/>
            <a:ext cx="5320620" cy="2073477"/>
          </a:xfrm>
          <a:prstGeom prst="rect">
            <a:avLst/>
          </a:prstGeom>
        </p:spPr>
      </p:pic>
      <p:sp>
        <p:nvSpPr>
          <p:cNvPr id="2" name="Title 1">
            <a:extLst>
              <a:ext uri="{FF2B5EF4-FFF2-40B4-BE49-F238E27FC236}">
                <a16:creationId xmlns:a16="http://schemas.microsoft.com/office/drawing/2014/main" id="{DFBE8C64-587F-F903-A786-104442783FF9}"/>
              </a:ext>
            </a:extLst>
          </p:cNvPr>
          <p:cNvSpPr>
            <a:spLocks noGrp="1"/>
          </p:cNvSpPr>
          <p:nvPr>
            <p:ph type="ctrTitle"/>
          </p:nvPr>
        </p:nvSpPr>
        <p:spPr>
          <a:xfrm>
            <a:off x="0" y="3676134"/>
            <a:ext cx="12192000" cy="1418380"/>
          </a:xfrm>
        </p:spPr>
        <p:txBody>
          <a:bodyPr anchor="b" anchorCtr="0"/>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10060C0-A2F6-E8DE-709C-1CCBE572CBD5}"/>
              </a:ext>
            </a:extLst>
          </p:cNvPr>
          <p:cNvSpPr>
            <a:spLocks noGrp="1"/>
          </p:cNvSpPr>
          <p:nvPr>
            <p:ph type="subTitle" idx="1"/>
          </p:nvPr>
        </p:nvSpPr>
        <p:spPr>
          <a:xfrm>
            <a:off x="1524000" y="5442897"/>
            <a:ext cx="9144000" cy="61532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5" name="Straight Connector 4">
            <a:extLst>
              <a:ext uri="{FF2B5EF4-FFF2-40B4-BE49-F238E27FC236}">
                <a16:creationId xmlns:a16="http://schemas.microsoft.com/office/drawing/2014/main" id="{168E785E-231F-16B3-6512-4E86E23B848B}"/>
              </a:ext>
            </a:extLst>
          </p:cNvPr>
          <p:cNvCxnSpPr/>
          <p:nvPr userDrawn="1"/>
        </p:nvCxnSpPr>
        <p:spPr>
          <a:xfrm>
            <a:off x="3941379" y="5218386"/>
            <a:ext cx="436704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4889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with Bullets">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E67D68F-755C-CD3E-B689-8CE721F9C02E}"/>
              </a:ext>
              <a:ext uri="{C183D7F6-B498-43B3-948B-1728B52AA6E4}">
                <adec:decorative xmlns:adec="http://schemas.microsoft.com/office/drawing/2017/decorative" val="1"/>
              </a:ext>
            </a:extLst>
          </p:cNvPr>
          <p:cNvGrpSpPr/>
          <p:nvPr userDrawn="1"/>
        </p:nvGrpSpPr>
        <p:grpSpPr>
          <a:xfrm>
            <a:off x="0" y="6200503"/>
            <a:ext cx="12192000" cy="657496"/>
            <a:chOff x="0" y="6200503"/>
            <a:chExt cx="12192000" cy="657496"/>
          </a:xfrm>
        </p:grpSpPr>
        <p:sp>
          <p:nvSpPr>
            <p:cNvPr id="10" name="Rectangle 9">
              <a:extLst>
                <a:ext uri="{FF2B5EF4-FFF2-40B4-BE49-F238E27FC236}">
                  <a16:creationId xmlns:a16="http://schemas.microsoft.com/office/drawing/2014/main" id="{B2512C4C-FD2B-5D5F-947C-1073592D2E82}"/>
                </a:ext>
              </a:extLst>
            </p:cNvPr>
            <p:cNvSpPr/>
            <p:nvPr userDrawn="1"/>
          </p:nvSpPr>
          <p:spPr>
            <a:xfrm>
              <a:off x="0" y="6200503"/>
              <a:ext cx="12192000" cy="65749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letters on a black background&#10;&#10;Description automatically generated with medium confidence">
              <a:extLst>
                <a:ext uri="{FF2B5EF4-FFF2-40B4-BE49-F238E27FC236}">
                  <a16:creationId xmlns:a16="http://schemas.microsoft.com/office/drawing/2014/main" id="{B8F456EE-0E24-DBF4-294B-955E83E90E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1941" y="6308721"/>
              <a:ext cx="1303020" cy="471305"/>
            </a:xfrm>
            <a:prstGeom prst="rect">
              <a:avLst/>
            </a:prstGeom>
          </p:spPr>
        </p:pic>
        <p:sp>
          <p:nvSpPr>
            <p:cNvPr id="12" name="TextBox 11">
              <a:extLst>
                <a:ext uri="{FF2B5EF4-FFF2-40B4-BE49-F238E27FC236}">
                  <a16:creationId xmlns:a16="http://schemas.microsoft.com/office/drawing/2014/main" id="{D6FEC2B2-8805-3F7E-C5EC-94958A920761}"/>
                </a:ext>
              </a:extLst>
            </p:cNvPr>
            <p:cNvSpPr txBox="1"/>
            <p:nvPr userDrawn="1"/>
          </p:nvSpPr>
          <p:spPr>
            <a:xfrm>
              <a:off x="6766560" y="6403096"/>
              <a:ext cx="5143499" cy="276999"/>
            </a:xfrm>
            <a:prstGeom prst="rect">
              <a:avLst/>
            </a:prstGeom>
            <a:noFill/>
          </p:spPr>
          <p:txBody>
            <a:bodyPr wrap="square" lIns="0" rIns="0" rtlCol="0">
              <a:spAutoFit/>
            </a:bodyPr>
            <a:lstStyle/>
            <a:p>
              <a:pPr algn="r"/>
              <a:r>
                <a:rPr lang="en-US" sz="1200" b="1" i="0" dirty="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rPr>
                <a:t>California State University, Bakersfield</a:t>
              </a:r>
            </a:p>
          </p:txBody>
        </p:sp>
      </p:grpSp>
      <p:sp>
        <p:nvSpPr>
          <p:cNvPr id="2" name="Title 1">
            <a:extLst>
              <a:ext uri="{FF2B5EF4-FFF2-40B4-BE49-F238E27FC236}">
                <a16:creationId xmlns:a16="http://schemas.microsoft.com/office/drawing/2014/main" id="{9CA2ED70-0221-866E-8147-E45C7DB90C8A}"/>
              </a:ext>
            </a:extLst>
          </p:cNvPr>
          <p:cNvSpPr>
            <a:spLocks noGrp="1"/>
          </p:cNvSpPr>
          <p:nvPr>
            <p:ph type="title"/>
          </p:nvPr>
        </p:nvSpPr>
        <p:spPr/>
        <p:txBody>
          <a:bodyPr lIns="0"/>
          <a:lstStyle/>
          <a:p>
            <a:r>
              <a:rPr lang="en-US"/>
              <a:t>Click to edit Master title style</a:t>
            </a:r>
          </a:p>
        </p:txBody>
      </p:sp>
      <p:sp>
        <p:nvSpPr>
          <p:cNvPr id="3" name="Content Placeholder 2">
            <a:extLst>
              <a:ext uri="{FF2B5EF4-FFF2-40B4-BE49-F238E27FC236}">
                <a16:creationId xmlns:a16="http://schemas.microsoft.com/office/drawing/2014/main" id="{9AA72B64-2F18-1173-CCD8-2ACF01209968}"/>
              </a:ext>
            </a:extLst>
          </p:cNvPr>
          <p:cNvSpPr>
            <a:spLocks noGrp="1"/>
          </p:cNvSpPr>
          <p:nvPr>
            <p:ph idx="1"/>
          </p:nvPr>
        </p:nvSpPr>
        <p:spPr/>
        <p:txBody>
          <a:bodyPr lIns="0"/>
          <a:lstStyle>
            <a:lvl1pPr marL="68580" indent="-182880">
              <a:buFont typeface="Arial" panose="020B0604020202020204" pitchFamily="34" charset="0"/>
              <a:buChar char="•"/>
              <a:defRPr sz="2000"/>
            </a:lvl1pPr>
            <a:lvl2pPr marL="617220" indent="-182880">
              <a:buFont typeface="Arial" panose="020B0604020202020204" pitchFamily="34" charset="0"/>
              <a:buChar char="•"/>
              <a:defRPr sz="2000"/>
            </a:lvl2pPr>
            <a:lvl3pPr marL="1108710" indent="-164592">
              <a:buFont typeface="Arial" panose="020B0604020202020204" pitchFamily="34" charset="0"/>
              <a:buChar char="•"/>
              <a:defRPr sz="2000"/>
            </a:lvl3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08A59E98-8580-E9B7-DF2C-F9076A84147B}"/>
              </a:ext>
            </a:extLst>
          </p:cNvPr>
          <p:cNvSpPr>
            <a:spLocks noGrp="1"/>
          </p:cNvSpPr>
          <p:nvPr>
            <p:ph type="sldNum" sz="quarter" idx="12"/>
          </p:nvPr>
        </p:nvSpPr>
        <p:spPr/>
        <p:txBody>
          <a:bodyPr/>
          <a:lstStyle/>
          <a:p>
            <a:fld id="{5B183420-2B76-864B-A38F-5B19AD9C35DC}" type="slidenum">
              <a:rPr lang="en-US" smtClean="0"/>
              <a:t>‹#›</a:t>
            </a:fld>
            <a:endParaRPr lang="en-US"/>
          </a:p>
        </p:txBody>
      </p:sp>
      <p:cxnSp>
        <p:nvCxnSpPr>
          <p:cNvPr id="13" name="Straight Connector 12">
            <a:extLst>
              <a:ext uri="{FF2B5EF4-FFF2-40B4-BE49-F238E27FC236}">
                <a16:creationId xmlns:a16="http://schemas.microsoft.com/office/drawing/2014/main" id="{BC88CC9C-4C62-1453-FEC1-11CC670FC060}"/>
              </a:ext>
            </a:extLst>
          </p:cNvPr>
          <p:cNvCxnSpPr>
            <a:cxnSpLocks/>
          </p:cNvCxnSpPr>
          <p:nvPr userDrawn="1"/>
        </p:nvCxnSpPr>
        <p:spPr>
          <a:xfrm>
            <a:off x="281940" y="1166648"/>
            <a:ext cx="1163354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156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itle and Content - 2 Columns">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46DA241-C999-70AE-08D5-4ACCD7068295}"/>
              </a:ext>
              <a:ext uri="{C183D7F6-B498-43B3-948B-1728B52AA6E4}">
                <adec:decorative xmlns:adec="http://schemas.microsoft.com/office/drawing/2017/decorative" val="1"/>
              </a:ext>
            </a:extLst>
          </p:cNvPr>
          <p:cNvGrpSpPr/>
          <p:nvPr userDrawn="1"/>
        </p:nvGrpSpPr>
        <p:grpSpPr>
          <a:xfrm>
            <a:off x="0" y="6200503"/>
            <a:ext cx="12192000" cy="657496"/>
            <a:chOff x="0" y="6200503"/>
            <a:chExt cx="12192000" cy="657496"/>
          </a:xfrm>
        </p:grpSpPr>
        <p:sp>
          <p:nvSpPr>
            <p:cNvPr id="6" name="Rectangle 5">
              <a:extLst>
                <a:ext uri="{FF2B5EF4-FFF2-40B4-BE49-F238E27FC236}">
                  <a16:creationId xmlns:a16="http://schemas.microsoft.com/office/drawing/2014/main" id="{5C25DD5D-FE5F-FE15-07FF-C7465DB39DF0}"/>
                </a:ext>
              </a:extLst>
            </p:cNvPr>
            <p:cNvSpPr/>
            <p:nvPr userDrawn="1"/>
          </p:nvSpPr>
          <p:spPr>
            <a:xfrm>
              <a:off x="0" y="6200503"/>
              <a:ext cx="12192000" cy="65749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letters on a black background&#10;&#10;Description automatically generated with medium confidence">
              <a:extLst>
                <a:ext uri="{FF2B5EF4-FFF2-40B4-BE49-F238E27FC236}">
                  <a16:creationId xmlns:a16="http://schemas.microsoft.com/office/drawing/2014/main" id="{259394B4-5CF4-BC3C-EA09-57EB16AB30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1941" y="6308721"/>
              <a:ext cx="1303020" cy="471305"/>
            </a:xfrm>
            <a:prstGeom prst="rect">
              <a:avLst/>
            </a:prstGeom>
          </p:spPr>
        </p:pic>
        <p:sp>
          <p:nvSpPr>
            <p:cNvPr id="13" name="TextBox 12">
              <a:extLst>
                <a:ext uri="{FF2B5EF4-FFF2-40B4-BE49-F238E27FC236}">
                  <a16:creationId xmlns:a16="http://schemas.microsoft.com/office/drawing/2014/main" id="{AD76BECB-5197-DF12-5D04-C2D815C5D609}"/>
                </a:ext>
              </a:extLst>
            </p:cNvPr>
            <p:cNvSpPr txBox="1"/>
            <p:nvPr userDrawn="1"/>
          </p:nvSpPr>
          <p:spPr>
            <a:xfrm>
              <a:off x="6766560" y="6403096"/>
              <a:ext cx="5143499" cy="276999"/>
            </a:xfrm>
            <a:prstGeom prst="rect">
              <a:avLst/>
            </a:prstGeom>
            <a:noFill/>
          </p:spPr>
          <p:txBody>
            <a:bodyPr wrap="square" lIns="0" rIns="0" rtlCol="0">
              <a:spAutoFit/>
            </a:bodyPr>
            <a:lstStyle/>
            <a:p>
              <a:pPr algn="r"/>
              <a:r>
                <a:rPr lang="en-US" sz="1200" b="1" i="0" dirty="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rPr>
                <a:t>California State University, Bakersfield</a:t>
              </a:r>
            </a:p>
          </p:txBody>
        </p:sp>
      </p:grpSp>
      <p:sp>
        <p:nvSpPr>
          <p:cNvPr id="2" name="Title 1">
            <a:extLst>
              <a:ext uri="{FF2B5EF4-FFF2-40B4-BE49-F238E27FC236}">
                <a16:creationId xmlns:a16="http://schemas.microsoft.com/office/drawing/2014/main" id="{B40AF88C-E06A-AF03-DBD4-B19A754808CF}"/>
              </a:ext>
            </a:extLst>
          </p:cNvPr>
          <p:cNvSpPr>
            <a:spLocks noGrp="1"/>
          </p:cNvSpPr>
          <p:nvPr>
            <p:ph type="title"/>
          </p:nvPr>
        </p:nvSpPr>
        <p:spPr/>
        <p:txBody>
          <a:bodyPr lIns="0"/>
          <a:lstStyle/>
          <a:p>
            <a:r>
              <a:rPr lang="en-US"/>
              <a:t>Click to edit Master title style</a:t>
            </a:r>
          </a:p>
        </p:txBody>
      </p:sp>
      <p:sp>
        <p:nvSpPr>
          <p:cNvPr id="3" name="Content Placeholder 2">
            <a:extLst>
              <a:ext uri="{FF2B5EF4-FFF2-40B4-BE49-F238E27FC236}">
                <a16:creationId xmlns:a16="http://schemas.microsoft.com/office/drawing/2014/main" id="{A619BC4D-F827-222A-9E35-98409601903F}"/>
              </a:ext>
            </a:extLst>
          </p:cNvPr>
          <p:cNvSpPr>
            <a:spLocks noGrp="1"/>
          </p:cNvSpPr>
          <p:nvPr>
            <p:ph sz="half" idx="1"/>
          </p:nvPr>
        </p:nvSpPr>
        <p:spPr>
          <a:xfrm>
            <a:off x="281939" y="1535121"/>
            <a:ext cx="5420883" cy="4351338"/>
          </a:xfrm>
        </p:spPr>
        <p:txBody>
          <a:bodyPr lIns="0"/>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0ECC63BF-69A0-A3A8-A54C-E1203323DDA0}"/>
              </a:ext>
            </a:extLst>
          </p:cNvPr>
          <p:cNvSpPr>
            <a:spLocks noGrp="1"/>
          </p:cNvSpPr>
          <p:nvPr>
            <p:ph sz="half" idx="2"/>
          </p:nvPr>
        </p:nvSpPr>
        <p:spPr>
          <a:xfrm>
            <a:off x="6489176" y="1535121"/>
            <a:ext cx="5420882" cy="4351338"/>
          </a:xfrm>
        </p:spPr>
        <p:txBody>
          <a:bodyPr lIns="0"/>
          <a:lstStyle/>
          <a:p>
            <a:pPr lvl="0"/>
            <a:r>
              <a:rPr lang="en-US"/>
              <a:t>Click to edit Master text styles</a:t>
            </a:r>
          </a:p>
        </p:txBody>
      </p:sp>
      <p:sp>
        <p:nvSpPr>
          <p:cNvPr id="7" name="Slide Number Placeholder 6">
            <a:extLst>
              <a:ext uri="{FF2B5EF4-FFF2-40B4-BE49-F238E27FC236}">
                <a16:creationId xmlns:a16="http://schemas.microsoft.com/office/drawing/2014/main" id="{EAC3FF6F-35E4-CAFD-0874-624547149902}"/>
              </a:ext>
            </a:extLst>
          </p:cNvPr>
          <p:cNvSpPr>
            <a:spLocks noGrp="1"/>
          </p:cNvSpPr>
          <p:nvPr>
            <p:ph type="sldNum" sz="quarter" idx="12"/>
          </p:nvPr>
        </p:nvSpPr>
        <p:spPr/>
        <p:txBody>
          <a:bodyPr/>
          <a:lstStyle/>
          <a:p>
            <a:fld id="{5B183420-2B76-864B-A38F-5B19AD9C35DC}" type="slidenum">
              <a:rPr lang="en-US" smtClean="0"/>
              <a:t>‹#›</a:t>
            </a:fld>
            <a:endParaRPr lang="en-US"/>
          </a:p>
        </p:txBody>
      </p:sp>
      <p:cxnSp>
        <p:nvCxnSpPr>
          <p:cNvPr id="14" name="Straight Connector 13">
            <a:extLst>
              <a:ext uri="{FF2B5EF4-FFF2-40B4-BE49-F238E27FC236}">
                <a16:creationId xmlns:a16="http://schemas.microsoft.com/office/drawing/2014/main" id="{7382224F-33EF-697F-4D48-8C1E919FE1EF}"/>
              </a:ext>
            </a:extLst>
          </p:cNvPr>
          <p:cNvCxnSpPr>
            <a:cxnSpLocks/>
          </p:cNvCxnSpPr>
          <p:nvPr userDrawn="1"/>
        </p:nvCxnSpPr>
        <p:spPr>
          <a:xfrm>
            <a:off x="281940" y="1166648"/>
            <a:ext cx="1163354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8937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 2 Columns with Bullets">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6C6CB24-3E30-CAAC-F378-319171AE700C}"/>
              </a:ext>
              <a:ext uri="{C183D7F6-B498-43B3-948B-1728B52AA6E4}">
                <adec:decorative xmlns:adec="http://schemas.microsoft.com/office/drawing/2017/decorative" val="1"/>
              </a:ext>
            </a:extLst>
          </p:cNvPr>
          <p:cNvGrpSpPr/>
          <p:nvPr userDrawn="1"/>
        </p:nvGrpSpPr>
        <p:grpSpPr>
          <a:xfrm>
            <a:off x="0" y="6200503"/>
            <a:ext cx="12192000" cy="657496"/>
            <a:chOff x="0" y="6200503"/>
            <a:chExt cx="12192000" cy="657496"/>
          </a:xfrm>
        </p:grpSpPr>
        <p:sp>
          <p:nvSpPr>
            <p:cNvPr id="4" name="Rectangle 3">
              <a:extLst>
                <a:ext uri="{FF2B5EF4-FFF2-40B4-BE49-F238E27FC236}">
                  <a16:creationId xmlns:a16="http://schemas.microsoft.com/office/drawing/2014/main" id="{0A1237BB-76E8-D71B-D247-CFEC6F35661A}"/>
                </a:ext>
              </a:extLst>
            </p:cNvPr>
            <p:cNvSpPr/>
            <p:nvPr userDrawn="1"/>
          </p:nvSpPr>
          <p:spPr>
            <a:xfrm>
              <a:off x="0" y="6200503"/>
              <a:ext cx="12192000" cy="65749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letters on a black background&#10;&#10;Description automatically generated with medium confidence">
              <a:extLst>
                <a:ext uri="{FF2B5EF4-FFF2-40B4-BE49-F238E27FC236}">
                  <a16:creationId xmlns:a16="http://schemas.microsoft.com/office/drawing/2014/main" id="{E282D424-5CAF-165C-54D4-582CE813F6A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1941" y="6308721"/>
              <a:ext cx="1303020" cy="471305"/>
            </a:xfrm>
            <a:prstGeom prst="rect">
              <a:avLst/>
            </a:prstGeom>
          </p:spPr>
        </p:pic>
        <p:sp>
          <p:nvSpPr>
            <p:cNvPr id="13" name="TextBox 12">
              <a:extLst>
                <a:ext uri="{FF2B5EF4-FFF2-40B4-BE49-F238E27FC236}">
                  <a16:creationId xmlns:a16="http://schemas.microsoft.com/office/drawing/2014/main" id="{2C4E5472-77E0-3969-2C45-486E5B8F4094}"/>
                </a:ext>
              </a:extLst>
            </p:cNvPr>
            <p:cNvSpPr txBox="1"/>
            <p:nvPr userDrawn="1"/>
          </p:nvSpPr>
          <p:spPr>
            <a:xfrm>
              <a:off x="6766560" y="6403096"/>
              <a:ext cx="5143499" cy="276999"/>
            </a:xfrm>
            <a:prstGeom prst="rect">
              <a:avLst/>
            </a:prstGeom>
            <a:noFill/>
          </p:spPr>
          <p:txBody>
            <a:bodyPr wrap="square" lIns="0" rIns="0" rtlCol="0">
              <a:spAutoFit/>
            </a:bodyPr>
            <a:lstStyle/>
            <a:p>
              <a:pPr algn="r"/>
              <a:r>
                <a:rPr lang="en-US" sz="1200" b="1" i="0" dirty="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rPr>
                <a:t>California State University, Bakersfield</a:t>
              </a:r>
            </a:p>
          </p:txBody>
        </p:sp>
      </p:grpSp>
      <p:sp>
        <p:nvSpPr>
          <p:cNvPr id="2" name="Title 1">
            <a:extLst>
              <a:ext uri="{FF2B5EF4-FFF2-40B4-BE49-F238E27FC236}">
                <a16:creationId xmlns:a16="http://schemas.microsoft.com/office/drawing/2014/main" id="{B40AF88C-E06A-AF03-DBD4-B19A754808CF}"/>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EAC3FF6F-35E4-CAFD-0874-624547149902}"/>
              </a:ext>
            </a:extLst>
          </p:cNvPr>
          <p:cNvSpPr>
            <a:spLocks noGrp="1"/>
          </p:cNvSpPr>
          <p:nvPr>
            <p:ph type="sldNum" sz="quarter" idx="12"/>
          </p:nvPr>
        </p:nvSpPr>
        <p:spPr/>
        <p:txBody>
          <a:bodyPr/>
          <a:lstStyle/>
          <a:p>
            <a:fld id="{5B183420-2B76-864B-A38F-5B19AD9C35DC}" type="slidenum">
              <a:rPr lang="en-US" smtClean="0"/>
              <a:t>‹#›</a:t>
            </a:fld>
            <a:endParaRPr lang="en-US"/>
          </a:p>
        </p:txBody>
      </p:sp>
      <p:sp>
        <p:nvSpPr>
          <p:cNvPr id="5" name="Content Placeholder 2">
            <a:extLst>
              <a:ext uri="{FF2B5EF4-FFF2-40B4-BE49-F238E27FC236}">
                <a16:creationId xmlns:a16="http://schemas.microsoft.com/office/drawing/2014/main" id="{2A57925C-45FB-59AC-B213-35B72B869F33}"/>
              </a:ext>
            </a:extLst>
          </p:cNvPr>
          <p:cNvSpPr>
            <a:spLocks noGrp="1"/>
          </p:cNvSpPr>
          <p:nvPr>
            <p:ph idx="13"/>
          </p:nvPr>
        </p:nvSpPr>
        <p:spPr>
          <a:xfrm>
            <a:off x="281940" y="1535121"/>
            <a:ext cx="5420882" cy="4351338"/>
          </a:xfrm>
        </p:spPr>
        <p:txBody>
          <a:bodyPr lIns="0"/>
          <a:lstStyle>
            <a:lvl1pPr marL="68580" indent="-182880">
              <a:buFont typeface="Arial" panose="020B0604020202020204" pitchFamily="34" charset="0"/>
              <a:buChar char="•"/>
              <a:defRPr sz="2000"/>
            </a:lvl1pPr>
            <a:lvl2pPr marL="617220" indent="-182880">
              <a:buFont typeface="Arial" panose="020B0604020202020204" pitchFamily="34" charset="0"/>
              <a:buChar char="•"/>
              <a:defRPr sz="2000"/>
            </a:lvl2pPr>
            <a:lvl3pPr marL="1108710" indent="-164592">
              <a:buFont typeface="Arial" panose="020B0604020202020204" pitchFamily="34" charset="0"/>
              <a:buChar char="•"/>
              <a:defRPr sz="2000"/>
            </a:lvl3pPr>
          </a:lstStyle>
          <a:p>
            <a:pPr lvl="0"/>
            <a:r>
              <a:rPr lang="en-US"/>
              <a:t>Click to edit Master text styles</a:t>
            </a:r>
          </a:p>
          <a:p>
            <a:pPr lvl="1"/>
            <a:r>
              <a:rPr lang="en-US"/>
              <a:t>Second level</a:t>
            </a:r>
          </a:p>
          <a:p>
            <a:pPr lvl="2"/>
            <a:r>
              <a:rPr lang="en-US"/>
              <a:t>Third level</a:t>
            </a:r>
          </a:p>
        </p:txBody>
      </p:sp>
      <p:sp>
        <p:nvSpPr>
          <p:cNvPr id="6" name="Content Placeholder 2">
            <a:extLst>
              <a:ext uri="{FF2B5EF4-FFF2-40B4-BE49-F238E27FC236}">
                <a16:creationId xmlns:a16="http://schemas.microsoft.com/office/drawing/2014/main" id="{063C10A0-BEB3-55DD-9588-F0F60FC46B53}"/>
              </a:ext>
            </a:extLst>
          </p:cNvPr>
          <p:cNvSpPr>
            <a:spLocks noGrp="1"/>
          </p:cNvSpPr>
          <p:nvPr>
            <p:ph idx="14"/>
          </p:nvPr>
        </p:nvSpPr>
        <p:spPr>
          <a:xfrm>
            <a:off x="6489176" y="1535121"/>
            <a:ext cx="5420882" cy="4351338"/>
          </a:xfrm>
        </p:spPr>
        <p:txBody>
          <a:bodyPr lIns="0"/>
          <a:lstStyle>
            <a:lvl1pPr marL="68580" indent="-182880">
              <a:buFont typeface="Arial" panose="020B0604020202020204" pitchFamily="34" charset="0"/>
              <a:buChar char="•"/>
              <a:defRPr sz="2000"/>
            </a:lvl1pPr>
            <a:lvl2pPr marL="617220" indent="-182880">
              <a:buFont typeface="Arial" panose="020B0604020202020204" pitchFamily="34" charset="0"/>
              <a:buChar char="•"/>
              <a:defRPr sz="2000"/>
            </a:lvl2pPr>
            <a:lvl3pPr marL="1108710" indent="-164592">
              <a:buFont typeface="Arial" panose="020B0604020202020204" pitchFamily="34" charset="0"/>
              <a:buChar char="•"/>
              <a:defRPr sz="2000"/>
            </a:lvl3pPr>
          </a:lstStyle>
          <a:p>
            <a:pPr lvl="0"/>
            <a:r>
              <a:rPr lang="en-US"/>
              <a:t>Click to edit Master text styles</a:t>
            </a:r>
          </a:p>
          <a:p>
            <a:pPr lvl="1"/>
            <a:r>
              <a:rPr lang="en-US"/>
              <a:t>Second level</a:t>
            </a:r>
          </a:p>
          <a:p>
            <a:pPr lvl="2"/>
            <a:r>
              <a:rPr lang="en-US"/>
              <a:t>Third level</a:t>
            </a:r>
          </a:p>
        </p:txBody>
      </p:sp>
      <p:cxnSp>
        <p:nvCxnSpPr>
          <p:cNvPr id="14" name="Straight Connector 13">
            <a:extLst>
              <a:ext uri="{FF2B5EF4-FFF2-40B4-BE49-F238E27FC236}">
                <a16:creationId xmlns:a16="http://schemas.microsoft.com/office/drawing/2014/main" id="{468D1593-D942-BF5D-D4F8-35B97D56981D}"/>
              </a:ext>
            </a:extLst>
          </p:cNvPr>
          <p:cNvCxnSpPr>
            <a:cxnSpLocks/>
          </p:cNvCxnSpPr>
          <p:nvPr userDrawn="1"/>
        </p:nvCxnSpPr>
        <p:spPr>
          <a:xfrm>
            <a:off x="281940" y="1166648"/>
            <a:ext cx="1163354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3269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FC4B98F-F0AD-2D63-88F5-AFF5042EE068}"/>
              </a:ext>
              <a:ext uri="{C183D7F6-B498-43B3-948B-1728B52AA6E4}">
                <adec:decorative xmlns:adec="http://schemas.microsoft.com/office/drawing/2017/decorative" val="1"/>
              </a:ext>
            </a:extLst>
          </p:cNvPr>
          <p:cNvGrpSpPr/>
          <p:nvPr userDrawn="1"/>
        </p:nvGrpSpPr>
        <p:grpSpPr>
          <a:xfrm>
            <a:off x="0" y="6200503"/>
            <a:ext cx="12192000" cy="657496"/>
            <a:chOff x="0" y="6200503"/>
            <a:chExt cx="12192000" cy="657496"/>
          </a:xfrm>
        </p:grpSpPr>
        <p:sp>
          <p:nvSpPr>
            <p:cNvPr id="4" name="Rectangle 3">
              <a:extLst>
                <a:ext uri="{FF2B5EF4-FFF2-40B4-BE49-F238E27FC236}">
                  <a16:creationId xmlns:a16="http://schemas.microsoft.com/office/drawing/2014/main" id="{17C1B4DF-B8C3-5CF9-5D07-847805CD38C1}"/>
                </a:ext>
              </a:extLst>
            </p:cNvPr>
            <p:cNvSpPr/>
            <p:nvPr userDrawn="1"/>
          </p:nvSpPr>
          <p:spPr>
            <a:xfrm>
              <a:off x="0" y="6200503"/>
              <a:ext cx="12192000" cy="65749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letters on a black background&#10;&#10;Description automatically generated with medium confidence">
              <a:extLst>
                <a:ext uri="{FF2B5EF4-FFF2-40B4-BE49-F238E27FC236}">
                  <a16:creationId xmlns:a16="http://schemas.microsoft.com/office/drawing/2014/main" id="{6FAF030A-5113-590D-948D-5841B7A9CE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1941" y="6308721"/>
              <a:ext cx="1303020" cy="471305"/>
            </a:xfrm>
            <a:prstGeom prst="rect">
              <a:avLst/>
            </a:prstGeom>
          </p:spPr>
        </p:pic>
        <p:sp>
          <p:nvSpPr>
            <p:cNvPr id="11" name="TextBox 10">
              <a:extLst>
                <a:ext uri="{FF2B5EF4-FFF2-40B4-BE49-F238E27FC236}">
                  <a16:creationId xmlns:a16="http://schemas.microsoft.com/office/drawing/2014/main" id="{6A09785A-ABDD-8749-5818-9D5087A06EB0}"/>
                </a:ext>
              </a:extLst>
            </p:cNvPr>
            <p:cNvSpPr txBox="1"/>
            <p:nvPr userDrawn="1"/>
          </p:nvSpPr>
          <p:spPr>
            <a:xfrm>
              <a:off x="6766560" y="6403096"/>
              <a:ext cx="5143499" cy="276999"/>
            </a:xfrm>
            <a:prstGeom prst="rect">
              <a:avLst/>
            </a:prstGeom>
            <a:noFill/>
          </p:spPr>
          <p:txBody>
            <a:bodyPr wrap="square" lIns="0" rIns="0" rtlCol="0">
              <a:spAutoFit/>
            </a:bodyPr>
            <a:lstStyle/>
            <a:p>
              <a:pPr algn="r"/>
              <a:r>
                <a:rPr lang="en-US" sz="1200" b="1" i="0" dirty="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rPr>
                <a:t>California State University, Bakersfield</a:t>
              </a:r>
            </a:p>
          </p:txBody>
        </p:sp>
      </p:grpSp>
      <p:sp>
        <p:nvSpPr>
          <p:cNvPr id="2" name="Title 1">
            <a:extLst>
              <a:ext uri="{FF2B5EF4-FFF2-40B4-BE49-F238E27FC236}">
                <a16:creationId xmlns:a16="http://schemas.microsoft.com/office/drawing/2014/main" id="{9CA2ED70-0221-866E-8147-E45C7DB90C8A}"/>
              </a:ext>
            </a:extLst>
          </p:cNvPr>
          <p:cNvSpPr>
            <a:spLocks noGrp="1"/>
          </p:cNvSpPr>
          <p:nvPr>
            <p:ph type="title"/>
          </p:nvPr>
        </p:nvSpPr>
        <p:spPr/>
        <p:txBody>
          <a:bodyPr lIns="0"/>
          <a:lstStyle/>
          <a:p>
            <a:r>
              <a:rPr lang="en-US"/>
              <a:t>Click to edit Master title style</a:t>
            </a:r>
          </a:p>
        </p:txBody>
      </p:sp>
      <p:sp>
        <p:nvSpPr>
          <p:cNvPr id="6" name="Slide Number Placeholder 5">
            <a:extLst>
              <a:ext uri="{FF2B5EF4-FFF2-40B4-BE49-F238E27FC236}">
                <a16:creationId xmlns:a16="http://schemas.microsoft.com/office/drawing/2014/main" id="{08A59E98-8580-E9B7-DF2C-F9076A84147B}"/>
              </a:ext>
            </a:extLst>
          </p:cNvPr>
          <p:cNvSpPr>
            <a:spLocks noGrp="1"/>
          </p:cNvSpPr>
          <p:nvPr>
            <p:ph type="sldNum" sz="quarter" idx="12"/>
          </p:nvPr>
        </p:nvSpPr>
        <p:spPr/>
        <p:txBody>
          <a:bodyPr/>
          <a:lstStyle/>
          <a:p>
            <a:fld id="{5B183420-2B76-864B-A38F-5B19AD9C35DC}" type="slidenum">
              <a:rPr lang="en-US" smtClean="0"/>
              <a:t>‹#›</a:t>
            </a:fld>
            <a:endParaRPr lang="en-US"/>
          </a:p>
        </p:txBody>
      </p:sp>
      <p:cxnSp>
        <p:nvCxnSpPr>
          <p:cNvPr id="12" name="Straight Connector 11">
            <a:extLst>
              <a:ext uri="{FF2B5EF4-FFF2-40B4-BE49-F238E27FC236}">
                <a16:creationId xmlns:a16="http://schemas.microsoft.com/office/drawing/2014/main" id="{39918914-4F0D-0597-E83C-B3E35C7D7A00}"/>
              </a:ext>
            </a:extLst>
          </p:cNvPr>
          <p:cNvCxnSpPr>
            <a:cxnSpLocks/>
          </p:cNvCxnSpPr>
          <p:nvPr userDrawn="1"/>
        </p:nvCxnSpPr>
        <p:spPr>
          <a:xfrm>
            <a:off x="281940" y="1166648"/>
            <a:ext cx="1163354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2763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with logo">
    <p:spTree>
      <p:nvGrpSpPr>
        <p:cNvPr id="1" name=""/>
        <p:cNvGrpSpPr/>
        <p:nvPr/>
      </p:nvGrpSpPr>
      <p:grpSpPr>
        <a:xfrm>
          <a:off x="0" y="0"/>
          <a:ext cx="0" cy="0"/>
          <a:chOff x="0" y="0"/>
          <a:chExt cx="0" cy="0"/>
        </a:xfrm>
      </p:grpSpPr>
      <p:pic>
        <p:nvPicPr>
          <p:cNvPr id="2" name="Picture 1" descr="CSUB logo">
            <a:extLst>
              <a:ext uri="{FF2B5EF4-FFF2-40B4-BE49-F238E27FC236}">
                <a16:creationId xmlns:a16="http://schemas.microsoft.com/office/drawing/2014/main" id="{AEDCA72B-C9E2-A3C2-232D-296484ABD6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75187" y="963983"/>
            <a:ext cx="7174882" cy="2796094"/>
          </a:xfrm>
          <a:prstGeom prst="rect">
            <a:avLst/>
          </a:prstGeom>
        </p:spPr>
      </p:pic>
    </p:spTree>
    <p:extLst>
      <p:ext uri="{BB962C8B-B14F-4D97-AF65-F5344CB8AC3E}">
        <p14:creationId xmlns:p14="http://schemas.microsoft.com/office/powerpoint/2010/main" val="592323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104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AFD4DE-83C2-8632-67E6-4A4DF1F9F5D0}"/>
              </a:ext>
            </a:extLst>
          </p:cNvPr>
          <p:cNvSpPr>
            <a:spLocks noGrp="1"/>
          </p:cNvSpPr>
          <p:nvPr>
            <p:ph type="ctrTitle" hasCustomPrompt="1"/>
          </p:nvPr>
        </p:nvSpPr>
        <p:spPr>
          <a:xfrm>
            <a:off x="0" y="1390134"/>
            <a:ext cx="12192000" cy="1418380"/>
          </a:xfrm>
        </p:spPr>
        <p:txBody>
          <a:bodyPr anchor="b" anchorCtr="0"/>
          <a:lstStyle>
            <a:lvl1pPr algn="ctr">
              <a:defRPr sz="7200"/>
            </a:lvl1pPr>
          </a:lstStyle>
          <a:p>
            <a:pPr algn="ctr"/>
            <a:r>
              <a:rPr lang="en-US" spc="600" dirty="0"/>
              <a:t>THANK YOU</a:t>
            </a:r>
          </a:p>
        </p:txBody>
      </p:sp>
      <p:pic>
        <p:nvPicPr>
          <p:cNvPr id="4" name="Picture 3" descr="CSUB logo">
            <a:extLst>
              <a:ext uri="{FF2B5EF4-FFF2-40B4-BE49-F238E27FC236}">
                <a16:creationId xmlns:a16="http://schemas.microsoft.com/office/drawing/2014/main" id="{E2D09D7F-D96C-5319-95E6-7042D50B3FC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35695" y="4952956"/>
            <a:ext cx="4280150" cy="1668000"/>
          </a:xfrm>
          <a:prstGeom prst="rect">
            <a:avLst/>
          </a:prstGeom>
        </p:spPr>
      </p:pic>
      <p:sp>
        <p:nvSpPr>
          <p:cNvPr id="5" name="Subtitle 2">
            <a:extLst>
              <a:ext uri="{FF2B5EF4-FFF2-40B4-BE49-F238E27FC236}">
                <a16:creationId xmlns:a16="http://schemas.microsoft.com/office/drawing/2014/main" id="{2EE6EB2B-B9F2-96A0-FCF5-A465E66BD92D}"/>
              </a:ext>
            </a:extLst>
          </p:cNvPr>
          <p:cNvSpPr>
            <a:spLocks noGrp="1"/>
          </p:cNvSpPr>
          <p:nvPr>
            <p:ph type="subTitle" idx="1" hasCustomPrompt="1"/>
          </p:nvPr>
        </p:nvSpPr>
        <p:spPr>
          <a:xfrm>
            <a:off x="1524000" y="3265406"/>
            <a:ext cx="9144000" cy="615328"/>
          </a:xfrm>
        </p:spPr>
        <p:txBody>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a questions message, contact information, etc.</a:t>
            </a:r>
          </a:p>
        </p:txBody>
      </p:sp>
    </p:spTree>
    <p:extLst>
      <p:ext uri="{BB962C8B-B14F-4D97-AF65-F5344CB8AC3E}">
        <p14:creationId xmlns:p14="http://schemas.microsoft.com/office/powerpoint/2010/main" val="1666252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ark Blue Gradient Titl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49BC6E-84BA-2FAA-E402-04441FF58802}"/>
              </a:ext>
              <a:ext uri="{C183D7F6-B498-43B3-948B-1728B52AA6E4}">
                <adec:decorative xmlns:adec="http://schemas.microsoft.com/office/drawing/2017/decorative" val="1"/>
              </a:ext>
            </a:extLst>
          </p:cNvPr>
          <p:cNvPicPr>
            <a:picLocks noChangeAspect="1"/>
          </p:cNvPicPr>
          <p:nvPr userDrawn="1"/>
        </p:nvPicPr>
        <p:blipFill>
          <a:blip r:embed="rId2" cstate="email">
            <a:alphaModFix amt="10000"/>
            <a:extLst>
              <a:ext uri="{28A0092B-C50C-407E-A947-70E740481C1C}">
                <a14:useLocalDpi xmlns:a14="http://schemas.microsoft.com/office/drawing/2010/main"/>
              </a:ext>
            </a:extLst>
          </a:blip>
          <a:stretch>
            <a:fillRect/>
          </a:stretch>
        </p:blipFill>
        <p:spPr>
          <a:xfrm>
            <a:off x="2667000" y="0"/>
            <a:ext cx="6858000" cy="6858000"/>
          </a:xfrm>
          <a:prstGeom prst="rect">
            <a:avLst/>
          </a:prstGeom>
        </p:spPr>
      </p:pic>
      <p:sp>
        <p:nvSpPr>
          <p:cNvPr id="2" name="Title 1">
            <a:extLst>
              <a:ext uri="{FF2B5EF4-FFF2-40B4-BE49-F238E27FC236}">
                <a16:creationId xmlns:a16="http://schemas.microsoft.com/office/drawing/2014/main" id="{DFBE8C64-587F-F903-A786-104442783FF9}"/>
              </a:ext>
            </a:extLst>
          </p:cNvPr>
          <p:cNvSpPr>
            <a:spLocks noGrp="1"/>
          </p:cNvSpPr>
          <p:nvPr>
            <p:ph type="ctrTitle"/>
          </p:nvPr>
        </p:nvSpPr>
        <p:spPr>
          <a:xfrm>
            <a:off x="0" y="3676134"/>
            <a:ext cx="12192000" cy="1418380"/>
          </a:xfrm>
        </p:spPr>
        <p:txBody>
          <a:bodyPr anchor="b" anchorCtr="0"/>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10060C0-A2F6-E8DE-709C-1CCBE572CBD5}"/>
              </a:ext>
            </a:extLst>
          </p:cNvPr>
          <p:cNvSpPr>
            <a:spLocks noGrp="1"/>
          </p:cNvSpPr>
          <p:nvPr>
            <p:ph type="subTitle" idx="1"/>
          </p:nvPr>
        </p:nvSpPr>
        <p:spPr>
          <a:xfrm>
            <a:off x="1524000" y="5442897"/>
            <a:ext cx="9144000" cy="61532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descr="CSUB logo">
            <a:extLst>
              <a:ext uri="{FF2B5EF4-FFF2-40B4-BE49-F238E27FC236}">
                <a16:creationId xmlns:a16="http://schemas.microsoft.com/office/drawing/2014/main" id="{1CBAD29C-0825-ABE9-A241-818E365B872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45691" y="653382"/>
            <a:ext cx="5300617" cy="2073477"/>
          </a:xfrm>
          <a:prstGeom prst="rect">
            <a:avLst/>
          </a:prstGeom>
        </p:spPr>
      </p:pic>
      <p:cxnSp>
        <p:nvCxnSpPr>
          <p:cNvPr id="5" name="Straight Connector 4">
            <a:extLst>
              <a:ext uri="{FF2B5EF4-FFF2-40B4-BE49-F238E27FC236}">
                <a16:creationId xmlns:a16="http://schemas.microsoft.com/office/drawing/2014/main" id="{168E785E-231F-16B3-6512-4E86E23B848B}"/>
              </a:ext>
            </a:extLst>
          </p:cNvPr>
          <p:cNvCxnSpPr/>
          <p:nvPr userDrawn="1"/>
        </p:nvCxnSpPr>
        <p:spPr>
          <a:xfrm>
            <a:off x="3941379" y="5218386"/>
            <a:ext cx="436704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77307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ark Blue Gradient Title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E8C64-587F-F903-A786-104442783FF9}"/>
              </a:ext>
            </a:extLst>
          </p:cNvPr>
          <p:cNvSpPr>
            <a:spLocks noGrp="1"/>
          </p:cNvSpPr>
          <p:nvPr>
            <p:ph type="ctrTitle"/>
          </p:nvPr>
        </p:nvSpPr>
        <p:spPr>
          <a:xfrm>
            <a:off x="5459202" y="1122363"/>
            <a:ext cx="6732798" cy="1177777"/>
          </a:xfrm>
        </p:spPr>
        <p:txBody>
          <a:bodyPr anchor="b" anchorCtr="0"/>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10060C0-A2F6-E8DE-709C-1CCBE572CBD5}"/>
              </a:ext>
            </a:extLst>
          </p:cNvPr>
          <p:cNvSpPr>
            <a:spLocks noGrp="1"/>
          </p:cNvSpPr>
          <p:nvPr>
            <p:ph type="subTitle" idx="1"/>
          </p:nvPr>
        </p:nvSpPr>
        <p:spPr>
          <a:xfrm>
            <a:off x="5459201" y="3010841"/>
            <a:ext cx="6732799"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5" name="Picture 4" descr="A group of students celebrating during graduation in blue caps and gowns&#10;">
            <a:extLst>
              <a:ext uri="{FF2B5EF4-FFF2-40B4-BE49-F238E27FC236}">
                <a16:creationId xmlns:a16="http://schemas.microsoft.com/office/drawing/2014/main" id="{01C857FF-B939-7A78-B311-AA2B468FF24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5459201" cy="6858000"/>
          </a:xfrm>
          <a:prstGeom prst="rect">
            <a:avLst/>
          </a:prstGeom>
        </p:spPr>
      </p:pic>
      <p:pic>
        <p:nvPicPr>
          <p:cNvPr id="7" name="Picture 6" descr="CSUB logo">
            <a:extLst>
              <a:ext uri="{FF2B5EF4-FFF2-40B4-BE49-F238E27FC236}">
                <a16:creationId xmlns:a16="http://schemas.microsoft.com/office/drawing/2014/main" id="{6960177E-29E3-D884-6E80-9F496DB19DA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68619" y="4805940"/>
            <a:ext cx="4249783" cy="1662415"/>
          </a:xfrm>
          <a:prstGeom prst="rect">
            <a:avLst/>
          </a:prstGeom>
        </p:spPr>
      </p:pic>
      <p:cxnSp>
        <p:nvCxnSpPr>
          <p:cNvPr id="4" name="Straight Connector 3">
            <a:extLst>
              <a:ext uri="{FF2B5EF4-FFF2-40B4-BE49-F238E27FC236}">
                <a16:creationId xmlns:a16="http://schemas.microsoft.com/office/drawing/2014/main" id="{E78BDBF6-C696-1FFB-2575-CB969F192F31}"/>
              </a:ext>
            </a:extLst>
          </p:cNvPr>
          <p:cNvCxnSpPr/>
          <p:nvPr userDrawn="1"/>
        </p:nvCxnSpPr>
        <p:spPr>
          <a:xfrm>
            <a:off x="6551353" y="2601311"/>
            <a:ext cx="436704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1322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Dark Blue Gradient Title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E8C64-587F-F903-A786-104442783FF9}"/>
              </a:ext>
            </a:extLst>
          </p:cNvPr>
          <p:cNvSpPr>
            <a:spLocks noGrp="1"/>
          </p:cNvSpPr>
          <p:nvPr>
            <p:ph type="ctrTitle"/>
          </p:nvPr>
        </p:nvSpPr>
        <p:spPr>
          <a:xfrm>
            <a:off x="1" y="1122363"/>
            <a:ext cx="6478963" cy="1177777"/>
          </a:xfrm>
        </p:spPr>
        <p:txBody>
          <a:bodyPr anchor="b" anchorCtr="0"/>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10060C0-A2F6-E8DE-709C-1CCBE572CBD5}"/>
              </a:ext>
            </a:extLst>
          </p:cNvPr>
          <p:cNvSpPr>
            <a:spLocks noGrp="1"/>
          </p:cNvSpPr>
          <p:nvPr>
            <p:ph type="subTitle" idx="1"/>
          </p:nvPr>
        </p:nvSpPr>
        <p:spPr>
          <a:xfrm>
            <a:off x="0" y="3010841"/>
            <a:ext cx="6478963" cy="52063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descr="CSUB logo">
            <a:extLst>
              <a:ext uri="{FF2B5EF4-FFF2-40B4-BE49-F238E27FC236}">
                <a16:creationId xmlns:a16="http://schemas.microsoft.com/office/drawing/2014/main" id="{6960177E-29E3-D884-6E80-9F496DB19DA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0621" y="4805940"/>
            <a:ext cx="4249783" cy="1662415"/>
          </a:xfrm>
          <a:prstGeom prst="rect">
            <a:avLst/>
          </a:prstGeom>
        </p:spPr>
      </p:pic>
      <p:pic>
        <p:nvPicPr>
          <p:cNvPr id="9" name="Picture 8" descr="A student walking down the aisle at graduation">
            <a:extLst>
              <a:ext uri="{FF2B5EF4-FFF2-40B4-BE49-F238E27FC236}">
                <a16:creationId xmlns:a16="http://schemas.microsoft.com/office/drawing/2014/main" id="{F3F1027A-70F9-513A-A4DC-6BA063CC8B1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478964" y="0"/>
            <a:ext cx="5713035" cy="6858000"/>
          </a:xfrm>
          <a:prstGeom prst="rect">
            <a:avLst/>
          </a:prstGeom>
        </p:spPr>
      </p:pic>
      <p:cxnSp>
        <p:nvCxnSpPr>
          <p:cNvPr id="10" name="Straight Connector 9">
            <a:extLst>
              <a:ext uri="{FF2B5EF4-FFF2-40B4-BE49-F238E27FC236}">
                <a16:creationId xmlns:a16="http://schemas.microsoft.com/office/drawing/2014/main" id="{B4B425EA-1E10-0D80-6FD0-E878A3D828A4}"/>
              </a:ext>
            </a:extLst>
          </p:cNvPr>
          <p:cNvCxnSpPr/>
          <p:nvPr userDrawn="1"/>
        </p:nvCxnSpPr>
        <p:spPr>
          <a:xfrm>
            <a:off x="1057070" y="2601311"/>
            <a:ext cx="436704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1729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Light Sunburst Title Slide 2">
    <p:spTree>
      <p:nvGrpSpPr>
        <p:cNvPr id="1" name=""/>
        <p:cNvGrpSpPr/>
        <p:nvPr/>
      </p:nvGrpSpPr>
      <p:grpSpPr>
        <a:xfrm>
          <a:off x="0" y="0"/>
          <a:ext cx="0" cy="0"/>
          <a:chOff x="0" y="0"/>
          <a:chExt cx="0" cy="0"/>
        </a:xfrm>
      </p:grpSpPr>
      <p:pic>
        <p:nvPicPr>
          <p:cNvPr id="6" name="Picture 5" descr="CSUB logo">
            <a:extLst>
              <a:ext uri="{FF2B5EF4-FFF2-40B4-BE49-F238E27FC236}">
                <a16:creationId xmlns:a16="http://schemas.microsoft.com/office/drawing/2014/main" id="{76B67D40-DEF8-31BB-A9D3-B9DF953E5E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37087" y="4784070"/>
            <a:ext cx="4249783" cy="1656166"/>
          </a:xfrm>
          <a:prstGeom prst="rect">
            <a:avLst/>
          </a:prstGeom>
        </p:spPr>
      </p:pic>
      <p:sp>
        <p:nvSpPr>
          <p:cNvPr id="2" name="Title 1">
            <a:extLst>
              <a:ext uri="{FF2B5EF4-FFF2-40B4-BE49-F238E27FC236}">
                <a16:creationId xmlns:a16="http://schemas.microsoft.com/office/drawing/2014/main" id="{DFBE8C64-587F-F903-A786-104442783FF9}"/>
              </a:ext>
            </a:extLst>
          </p:cNvPr>
          <p:cNvSpPr>
            <a:spLocks noGrp="1"/>
          </p:cNvSpPr>
          <p:nvPr>
            <p:ph type="ctrTitle"/>
          </p:nvPr>
        </p:nvSpPr>
        <p:spPr>
          <a:xfrm>
            <a:off x="5459202" y="1122363"/>
            <a:ext cx="6732798" cy="1177777"/>
          </a:xfrm>
        </p:spPr>
        <p:txBody>
          <a:bodyPr anchor="b" anchorCtr="0"/>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10060C0-A2F6-E8DE-709C-1CCBE572CBD5}"/>
              </a:ext>
            </a:extLst>
          </p:cNvPr>
          <p:cNvSpPr>
            <a:spLocks noGrp="1"/>
          </p:cNvSpPr>
          <p:nvPr>
            <p:ph type="subTitle" idx="1"/>
          </p:nvPr>
        </p:nvSpPr>
        <p:spPr>
          <a:xfrm>
            <a:off x="5459201" y="3010841"/>
            <a:ext cx="6732799"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5" name="Picture 4" descr="A group of students celebrating during graduation in blue caps and gowns&#10;">
            <a:extLst>
              <a:ext uri="{FF2B5EF4-FFF2-40B4-BE49-F238E27FC236}">
                <a16:creationId xmlns:a16="http://schemas.microsoft.com/office/drawing/2014/main" id="{01C857FF-B939-7A78-B311-AA2B468FF24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5459201" cy="6858000"/>
          </a:xfrm>
          <a:prstGeom prst="rect">
            <a:avLst/>
          </a:prstGeom>
        </p:spPr>
      </p:pic>
      <p:cxnSp>
        <p:nvCxnSpPr>
          <p:cNvPr id="4" name="Straight Connector 3">
            <a:extLst>
              <a:ext uri="{FF2B5EF4-FFF2-40B4-BE49-F238E27FC236}">
                <a16:creationId xmlns:a16="http://schemas.microsoft.com/office/drawing/2014/main" id="{E78BDBF6-C696-1FFB-2575-CB969F192F31}"/>
              </a:ext>
            </a:extLst>
          </p:cNvPr>
          <p:cNvCxnSpPr/>
          <p:nvPr userDrawn="1"/>
        </p:nvCxnSpPr>
        <p:spPr>
          <a:xfrm>
            <a:off x="6551353" y="2601311"/>
            <a:ext cx="436704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79800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Dark Blue Gradient Title Slide 4">
    <p:spTree>
      <p:nvGrpSpPr>
        <p:cNvPr id="1" name=""/>
        <p:cNvGrpSpPr/>
        <p:nvPr/>
      </p:nvGrpSpPr>
      <p:grpSpPr>
        <a:xfrm>
          <a:off x="0" y="0"/>
          <a:ext cx="0" cy="0"/>
          <a:chOff x="0" y="0"/>
          <a:chExt cx="0" cy="0"/>
        </a:xfrm>
      </p:grpSpPr>
      <p:pic>
        <p:nvPicPr>
          <p:cNvPr id="7" name="Picture 6" descr="Graduation ceremony">
            <a:extLst>
              <a:ext uri="{FF2B5EF4-FFF2-40B4-BE49-F238E27FC236}">
                <a16:creationId xmlns:a16="http://schemas.microsoft.com/office/drawing/2014/main" id="{5FC7928F-6C50-9A25-BDBB-C92A6206A7E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742090"/>
            <a:ext cx="12192000" cy="4939390"/>
          </a:xfrm>
          <a:prstGeom prst="rect">
            <a:avLst/>
          </a:prstGeom>
        </p:spPr>
      </p:pic>
      <p:sp>
        <p:nvSpPr>
          <p:cNvPr id="2" name="Title 1">
            <a:extLst>
              <a:ext uri="{FF2B5EF4-FFF2-40B4-BE49-F238E27FC236}">
                <a16:creationId xmlns:a16="http://schemas.microsoft.com/office/drawing/2014/main" id="{DFBE8C64-587F-F903-A786-104442783FF9}"/>
              </a:ext>
            </a:extLst>
          </p:cNvPr>
          <p:cNvSpPr>
            <a:spLocks noGrp="1"/>
          </p:cNvSpPr>
          <p:nvPr>
            <p:ph type="ctrTitle"/>
          </p:nvPr>
        </p:nvSpPr>
        <p:spPr>
          <a:xfrm>
            <a:off x="0" y="314347"/>
            <a:ext cx="12192000" cy="1177777"/>
          </a:xfrm>
        </p:spPr>
        <p:txBody>
          <a:bodyPr anchor="t" anchorCtr="0"/>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10060C0-A2F6-E8DE-709C-1CCBE572CBD5}"/>
              </a:ext>
            </a:extLst>
          </p:cNvPr>
          <p:cNvSpPr>
            <a:spLocks noGrp="1"/>
          </p:cNvSpPr>
          <p:nvPr>
            <p:ph type="subTitle" idx="1"/>
          </p:nvPr>
        </p:nvSpPr>
        <p:spPr>
          <a:xfrm>
            <a:off x="1524000" y="1204569"/>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Rectangle 9">
            <a:extLst>
              <a:ext uri="{FF2B5EF4-FFF2-40B4-BE49-F238E27FC236}">
                <a16:creationId xmlns:a16="http://schemas.microsoft.com/office/drawing/2014/main" id="{32AC05C6-DC5F-0AA3-B1DB-7D2AF93634F0}"/>
              </a:ext>
            </a:extLst>
          </p:cNvPr>
          <p:cNvSpPr/>
          <p:nvPr userDrawn="1"/>
        </p:nvSpPr>
        <p:spPr>
          <a:xfrm>
            <a:off x="0" y="5202238"/>
            <a:ext cx="12192000" cy="16557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CSUB logo">
            <a:extLst>
              <a:ext uri="{FF2B5EF4-FFF2-40B4-BE49-F238E27FC236}">
                <a16:creationId xmlns:a16="http://schemas.microsoft.com/office/drawing/2014/main" id="{5522B10A-CBF8-6959-622C-2312D776044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50893" y="4303665"/>
            <a:ext cx="3090214" cy="2714645"/>
          </a:xfrm>
          <a:prstGeom prst="rect">
            <a:avLst/>
          </a:prstGeom>
        </p:spPr>
      </p:pic>
    </p:spTree>
    <p:extLst>
      <p:ext uri="{BB962C8B-B14F-4D97-AF65-F5344CB8AC3E}">
        <p14:creationId xmlns:p14="http://schemas.microsoft.com/office/powerpoint/2010/main" val="32673385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Dark Blue Gradient Title Slide 5">
    <p:spTree>
      <p:nvGrpSpPr>
        <p:cNvPr id="1" name=""/>
        <p:cNvGrpSpPr/>
        <p:nvPr/>
      </p:nvGrpSpPr>
      <p:grpSpPr>
        <a:xfrm>
          <a:off x="0" y="0"/>
          <a:ext cx="0" cy="0"/>
          <a:chOff x="0" y="0"/>
          <a:chExt cx="0" cy="0"/>
        </a:xfrm>
      </p:grpSpPr>
      <p:pic>
        <p:nvPicPr>
          <p:cNvPr id="11" name="Picture 10" descr="Aerial view of CSUB campus">
            <a:extLst>
              <a:ext uri="{FF2B5EF4-FFF2-40B4-BE49-F238E27FC236}">
                <a16:creationId xmlns:a16="http://schemas.microsoft.com/office/drawing/2014/main" id="{81C06DB0-1D42-596B-3D73-1C3CD44C9CB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734206"/>
            <a:ext cx="12192000" cy="4319051"/>
          </a:xfrm>
          <a:prstGeom prst="rect">
            <a:avLst/>
          </a:prstGeom>
        </p:spPr>
      </p:pic>
      <p:sp>
        <p:nvSpPr>
          <p:cNvPr id="2" name="Title 1">
            <a:extLst>
              <a:ext uri="{FF2B5EF4-FFF2-40B4-BE49-F238E27FC236}">
                <a16:creationId xmlns:a16="http://schemas.microsoft.com/office/drawing/2014/main" id="{DFBE8C64-587F-F903-A786-104442783FF9}"/>
              </a:ext>
            </a:extLst>
          </p:cNvPr>
          <p:cNvSpPr>
            <a:spLocks noGrp="1"/>
          </p:cNvSpPr>
          <p:nvPr>
            <p:ph type="ctrTitle"/>
          </p:nvPr>
        </p:nvSpPr>
        <p:spPr>
          <a:xfrm>
            <a:off x="0" y="314347"/>
            <a:ext cx="12192000" cy="1177777"/>
          </a:xfrm>
        </p:spPr>
        <p:txBody>
          <a:bodyPr anchor="t" anchorCtr="0"/>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10060C0-A2F6-E8DE-709C-1CCBE572CBD5}"/>
              </a:ext>
            </a:extLst>
          </p:cNvPr>
          <p:cNvSpPr>
            <a:spLocks noGrp="1"/>
          </p:cNvSpPr>
          <p:nvPr>
            <p:ph type="subTitle" idx="1"/>
          </p:nvPr>
        </p:nvSpPr>
        <p:spPr>
          <a:xfrm>
            <a:off x="1524000" y="1204569"/>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Rectangle 9">
            <a:extLst>
              <a:ext uri="{FF2B5EF4-FFF2-40B4-BE49-F238E27FC236}">
                <a16:creationId xmlns:a16="http://schemas.microsoft.com/office/drawing/2014/main" id="{32AC05C6-DC5F-0AA3-B1DB-7D2AF93634F0}"/>
              </a:ext>
            </a:extLst>
          </p:cNvPr>
          <p:cNvSpPr/>
          <p:nvPr userDrawn="1"/>
        </p:nvSpPr>
        <p:spPr>
          <a:xfrm>
            <a:off x="0" y="5202238"/>
            <a:ext cx="12192000" cy="16557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CSUB logo">
            <a:extLst>
              <a:ext uri="{FF2B5EF4-FFF2-40B4-BE49-F238E27FC236}">
                <a16:creationId xmlns:a16="http://schemas.microsoft.com/office/drawing/2014/main" id="{5522B10A-CBF8-6959-622C-2312D776044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50893" y="4303665"/>
            <a:ext cx="3090214" cy="2714645"/>
          </a:xfrm>
          <a:prstGeom prst="rect">
            <a:avLst/>
          </a:prstGeom>
        </p:spPr>
      </p:pic>
    </p:spTree>
    <p:extLst>
      <p:ext uri="{BB962C8B-B14F-4D97-AF65-F5344CB8AC3E}">
        <p14:creationId xmlns:p14="http://schemas.microsoft.com/office/powerpoint/2010/main" val="30703302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Dark Blue Gradient Title Slide 6">
    <p:spTree>
      <p:nvGrpSpPr>
        <p:cNvPr id="1" name=""/>
        <p:cNvGrpSpPr/>
        <p:nvPr/>
      </p:nvGrpSpPr>
      <p:grpSpPr>
        <a:xfrm>
          <a:off x="0" y="0"/>
          <a:ext cx="0" cy="0"/>
          <a:chOff x="0" y="0"/>
          <a:chExt cx="0" cy="0"/>
        </a:xfrm>
      </p:grpSpPr>
      <p:pic>
        <p:nvPicPr>
          <p:cNvPr id="5" name="Picture 4" descr="A person walking on sidewalk on CSUB campus">
            <a:extLst>
              <a:ext uri="{FF2B5EF4-FFF2-40B4-BE49-F238E27FC236}">
                <a16:creationId xmlns:a16="http://schemas.microsoft.com/office/drawing/2014/main" id="{6144D6B0-8E00-DC9B-6B66-D9D452BFB80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757855"/>
            <a:ext cx="12192000" cy="4232186"/>
          </a:xfrm>
          <a:prstGeom prst="rect">
            <a:avLst/>
          </a:prstGeom>
        </p:spPr>
      </p:pic>
      <p:sp>
        <p:nvSpPr>
          <p:cNvPr id="2" name="Title 1">
            <a:extLst>
              <a:ext uri="{FF2B5EF4-FFF2-40B4-BE49-F238E27FC236}">
                <a16:creationId xmlns:a16="http://schemas.microsoft.com/office/drawing/2014/main" id="{DFBE8C64-587F-F903-A786-104442783FF9}"/>
              </a:ext>
            </a:extLst>
          </p:cNvPr>
          <p:cNvSpPr>
            <a:spLocks noGrp="1"/>
          </p:cNvSpPr>
          <p:nvPr>
            <p:ph type="ctrTitle"/>
          </p:nvPr>
        </p:nvSpPr>
        <p:spPr>
          <a:xfrm>
            <a:off x="0" y="314348"/>
            <a:ext cx="12192000" cy="890222"/>
          </a:xfrm>
        </p:spPr>
        <p:txBody>
          <a:bodyPr anchor="t" anchorCtr="0"/>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10060C0-A2F6-E8DE-709C-1CCBE572CBD5}"/>
              </a:ext>
            </a:extLst>
          </p:cNvPr>
          <p:cNvSpPr>
            <a:spLocks noGrp="1"/>
          </p:cNvSpPr>
          <p:nvPr>
            <p:ph type="subTitle" idx="1"/>
          </p:nvPr>
        </p:nvSpPr>
        <p:spPr>
          <a:xfrm>
            <a:off x="1524000" y="1204569"/>
            <a:ext cx="9144000" cy="55328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Rectangle 9">
            <a:extLst>
              <a:ext uri="{FF2B5EF4-FFF2-40B4-BE49-F238E27FC236}">
                <a16:creationId xmlns:a16="http://schemas.microsoft.com/office/drawing/2014/main" id="{32AC05C6-DC5F-0AA3-B1DB-7D2AF93634F0}"/>
              </a:ext>
            </a:extLst>
          </p:cNvPr>
          <p:cNvSpPr/>
          <p:nvPr userDrawn="1"/>
        </p:nvSpPr>
        <p:spPr>
          <a:xfrm>
            <a:off x="0" y="5202238"/>
            <a:ext cx="12192000" cy="16557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CSUB logo">
            <a:extLst>
              <a:ext uri="{FF2B5EF4-FFF2-40B4-BE49-F238E27FC236}">
                <a16:creationId xmlns:a16="http://schemas.microsoft.com/office/drawing/2014/main" id="{5522B10A-CBF8-6959-622C-2312D776044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50893" y="4303665"/>
            <a:ext cx="3090214" cy="2714645"/>
          </a:xfrm>
          <a:prstGeom prst="rect">
            <a:avLst/>
          </a:prstGeom>
        </p:spPr>
      </p:pic>
    </p:spTree>
    <p:extLst>
      <p:ext uri="{BB962C8B-B14F-4D97-AF65-F5344CB8AC3E}">
        <p14:creationId xmlns:p14="http://schemas.microsoft.com/office/powerpoint/2010/main" val="3082685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ark Blue Gradient Title Slide 7">
    <p:spTree>
      <p:nvGrpSpPr>
        <p:cNvPr id="1" name=""/>
        <p:cNvGrpSpPr/>
        <p:nvPr/>
      </p:nvGrpSpPr>
      <p:grpSpPr>
        <a:xfrm>
          <a:off x="0" y="0"/>
          <a:ext cx="0" cy="0"/>
          <a:chOff x="0" y="0"/>
          <a:chExt cx="0" cy="0"/>
        </a:xfrm>
      </p:grpSpPr>
      <p:pic>
        <p:nvPicPr>
          <p:cNvPr id="4" name="Picture 3" descr="An aerial view of graduation ceremony">
            <a:extLst>
              <a:ext uri="{FF2B5EF4-FFF2-40B4-BE49-F238E27FC236}">
                <a16:creationId xmlns:a16="http://schemas.microsoft.com/office/drawing/2014/main" id="{005B9730-98E8-B56C-A56E-1B519E57C6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1999" cy="5202237"/>
          </a:xfrm>
          <a:prstGeom prst="rect">
            <a:avLst/>
          </a:prstGeom>
        </p:spPr>
      </p:pic>
      <p:sp>
        <p:nvSpPr>
          <p:cNvPr id="2" name="Title 1">
            <a:extLst>
              <a:ext uri="{FF2B5EF4-FFF2-40B4-BE49-F238E27FC236}">
                <a16:creationId xmlns:a16="http://schemas.microsoft.com/office/drawing/2014/main" id="{DFBE8C64-587F-F903-A786-104442783FF9}"/>
              </a:ext>
            </a:extLst>
          </p:cNvPr>
          <p:cNvSpPr>
            <a:spLocks noGrp="1"/>
          </p:cNvSpPr>
          <p:nvPr>
            <p:ph type="ctrTitle"/>
          </p:nvPr>
        </p:nvSpPr>
        <p:spPr>
          <a:xfrm>
            <a:off x="0" y="1532555"/>
            <a:ext cx="12192000" cy="890222"/>
          </a:xfrm>
        </p:spPr>
        <p:txBody>
          <a:bodyPr anchor="t" anchorCtr="0"/>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10060C0-A2F6-E8DE-709C-1CCBE572CBD5}"/>
              </a:ext>
            </a:extLst>
          </p:cNvPr>
          <p:cNvSpPr>
            <a:spLocks noGrp="1"/>
          </p:cNvSpPr>
          <p:nvPr>
            <p:ph type="subTitle" idx="1"/>
          </p:nvPr>
        </p:nvSpPr>
        <p:spPr>
          <a:xfrm>
            <a:off x="1524000" y="2422776"/>
            <a:ext cx="9144000" cy="55328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Rectangle 9">
            <a:extLst>
              <a:ext uri="{FF2B5EF4-FFF2-40B4-BE49-F238E27FC236}">
                <a16:creationId xmlns:a16="http://schemas.microsoft.com/office/drawing/2014/main" id="{32AC05C6-DC5F-0AA3-B1DB-7D2AF93634F0}"/>
              </a:ext>
            </a:extLst>
          </p:cNvPr>
          <p:cNvSpPr/>
          <p:nvPr userDrawn="1"/>
        </p:nvSpPr>
        <p:spPr>
          <a:xfrm>
            <a:off x="0" y="5202238"/>
            <a:ext cx="12192000" cy="16557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CSUB logo">
            <a:extLst>
              <a:ext uri="{FF2B5EF4-FFF2-40B4-BE49-F238E27FC236}">
                <a16:creationId xmlns:a16="http://schemas.microsoft.com/office/drawing/2014/main" id="{5522B10A-CBF8-6959-622C-2312D776044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50893" y="4303665"/>
            <a:ext cx="3090214" cy="2714645"/>
          </a:xfrm>
          <a:prstGeom prst="rect">
            <a:avLst/>
          </a:prstGeom>
        </p:spPr>
      </p:pic>
    </p:spTree>
    <p:extLst>
      <p:ext uri="{BB962C8B-B14F-4D97-AF65-F5344CB8AC3E}">
        <p14:creationId xmlns:p14="http://schemas.microsoft.com/office/powerpoint/2010/main" val="39017863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ark Blue Gradient Title Slide 8">
    <p:spTree>
      <p:nvGrpSpPr>
        <p:cNvPr id="1" name=""/>
        <p:cNvGrpSpPr/>
        <p:nvPr/>
      </p:nvGrpSpPr>
      <p:grpSpPr>
        <a:xfrm>
          <a:off x="0" y="0"/>
          <a:ext cx="0" cy="0"/>
          <a:chOff x="0" y="0"/>
          <a:chExt cx="0" cy="0"/>
        </a:xfrm>
      </p:grpSpPr>
      <p:pic>
        <p:nvPicPr>
          <p:cNvPr id="10" name="Picture 9" descr="CSUB logo and academic seal">
            <a:extLst>
              <a:ext uri="{FF2B5EF4-FFF2-40B4-BE49-F238E27FC236}">
                <a16:creationId xmlns:a16="http://schemas.microsoft.com/office/drawing/2014/main" id="{B6F93737-4E62-7730-8192-02D0A5AE5A9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46469" y="799775"/>
            <a:ext cx="7499062" cy="1746356"/>
          </a:xfrm>
          <a:prstGeom prst="rect">
            <a:avLst/>
          </a:prstGeom>
        </p:spPr>
      </p:pic>
      <p:sp>
        <p:nvSpPr>
          <p:cNvPr id="2" name="Title 1">
            <a:extLst>
              <a:ext uri="{FF2B5EF4-FFF2-40B4-BE49-F238E27FC236}">
                <a16:creationId xmlns:a16="http://schemas.microsoft.com/office/drawing/2014/main" id="{DFBE8C64-587F-F903-A786-104442783FF9}"/>
              </a:ext>
            </a:extLst>
          </p:cNvPr>
          <p:cNvSpPr>
            <a:spLocks noGrp="1"/>
          </p:cNvSpPr>
          <p:nvPr>
            <p:ph type="ctrTitle"/>
          </p:nvPr>
        </p:nvSpPr>
        <p:spPr>
          <a:xfrm>
            <a:off x="0" y="3676134"/>
            <a:ext cx="12192000" cy="1418380"/>
          </a:xfrm>
        </p:spPr>
        <p:txBody>
          <a:bodyPr anchor="b" anchorCtr="0"/>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10060C0-A2F6-E8DE-709C-1CCBE572CBD5}"/>
              </a:ext>
            </a:extLst>
          </p:cNvPr>
          <p:cNvSpPr>
            <a:spLocks noGrp="1"/>
          </p:cNvSpPr>
          <p:nvPr>
            <p:ph type="subTitle" idx="1"/>
          </p:nvPr>
        </p:nvSpPr>
        <p:spPr>
          <a:xfrm>
            <a:off x="1524000" y="5442897"/>
            <a:ext cx="9144000" cy="61532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956884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B07939A-9254-6826-AD80-DAB2A5C6F94C}"/>
              </a:ext>
              <a:ext uri="{C183D7F6-B498-43B3-948B-1728B52AA6E4}">
                <adec:decorative xmlns:adec="http://schemas.microsoft.com/office/drawing/2017/decorative" val="1"/>
              </a:ext>
            </a:extLst>
          </p:cNvPr>
          <p:cNvGrpSpPr/>
          <p:nvPr userDrawn="1"/>
        </p:nvGrpSpPr>
        <p:grpSpPr>
          <a:xfrm>
            <a:off x="0" y="6200503"/>
            <a:ext cx="12192000" cy="657496"/>
            <a:chOff x="0" y="6200503"/>
            <a:chExt cx="12192000" cy="657496"/>
          </a:xfrm>
        </p:grpSpPr>
        <p:sp>
          <p:nvSpPr>
            <p:cNvPr id="8" name="Rectangle 7">
              <a:extLst>
                <a:ext uri="{FF2B5EF4-FFF2-40B4-BE49-F238E27FC236}">
                  <a16:creationId xmlns:a16="http://schemas.microsoft.com/office/drawing/2014/main" id="{581F4EEC-D435-0B8B-0D9F-E5D5EE4285D7}"/>
                </a:ext>
              </a:extLst>
            </p:cNvPr>
            <p:cNvSpPr/>
            <p:nvPr userDrawn="1"/>
          </p:nvSpPr>
          <p:spPr>
            <a:xfrm>
              <a:off x="0" y="6200503"/>
              <a:ext cx="12192000" cy="657496"/>
            </a:xfrm>
            <a:prstGeom prst="rect">
              <a:avLst/>
            </a:prstGeom>
            <a:gradFill flip="none" rotWithShape="1">
              <a:gsLst>
                <a:gs pos="0">
                  <a:schemeClr val="accent1">
                    <a:lumMod val="5000"/>
                    <a:lumOff val="95000"/>
                  </a:schemeClr>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ue letters on a black background&#10;&#10;Description automatically generated with medium confidence">
              <a:extLst>
                <a:ext uri="{FF2B5EF4-FFF2-40B4-BE49-F238E27FC236}">
                  <a16:creationId xmlns:a16="http://schemas.microsoft.com/office/drawing/2014/main" id="{71E33A90-AB1E-31A8-233F-14ED4B85D67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1941" y="6308721"/>
              <a:ext cx="1303020" cy="471305"/>
            </a:xfrm>
            <a:prstGeom prst="rect">
              <a:avLst/>
            </a:prstGeom>
          </p:spPr>
        </p:pic>
        <p:sp>
          <p:nvSpPr>
            <p:cNvPr id="10" name="TextBox 9">
              <a:extLst>
                <a:ext uri="{FF2B5EF4-FFF2-40B4-BE49-F238E27FC236}">
                  <a16:creationId xmlns:a16="http://schemas.microsoft.com/office/drawing/2014/main" id="{AE11B234-36F7-B0AD-070D-05FE9E426199}"/>
                </a:ext>
              </a:extLst>
            </p:cNvPr>
            <p:cNvSpPr txBox="1"/>
            <p:nvPr userDrawn="1"/>
          </p:nvSpPr>
          <p:spPr>
            <a:xfrm>
              <a:off x="6766560" y="6403096"/>
              <a:ext cx="5143499" cy="276999"/>
            </a:xfrm>
            <a:prstGeom prst="rect">
              <a:avLst/>
            </a:prstGeom>
            <a:noFill/>
          </p:spPr>
          <p:txBody>
            <a:bodyPr wrap="square" lIns="0" rIns="0" rtlCol="0">
              <a:spAutoFit/>
            </a:bodyPr>
            <a:lstStyle/>
            <a:p>
              <a:pPr algn="r"/>
              <a:r>
                <a:rPr lang="en-US" sz="1200" b="1" i="0" dirty="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rPr>
                <a:t>California State University, Bakersfield</a:t>
              </a:r>
            </a:p>
          </p:txBody>
        </p:sp>
      </p:grpSp>
      <p:sp>
        <p:nvSpPr>
          <p:cNvPr id="2" name="Title 1">
            <a:extLst>
              <a:ext uri="{FF2B5EF4-FFF2-40B4-BE49-F238E27FC236}">
                <a16:creationId xmlns:a16="http://schemas.microsoft.com/office/drawing/2014/main" id="{9CA2ED70-0221-866E-8147-E45C7DB90C8A}"/>
              </a:ext>
            </a:extLst>
          </p:cNvPr>
          <p:cNvSpPr>
            <a:spLocks noGrp="1"/>
          </p:cNvSpPr>
          <p:nvPr>
            <p:ph type="title"/>
          </p:nvPr>
        </p:nvSpPr>
        <p:spPr/>
        <p:txBody>
          <a:bodyPr lIns="0"/>
          <a:lstStyle/>
          <a:p>
            <a:r>
              <a:rPr lang="en-US"/>
              <a:t>Click to edit Master title style</a:t>
            </a:r>
          </a:p>
        </p:txBody>
      </p:sp>
      <p:sp>
        <p:nvSpPr>
          <p:cNvPr id="3" name="Content Placeholder 2">
            <a:extLst>
              <a:ext uri="{FF2B5EF4-FFF2-40B4-BE49-F238E27FC236}">
                <a16:creationId xmlns:a16="http://schemas.microsoft.com/office/drawing/2014/main" id="{9AA72B64-2F18-1173-CCD8-2ACF01209968}"/>
              </a:ext>
            </a:extLst>
          </p:cNvPr>
          <p:cNvSpPr>
            <a:spLocks noGrp="1"/>
          </p:cNvSpPr>
          <p:nvPr>
            <p:ph idx="1"/>
          </p:nvPr>
        </p:nvSpPr>
        <p:spPr/>
        <p:txBody>
          <a:bodyPr lIns="0"/>
          <a:lstStyle/>
          <a:p>
            <a:pPr lvl="0"/>
            <a:r>
              <a:rPr lang="en-US"/>
              <a:t>Click to edit Master text styles</a:t>
            </a:r>
          </a:p>
        </p:txBody>
      </p:sp>
      <p:sp>
        <p:nvSpPr>
          <p:cNvPr id="6" name="Slide Number Placeholder 5">
            <a:extLst>
              <a:ext uri="{FF2B5EF4-FFF2-40B4-BE49-F238E27FC236}">
                <a16:creationId xmlns:a16="http://schemas.microsoft.com/office/drawing/2014/main" id="{08A59E98-8580-E9B7-DF2C-F9076A84147B}"/>
              </a:ext>
            </a:extLst>
          </p:cNvPr>
          <p:cNvSpPr>
            <a:spLocks noGrp="1"/>
          </p:cNvSpPr>
          <p:nvPr>
            <p:ph type="sldNum" sz="quarter" idx="12"/>
          </p:nvPr>
        </p:nvSpPr>
        <p:spPr/>
        <p:txBody>
          <a:bodyPr/>
          <a:lstStyle/>
          <a:p>
            <a:fld id="{5B183420-2B76-864B-A38F-5B19AD9C35DC}" type="slidenum">
              <a:rPr lang="en-US" smtClean="0"/>
              <a:t>‹#›</a:t>
            </a:fld>
            <a:endParaRPr lang="en-US"/>
          </a:p>
        </p:txBody>
      </p:sp>
      <p:cxnSp>
        <p:nvCxnSpPr>
          <p:cNvPr id="5" name="Straight Connector 4">
            <a:extLst>
              <a:ext uri="{FF2B5EF4-FFF2-40B4-BE49-F238E27FC236}">
                <a16:creationId xmlns:a16="http://schemas.microsoft.com/office/drawing/2014/main" id="{AB5DD50F-5B9F-4A83-1FAE-78741FD7F7D8}"/>
              </a:ext>
            </a:extLst>
          </p:cNvPr>
          <p:cNvCxnSpPr>
            <a:cxnSpLocks/>
          </p:cNvCxnSpPr>
          <p:nvPr userDrawn="1"/>
        </p:nvCxnSpPr>
        <p:spPr>
          <a:xfrm>
            <a:off x="281940" y="1166648"/>
            <a:ext cx="1163354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37323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with Bullets">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0C1B03B-7E41-AD6B-CD92-0259964F170B}"/>
              </a:ext>
              <a:ext uri="{C183D7F6-B498-43B3-948B-1728B52AA6E4}">
                <adec:decorative xmlns:adec="http://schemas.microsoft.com/office/drawing/2017/decorative" val="1"/>
              </a:ext>
            </a:extLst>
          </p:cNvPr>
          <p:cNvGrpSpPr/>
          <p:nvPr userDrawn="1"/>
        </p:nvGrpSpPr>
        <p:grpSpPr>
          <a:xfrm>
            <a:off x="0" y="6200503"/>
            <a:ext cx="12192000" cy="657496"/>
            <a:chOff x="0" y="6200503"/>
            <a:chExt cx="12192000" cy="657496"/>
          </a:xfrm>
        </p:grpSpPr>
        <p:sp>
          <p:nvSpPr>
            <p:cNvPr id="5" name="Rectangle 4">
              <a:extLst>
                <a:ext uri="{FF2B5EF4-FFF2-40B4-BE49-F238E27FC236}">
                  <a16:creationId xmlns:a16="http://schemas.microsoft.com/office/drawing/2014/main" id="{D04DE200-AF59-EBA0-500F-0678AB61E593}"/>
                </a:ext>
              </a:extLst>
            </p:cNvPr>
            <p:cNvSpPr/>
            <p:nvPr userDrawn="1"/>
          </p:nvSpPr>
          <p:spPr>
            <a:xfrm>
              <a:off x="0" y="6200503"/>
              <a:ext cx="12192000" cy="657496"/>
            </a:xfrm>
            <a:prstGeom prst="rect">
              <a:avLst/>
            </a:prstGeom>
            <a:gradFill flip="none" rotWithShape="1">
              <a:gsLst>
                <a:gs pos="0">
                  <a:schemeClr val="accent1">
                    <a:lumMod val="5000"/>
                    <a:lumOff val="95000"/>
                  </a:schemeClr>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letters on a black background&#10;&#10;Description automatically generated with medium confidence">
              <a:extLst>
                <a:ext uri="{FF2B5EF4-FFF2-40B4-BE49-F238E27FC236}">
                  <a16:creationId xmlns:a16="http://schemas.microsoft.com/office/drawing/2014/main" id="{B884D26C-084F-3518-F2B2-BF869C2753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1941" y="6308721"/>
              <a:ext cx="1303020" cy="471305"/>
            </a:xfrm>
            <a:prstGeom prst="rect">
              <a:avLst/>
            </a:prstGeom>
          </p:spPr>
        </p:pic>
        <p:sp>
          <p:nvSpPr>
            <p:cNvPr id="8" name="TextBox 7">
              <a:extLst>
                <a:ext uri="{FF2B5EF4-FFF2-40B4-BE49-F238E27FC236}">
                  <a16:creationId xmlns:a16="http://schemas.microsoft.com/office/drawing/2014/main" id="{C1C2911B-2D09-1CCD-AE18-A5768291C048}"/>
                </a:ext>
              </a:extLst>
            </p:cNvPr>
            <p:cNvSpPr txBox="1"/>
            <p:nvPr userDrawn="1"/>
          </p:nvSpPr>
          <p:spPr>
            <a:xfrm>
              <a:off x="6766560" y="6403096"/>
              <a:ext cx="5143499" cy="276999"/>
            </a:xfrm>
            <a:prstGeom prst="rect">
              <a:avLst/>
            </a:prstGeom>
            <a:noFill/>
          </p:spPr>
          <p:txBody>
            <a:bodyPr wrap="square" lIns="0" rIns="0" rtlCol="0">
              <a:spAutoFit/>
            </a:bodyPr>
            <a:lstStyle/>
            <a:p>
              <a:pPr algn="r"/>
              <a:r>
                <a:rPr lang="en-US" sz="1200" b="1" i="0" dirty="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rPr>
                <a:t>California State University, Bakersfield</a:t>
              </a:r>
            </a:p>
          </p:txBody>
        </p:sp>
      </p:grpSp>
      <p:sp>
        <p:nvSpPr>
          <p:cNvPr id="2" name="Title 1">
            <a:extLst>
              <a:ext uri="{FF2B5EF4-FFF2-40B4-BE49-F238E27FC236}">
                <a16:creationId xmlns:a16="http://schemas.microsoft.com/office/drawing/2014/main" id="{9CA2ED70-0221-866E-8147-E45C7DB90C8A}"/>
              </a:ext>
            </a:extLst>
          </p:cNvPr>
          <p:cNvSpPr>
            <a:spLocks noGrp="1"/>
          </p:cNvSpPr>
          <p:nvPr>
            <p:ph type="title"/>
          </p:nvPr>
        </p:nvSpPr>
        <p:spPr/>
        <p:txBody>
          <a:bodyPr lIns="0"/>
          <a:lstStyle/>
          <a:p>
            <a:r>
              <a:rPr lang="en-US"/>
              <a:t>Click to edit Master title style</a:t>
            </a:r>
          </a:p>
        </p:txBody>
      </p:sp>
      <p:sp>
        <p:nvSpPr>
          <p:cNvPr id="3" name="Content Placeholder 2">
            <a:extLst>
              <a:ext uri="{FF2B5EF4-FFF2-40B4-BE49-F238E27FC236}">
                <a16:creationId xmlns:a16="http://schemas.microsoft.com/office/drawing/2014/main" id="{9AA72B64-2F18-1173-CCD8-2ACF01209968}"/>
              </a:ext>
            </a:extLst>
          </p:cNvPr>
          <p:cNvSpPr>
            <a:spLocks noGrp="1"/>
          </p:cNvSpPr>
          <p:nvPr>
            <p:ph idx="1"/>
          </p:nvPr>
        </p:nvSpPr>
        <p:spPr/>
        <p:txBody>
          <a:bodyPr lIns="0"/>
          <a:lstStyle>
            <a:lvl1pPr marL="68580" indent="-182880">
              <a:buFont typeface="Arial" panose="020B0604020202020204" pitchFamily="34" charset="0"/>
              <a:buChar char="•"/>
              <a:defRPr sz="2000"/>
            </a:lvl1pPr>
            <a:lvl2pPr marL="617220" indent="-182880">
              <a:buFont typeface="Arial" panose="020B0604020202020204" pitchFamily="34" charset="0"/>
              <a:buChar char="•"/>
              <a:defRPr sz="2000"/>
            </a:lvl2pPr>
            <a:lvl3pPr marL="1108710" indent="-164592">
              <a:buFont typeface="Arial" panose="020B0604020202020204" pitchFamily="34" charset="0"/>
              <a:buChar char="•"/>
              <a:defRPr sz="2000"/>
            </a:lvl3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08A59E98-8580-E9B7-DF2C-F9076A84147B}"/>
              </a:ext>
            </a:extLst>
          </p:cNvPr>
          <p:cNvSpPr>
            <a:spLocks noGrp="1"/>
          </p:cNvSpPr>
          <p:nvPr>
            <p:ph type="sldNum" sz="quarter" idx="12"/>
          </p:nvPr>
        </p:nvSpPr>
        <p:spPr/>
        <p:txBody>
          <a:bodyPr/>
          <a:lstStyle/>
          <a:p>
            <a:fld id="{5B183420-2B76-864B-A38F-5B19AD9C35DC}" type="slidenum">
              <a:rPr lang="en-US" smtClean="0"/>
              <a:t>‹#›</a:t>
            </a:fld>
            <a:endParaRPr lang="en-US"/>
          </a:p>
        </p:txBody>
      </p:sp>
      <p:cxnSp>
        <p:nvCxnSpPr>
          <p:cNvPr id="9" name="Straight Connector 8">
            <a:extLst>
              <a:ext uri="{FF2B5EF4-FFF2-40B4-BE49-F238E27FC236}">
                <a16:creationId xmlns:a16="http://schemas.microsoft.com/office/drawing/2014/main" id="{2331719E-EE92-9AD9-F12D-053B7B79E14C}"/>
              </a:ext>
            </a:extLst>
          </p:cNvPr>
          <p:cNvCxnSpPr>
            <a:cxnSpLocks/>
          </p:cNvCxnSpPr>
          <p:nvPr userDrawn="1"/>
        </p:nvCxnSpPr>
        <p:spPr>
          <a:xfrm>
            <a:off x="281940" y="1166648"/>
            <a:ext cx="1163354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62696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itle and Content - 2 Column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A25FBDA-8BC9-7EA9-DF0C-8B7D7D24D028}"/>
              </a:ext>
              <a:ext uri="{C183D7F6-B498-43B3-948B-1728B52AA6E4}">
                <adec:decorative xmlns:adec="http://schemas.microsoft.com/office/drawing/2017/decorative" val="1"/>
              </a:ext>
            </a:extLst>
          </p:cNvPr>
          <p:cNvGrpSpPr/>
          <p:nvPr userDrawn="1"/>
        </p:nvGrpSpPr>
        <p:grpSpPr>
          <a:xfrm>
            <a:off x="0" y="6200503"/>
            <a:ext cx="12192000" cy="657496"/>
            <a:chOff x="0" y="6200503"/>
            <a:chExt cx="12192000" cy="657496"/>
          </a:xfrm>
        </p:grpSpPr>
        <p:sp>
          <p:nvSpPr>
            <p:cNvPr id="9" name="Rectangle 8">
              <a:extLst>
                <a:ext uri="{FF2B5EF4-FFF2-40B4-BE49-F238E27FC236}">
                  <a16:creationId xmlns:a16="http://schemas.microsoft.com/office/drawing/2014/main" id="{4FEBA401-AF00-22A7-C7A6-D71E248EF7E3}"/>
                </a:ext>
              </a:extLst>
            </p:cNvPr>
            <p:cNvSpPr/>
            <p:nvPr userDrawn="1"/>
          </p:nvSpPr>
          <p:spPr>
            <a:xfrm>
              <a:off x="0" y="6200503"/>
              <a:ext cx="12192000" cy="657496"/>
            </a:xfrm>
            <a:prstGeom prst="rect">
              <a:avLst/>
            </a:prstGeom>
            <a:gradFill flip="none" rotWithShape="1">
              <a:gsLst>
                <a:gs pos="0">
                  <a:schemeClr val="accent1">
                    <a:lumMod val="5000"/>
                    <a:lumOff val="95000"/>
                  </a:schemeClr>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letters on a black background&#10;&#10;Description automatically generated with medium confidence">
              <a:extLst>
                <a:ext uri="{FF2B5EF4-FFF2-40B4-BE49-F238E27FC236}">
                  <a16:creationId xmlns:a16="http://schemas.microsoft.com/office/drawing/2014/main" id="{CAAF2FC0-46A4-DC4C-3309-53C81BAEE0C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1941" y="6308721"/>
              <a:ext cx="1303020" cy="471305"/>
            </a:xfrm>
            <a:prstGeom prst="rect">
              <a:avLst/>
            </a:prstGeom>
          </p:spPr>
        </p:pic>
        <p:sp>
          <p:nvSpPr>
            <p:cNvPr id="11" name="TextBox 10">
              <a:extLst>
                <a:ext uri="{FF2B5EF4-FFF2-40B4-BE49-F238E27FC236}">
                  <a16:creationId xmlns:a16="http://schemas.microsoft.com/office/drawing/2014/main" id="{66D424B7-EFC0-0885-DD4B-C87C4D7C4645}"/>
                </a:ext>
              </a:extLst>
            </p:cNvPr>
            <p:cNvSpPr txBox="1"/>
            <p:nvPr userDrawn="1"/>
          </p:nvSpPr>
          <p:spPr>
            <a:xfrm>
              <a:off x="6766560" y="6403096"/>
              <a:ext cx="5143499" cy="276999"/>
            </a:xfrm>
            <a:prstGeom prst="rect">
              <a:avLst/>
            </a:prstGeom>
            <a:noFill/>
          </p:spPr>
          <p:txBody>
            <a:bodyPr wrap="square" lIns="0" rIns="0" rtlCol="0">
              <a:spAutoFit/>
            </a:bodyPr>
            <a:lstStyle/>
            <a:p>
              <a:pPr algn="r"/>
              <a:r>
                <a:rPr lang="en-US" sz="1200" b="1" i="0" dirty="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rPr>
                <a:t>California State University, Bakersfield</a:t>
              </a:r>
            </a:p>
          </p:txBody>
        </p:sp>
      </p:grpSp>
      <p:sp>
        <p:nvSpPr>
          <p:cNvPr id="2" name="Title 1">
            <a:extLst>
              <a:ext uri="{FF2B5EF4-FFF2-40B4-BE49-F238E27FC236}">
                <a16:creationId xmlns:a16="http://schemas.microsoft.com/office/drawing/2014/main" id="{B40AF88C-E06A-AF03-DBD4-B19A754808CF}"/>
              </a:ext>
            </a:extLst>
          </p:cNvPr>
          <p:cNvSpPr>
            <a:spLocks noGrp="1"/>
          </p:cNvSpPr>
          <p:nvPr>
            <p:ph type="title"/>
          </p:nvPr>
        </p:nvSpPr>
        <p:spPr/>
        <p:txBody>
          <a:bodyPr lIns="0"/>
          <a:lstStyle/>
          <a:p>
            <a:r>
              <a:rPr lang="en-US"/>
              <a:t>Click to edit Master title style</a:t>
            </a:r>
          </a:p>
        </p:txBody>
      </p:sp>
      <p:sp>
        <p:nvSpPr>
          <p:cNvPr id="3" name="Content Placeholder 2">
            <a:extLst>
              <a:ext uri="{FF2B5EF4-FFF2-40B4-BE49-F238E27FC236}">
                <a16:creationId xmlns:a16="http://schemas.microsoft.com/office/drawing/2014/main" id="{A619BC4D-F827-222A-9E35-98409601903F}"/>
              </a:ext>
            </a:extLst>
          </p:cNvPr>
          <p:cNvSpPr>
            <a:spLocks noGrp="1"/>
          </p:cNvSpPr>
          <p:nvPr>
            <p:ph sz="half" idx="1"/>
          </p:nvPr>
        </p:nvSpPr>
        <p:spPr>
          <a:xfrm>
            <a:off x="281939" y="1535121"/>
            <a:ext cx="5420883" cy="4351338"/>
          </a:xfrm>
        </p:spPr>
        <p:txBody>
          <a:bodyPr lIns="0"/>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0ECC63BF-69A0-A3A8-A54C-E1203323DDA0}"/>
              </a:ext>
            </a:extLst>
          </p:cNvPr>
          <p:cNvSpPr>
            <a:spLocks noGrp="1"/>
          </p:cNvSpPr>
          <p:nvPr>
            <p:ph sz="half" idx="2"/>
          </p:nvPr>
        </p:nvSpPr>
        <p:spPr>
          <a:xfrm>
            <a:off x="6489176" y="1535121"/>
            <a:ext cx="5420882" cy="4351338"/>
          </a:xfrm>
        </p:spPr>
        <p:txBody>
          <a:bodyPr lIns="0"/>
          <a:lstStyle/>
          <a:p>
            <a:pPr lvl="0"/>
            <a:r>
              <a:rPr lang="en-US"/>
              <a:t>Click to edit Master text styles</a:t>
            </a:r>
          </a:p>
        </p:txBody>
      </p:sp>
      <p:sp>
        <p:nvSpPr>
          <p:cNvPr id="7" name="Slide Number Placeholder 6">
            <a:extLst>
              <a:ext uri="{FF2B5EF4-FFF2-40B4-BE49-F238E27FC236}">
                <a16:creationId xmlns:a16="http://schemas.microsoft.com/office/drawing/2014/main" id="{EAC3FF6F-35E4-CAFD-0874-624547149902}"/>
              </a:ext>
            </a:extLst>
          </p:cNvPr>
          <p:cNvSpPr>
            <a:spLocks noGrp="1"/>
          </p:cNvSpPr>
          <p:nvPr>
            <p:ph type="sldNum" sz="quarter" idx="12"/>
          </p:nvPr>
        </p:nvSpPr>
        <p:spPr/>
        <p:txBody>
          <a:bodyPr/>
          <a:lstStyle/>
          <a:p>
            <a:fld id="{5B183420-2B76-864B-A38F-5B19AD9C35DC}" type="slidenum">
              <a:rPr lang="en-US" smtClean="0"/>
              <a:t>‹#›</a:t>
            </a:fld>
            <a:endParaRPr lang="en-US"/>
          </a:p>
        </p:txBody>
      </p:sp>
      <p:cxnSp>
        <p:nvCxnSpPr>
          <p:cNvPr id="5" name="Straight Connector 4">
            <a:extLst>
              <a:ext uri="{FF2B5EF4-FFF2-40B4-BE49-F238E27FC236}">
                <a16:creationId xmlns:a16="http://schemas.microsoft.com/office/drawing/2014/main" id="{6D59C57D-14FA-2CDE-A8A4-CC4C28A6E43D}"/>
              </a:ext>
            </a:extLst>
          </p:cNvPr>
          <p:cNvCxnSpPr>
            <a:cxnSpLocks/>
          </p:cNvCxnSpPr>
          <p:nvPr userDrawn="1"/>
        </p:nvCxnSpPr>
        <p:spPr>
          <a:xfrm>
            <a:off x="281940" y="1166648"/>
            <a:ext cx="1163354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77329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 2 Columns with Bullet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A25FBDA-8BC9-7EA9-DF0C-8B7D7D24D028}"/>
              </a:ext>
              <a:ext uri="{C183D7F6-B498-43B3-948B-1728B52AA6E4}">
                <adec:decorative xmlns:adec="http://schemas.microsoft.com/office/drawing/2017/decorative" val="1"/>
              </a:ext>
            </a:extLst>
          </p:cNvPr>
          <p:cNvGrpSpPr/>
          <p:nvPr userDrawn="1"/>
        </p:nvGrpSpPr>
        <p:grpSpPr>
          <a:xfrm>
            <a:off x="0" y="6200503"/>
            <a:ext cx="12192000" cy="657496"/>
            <a:chOff x="0" y="6200503"/>
            <a:chExt cx="12192000" cy="657496"/>
          </a:xfrm>
        </p:grpSpPr>
        <p:sp>
          <p:nvSpPr>
            <p:cNvPr id="9" name="Rectangle 8">
              <a:extLst>
                <a:ext uri="{FF2B5EF4-FFF2-40B4-BE49-F238E27FC236}">
                  <a16:creationId xmlns:a16="http://schemas.microsoft.com/office/drawing/2014/main" id="{4FEBA401-AF00-22A7-C7A6-D71E248EF7E3}"/>
                </a:ext>
              </a:extLst>
            </p:cNvPr>
            <p:cNvSpPr/>
            <p:nvPr userDrawn="1"/>
          </p:nvSpPr>
          <p:spPr>
            <a:xfrm>
              <a:off x="0" y="6200503"/>
              <a:ext cx="12192000" cy="657496"/>
            </a:xfrm>
            <a:prstGeom prst="rect">
              <a:avLst/>
            </a:prstGeom>
            <a:gradFill flip="none" rotWithShape="1">
              <a:gsLst>
                <a:gs pos="0">
                  <a:schemeClr val="accent1">
                    <a:lumMod val="5000"/>
                    <a:lumOff val="95000"/>
                  </a:schemeClr>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letters on a black background&#10;&#10;Description automatically generated with medium confidence">
              <a:extLst>
                <a:ext uri="{FF2B5EF4-FFF2-40B4-BE49-F238E27FC236}">
                  <a16:creationId xmlns:a16="http://schemas.microsoft.com/office/drawing/2014/main" id="{CAAF2FC0-46A4-DC4C-3309-53C81BAEE0C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1941" y="6308721"/>
              <a:ext cx="1303020" cy="471305"/>
            </a:xfrm>
            <a:prstGeom prst="rect">
              <a:avLst/>
            </a:prstGeom>
          </p:spPr>
        </p:pic>
        <p:sp>
          <p:nvSpPr>
            <p:cNvPr id="11" name="TextBox 10">
              <a:extLst>
                <a:ext uri="{FF2B5EF4-FFF2-40B4-BE49-F238E27FC236}">
                  <a16:creationId xmlns:a16="http://schemas.microsoft.com/office/drawing/2014/main" id="{66D424B7-EFC0-0885-DD4B-C87C4D7C4645}"/>
                </a:ext>
              </a:extLst>
            </p:cNvPr>
            <p:cNvSpPr txBox="1"/>
            <p:nvPr userDrawn="1"/>
          </p:nvSpPr>
          <p:spPr>
            <a:xfrm>
              <a:off x="6766560" y="6403096"/>
              <a:ext cx="5143499" cy="276999"/>
            </a:xfrm>
            <a:prstGeom prst="rect">
              <a:avLst/>
            </a:prstGeom>
            <a:noFill/>
          </p:spPr>
          <p:txBody>
            <a:bodyPr wrap="square" lIns="0" rIns="0" rtlCol="0">
              <a:spAutoFit/>
            </a:bodyPr>
            <a:lstStyle/>
            <a:p>
              <a:pPr algn="r"/>
              <a:r>
                <a:rPr lang="en-US" sz="1200" b="1" i="0" dirty="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rPr>
                <a:t>California State University, Bakersfield</a:t>
              </a:r>
            </a:p>
          </p:txBody>
        </p:sp>
      </p:grpSp>
      <p:sp>
        <p:nvSpPr>
          <p:cNvPr id="2" name="Title 1">
            <a:extLst>
              <a:ext uri="{FF2B5EF4-FFF2-40B4-BE49-F238E27FC236}">
                <a16:creationId xmlns:a16="http://schemas.microsoft.com/office/drawing/2014/main" id="{B40AF88C-E06A-AF03-DBD4-B19A754808CF}"/>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EAC3FF6F-35E4-CAFD-0874-624547149902}"/>
              </a:ext>
            </a:extLst>
          </p:cNvPr>
          <p:cNvSpPr>
            <a:spLocks noGrp="1"/>
          </p:cNvSpPr>
          <p:nvPr>
            <p:ph type="sldNum" sz="quarter" idx="12"/>
          </p:nvPr>
        </p:nvSpPr>
        <p:spPr/>
        <p:txBody>
          <a:bodyPr/>
          <a:lstStyle/>
          <a:p>
            <a:fld id="{5B183420-2B76-864B-A38F-5B19AD9C35DC}" type="slidenum">
              <a:rPr lang="en-US" smtClean="0"/>
              <a:t>‹#›</a:t>
            </a:fld>
            <a:endParaRPr lang="en-US"/>
          </a:p>
        </p:txBody>
      </p:sp>
      <p:sp>
        <p:nvSpPr>
          <p:cNvPr id="5" name="Content Placeholder 2">
            <a:extLst>
              <a:ext uri="{FF2B5EF4-FFF2-40B4-BE49-F238E27FC236}">
                <a16:creationId xmlns:a16="http://schemas.microsoft.com/office/drawing/2014/main" id="{2A57925C-45FB-59AC-B213-35B72B869F33}"/>
              </a:ext>
            </a:extLst>
          </p:cNvPr>
          <p:cNvSpPr>
            <a:spLocks noGrp="1"/>
          </p:cNvSpPr>
          <p:nvPr>
            <p:ph idx="13"/>
          </p:nvPr>
        </p:nvSpPr>
        <p:spPr>
          <a:xfrm>
            <a:off x="281940" y="1535121"/>
            <a:ext cx="5420882" cy="4351338"/>
          </a:xfrm>
        </p:spPr>
        <p:txBody>
          <a:bodyPr lIns="0"/>
          <a:lstStyle>
            <a:lvl1pPr marL="68580" indent="-182880">
              <a:buFont typeface="Arial" panose="020B0604020202020204" pitchFamily="34" charset="0"/>
              <a:buChar char="•"/>
              <a:defRPr sz="2000"/>
            </a:lvl1pPr>
            <a:lvl2pPr marL="617220" indent="-182880">
              <a:buFont typeface="Arial" panose="020B0604020202020204" pitchFamily="34" charset="0"/>
              <a:buChar char="•"/>
              <a:defRPr sz="2000"/>
            </a:lvl2pPr>
            <a:lvl3pPr marL="1108710" indent="-164592">
              <a:buFont typeface="Arial" panose="020B0604020202020204" pitchFamily="34" charset="0"/>
              <a:buChar char="•"/>
              <a:defRPr sz="2000"/>
            </a:lvl3pPr>
          </a:lstStyle>
          <a:p>
            <a:pPr lvl="0"/>
            <a:r>
              <a:rPr lang="en-US"/>
              <a:t>Click to edit Master text styles</a:t>
            </a:r>
          </a:p>
          <a:p>
            <a:pPr lvl="1"/>
            <a:r>
              <a:rPr lang="en-US"/>
              <a:t>Second level</a:t>
            </a:r>
          </a:p>
          <a:p>
            <a:pPr lvl="2"/>
            <a:r>
              <a:rPr lang="en-US"/>
              <a:t>Third level</a:t>
            </a:r>
          </a:p>
        </p:txBody>
      </p:sp>
      <p:sp>
        <p:nvSpPr>
          <p:cNvPr id="6" name="Content Placeholder 2">
            <a:extLst>
              <a:ext uri="{FF2B5EF4-FFF2-40B4-BE49-F238E27FC236}">
                <a16:creationId xmlns:a16="http://schemas.microsoft.com/office/drawing/2014/main" id="{063C10A0-BEB3-55DD-9588-F0F60FC46B53}"/>
              </a:ext>
            </a:extLst>
          </p:cNvPr>
          <p:cNvSpPr>
            <a:spLocks noGrp="1"/>
          </p:cNvSpPr>
          <p:nvPr>
            <p:ph idx="14"/>
          </p:nvPr>
        </p:nvSpPr>
        <p:spPr>
          <a:xfrm>
            <a:off x="6489176" y="1535121"/>
            <a:ext cx="5420882" cy="4351338"/>
          </a:xfrm>
        </p:spPr>
        <p:txBody>
          <a:bodyPr lIns="0"/>
          <a:lstStyle>
            <a:lvl1pPr marL="68580" indent="-182880">
              <a:buFont typeface="Arial" panose="020B0604020202020204" pitchFamily="34" charset="0"/>
              <a:buChar char="•"/>
              <a:defRPr sz="2000"/>
            </a:lvl1pPr>
            <a:lvl2pPr marL="617220" indent="-182880">
              <a:buFont typeface="Arial" panose="020B0604020202020204" pitchFamily="34" charset="0"/>
              <a:buChar char="•"/>
              <a:defRPr sz="2000"/>
            </a:lvl2pPr>
            <a:lvl3pPr marL="1108710" indent="-164592">
              <a:buFont typeface="Arial" panose="020B0604020202020204" pitchFamily="34" charset="0"/>
              <a:buChar char="•"/>
              <a:defRPr sz="2000"/>
            </a:lvl3pPr>
          </a:lstStyle>
          <a:p>
            <a:pPr lvl="0"/>
            <a:r>
              <a:rPr lang="en-US"/>
              <a:t>Click to edit Master text styles</a:t>
            </a:r>
          </a:p>
          <a:p>
            <a:pPr lvl="1"/>
            <a:r>
              <a:rPr lang="en-US"/>
              <a:t>Second level</a:t>
            </a:r>
          </a:p>
          <a:p>
            <a:pPr lvl="2"/>
            <a:r>
              <a:rPr lang="en-US"/>
              <a:t>Third level</a:t>
            </a:r>
          </a:p>
        </p:txBody>
      </p:sp>
      <p:cxnSp>
        <p:nvCxnSpPr>
          <p:cNvPr id="3" name="Straight Connector 2">
            <a:extLst>
              <a:ext uri="{FF2B5EF4-FFF2-40B4-BE49-F238E27FC236}">
                <a16:creationId xmlns:a16="http://schemas.microsoft.com/office/drawing/2014/main" id="{684CAD9E-4661-45DF-19BC-64CC0C49B236}"/>
              </a:ext>
            </a:extLst>
          </p:cNvPr>
          <p:cNvCxnSpPr>
            <a:cxnSpLocks/>
          </p:cNvCxnSpPr>
          <p:nvPr userDrawn="1"/>
        </p:nvCxnSpPr>
        <p:spPr>
          <a:xfrm>
            <a:off x="281940" y="1166648"/>
            <a:ext cx="1163354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3561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B07939A-9254-6826-AD80-DAB2A5C6F94C}"/>
              </a:ext>
              <a:ext uri="{C183D7F6-B498-43B3-948B-1728B52AA6E4}">
                <adec:decorative xmlns:adec="http://schemas.microsoft.com/office/drawing/2017/decorative" val="1"/>
              </a:ext>
            </a:extLst>
          </p:cNvPr>
          <p:cNvGrpSpPr/>
          <p:nvPr userDrawn="1"/>
        </p:nvGrpSpPr>
        <p:grpSpPr>
          <a:xfrm>
            <a:off x="0" y="6200503"/>
            <a:ext cx="12192000" cy="657496"/>
            <a:chOff x="0" y="6200503"/>
            <a:chExt cx="12192000" cy="657496"/>
          </a:xfrm>
        </p:grpSpPr>
        <p:sp>
          <p:nvSpPr>
            <p:cNvPr id="8" name="Rectangle 7">
              <a:extLst>
                <a:ext uri="{FF2B5EF4-FFF2-40B4-BE49-F238E27FC236}">
                  <a16:creationId xmlns:a16="http://schemas.microsoft.com/office/drawing/2014/main" id="{581F4EEC-D435-0B8B-0D9F-E5D5EE4285D7}"/>
                </a:ext>
              </a:extLst>
            </p:cNvPr>
            <p:cNvSpPr/>
            <p:nvPr userDrawn="1"/>
          </p:nvSpPr>
          <p:spPr>
            <a:xfrm>
              <a:off x="0" y="6200503"/>
              <a:ext cx="12192000" cy="657496"/>
            </a:xfrm>
            <a:prstGeom prst="rect">
              <a:avLst/>
            </a:prstGeom>
            <a:gradFill flip="none" rotWithShape="1">
              <a:gsLst>
                <a:gs pos="0">
                  <a:schemeClr val="accent1">
                    <a:lumMod val="5000"/>
                    <a:lumOff val="95000"/>
                  </a:schemeClr>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ue letters on a black background&#10;&#10;Description automatically generated with medium confidence">
              <a:extLst>
                <a:ext uri="{FF2B5EF4-FFF2-40B4-BE49-F238E27FC236}">
                  <a16:creationId xmlns:a16="http://schemas.microsoft.com/office/drawing/2014/main" id="{71E33A90-AB1E-31A8-233F-14ED4B85D67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1941" y="6308721"/>
              <a:ext cx="1303020" cy="471305"/>
            </a:xfrm>
            <a:prstGeom prst="rect">
              <a:avLst/>
            </a:prstGeom>
          </p:spPr>
        </p:pic>
        <p:sp>
          <p:nvSpPr>
            <p:cNvPr id="10" name="TextBox 9">
              <a:extLst>
                <a:ext uri="{FF2B5EF4-FFF2-40B4-BE49-F238E27FC236}">
                  <a16:creationId xmlns:a16="http://schemas.microsoft.com/office/drawing/2014/main" id="{AE11B234-36F7-B0AD-070D-05FE9E426199}"/>
                </a:ext>
              </a:extLst>
            </p:cNvPr>
            <p:cNvSpPr txBox="1"/>
            <p:nvPr userDrawn="1"/>
          </p:nvSpPr>
          <p:spPr>
            <a:xfrm>
              <a:off x="6766560" y="6403096"/>
              <a:ext cx="5143499" cy="276999"/>
            </a:xfrm>
            <a:prstGeom prst="rect">
              <a:avLst/>
            </a:prstGeom>
            <a:noFill/>
          </p:spPr>
          <p:txBody>
            <a:bodyPr wrap="square" lIns="0" rIns="0" rtlCol="0">
              <a:spAutoFit/>
            </a:bodyPr>
            <a:lstStyle/>
            <a:p>
              <a:pPr algn="r"/>
              <a:r>
                <a:rPr lang="en-US" sz="1200" b="1" i="0" dirty="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rPr>
                <a:t>California State University, Bakersfield</a:t>
              </a:r>
            </a:p>
          </p:txBody>
        </p:sp>
      </p:grpSp>
      <p:sp>
        <p:nvSpPr>
          <p:cNvPr id="2" name="Title 1">
            <a:extLst>
              <a:ext uri="{FF2B5EF4-FFF2-40B4-BE49-F238E27FC236}">
                <a16:creationId xmlns:a16="http://schemas.microsoft.com/office/drawing/2014/main" id="{9CA2ED70-0221-866E-8147-E45C7DB90C8A}"/>
              </a:ext>
            </a:extLst>
          </p:cNvPr>
          <p:cNvSpPr>
            <a:spLocks noGrp="1"/>
          </p:cNvSpPr>
          <p:nvPr>
            <p:ph type="title"/>
          </p:nvPr>
        </p:nvSpPr>
        <p:spPr/>
        <p:txBody>
          <a:bodyPr lIns="0"/>
          <a:lstStyle/>
          <a:p>
            <a:r>
              <a:rPr lang="en-US"/>
              <a:t>Click to edit Master title style</a:t>
            </a:r>
          </a:p>
        </p:txBody>
      </p:sp>
      <p:sp>
        <p:nvSpPr>
          <p:cNvPr id="6" name="Slide Number Placeholder 5">
            <a:extLst>
              <a:ext uri="{FF2B5EF4-FFF2-40B4-BE49-F238E27FC236}">
                <a16:creationId xmlns:a16="http://schemas.microsoft.com/office/drawing/2014/main" id="{08A59E98-8580-E9B7-DF2C-F9076A84147B}"/>
              </a:ext>
            </a:extLst>
          </p:cNvPr>
          <p:cNvSpPr>
            <a:spLocks noGrp="1"/>
          </p:cNvSpPr>
          <p:nvPr>
            <p:ph type="sldNum" sz="quarter" idx="12"/>
          </p:nvPr>
        </p:nvSpPr>
        <p:spPr/>
        <p:txBody>
          <a:bodyPr/>
          <a:lstStyle/>
          <a:p>
            <a:fld id="{5B183420-2B76-864B-A38F-5B19AD9C35DC}" type="slidenum">
              <a:rPr lang="en-US" smtClean="0"/>
              <a:t>‹#›</a:t>
            </a:fld>
            <a:endParaRPr lang="en-US"/>
          </a:p>
        </p:txBody>
      </p:sp>
      <p:cxnSp>
        <p:nvCxnSpPr>
          <p:cNvPr id="3" name="Straight Connector 2">
            <a:extLst>
              <a:ext uri="{FF2B5EF4-FFF2-40B4-BE49-F238E27FC236}">
                <a16:creationId xmlns:a16="http://schemas.microsoft.com/office/drawing/2014/main" id="{BF81E102-54ED-855D-5ACF-736A43C6B8CF}"/>
              </a:ext>
            </a:extLst>
          </p:cNvPr>
          <p:cNvCxnSpPr>
            <a:cxnSpLocks/>
          </p:cNvCxnSpPr>
          <p:nvPr userDrawn="1"/>
        </p:nvCxnSpPr>
        <p:spPr>
          <a:xfrm>
            <a:off x="281940" y="1166648"/>
            <a:ext cx="1163354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0051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Light Sunburst Title Slide 3">
    <p:spTree>
      <p:nvGrpSpPr>
        <p:cNvPr id="1" name=""/>
        <p:cNvGrpSpPr/>
        <p:nvPr/>
      </p:nvGrpSpPr>
      <p:grpSpPr>
        <a:xfrm>
          <a:off x="0" y="0"/>
          <a:ext cx="0" cy="0"/>
          <a:chOff x="0" y="0"/>
          <a:chExt cx="0" cy="0"/>
        </a:xfrm>
      </p:grpSpPr>
      <p:pic>
        <p:nvPicPr>
          <p:cNvPr id="4" name="Picture 3" descr="CSUB logo">
            <a:extLst>
              <a:ext uri="{FF2B5EF4-FFF2-40B4-BE49-F238E27FC236}">
                <a16:creationId xmlns:a16="http://schemas.microsoft.com/office/drawing/2014/main" id="{9710599A-528F-6CA8-E70D-671A2760DA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6971" y="4798057"/>
            <a:ext cx="4249783" cy="1656166"/>
          </a:xfrm>
          <a:prstGeom prst="rect">
            <a:avLst/>
          </a:prstGeom>
        </p:spPr>
      </p:pic>
      <p:sp>
        <p:nvSpPr>
          <p:cNvPr id="2" name="Title 1">
            <a:extLst>
              <a:ext uri="{FF2B5EF4-FFF2-40B4-BE49-F238E27FC236}">
                <a16:creationId xmlns:a16="http://schemas.microsoft.com/office/drawing/2014/main" id="{DFBE8C64-587F-F903-A786-104442783FF9}"/>
              </a:ext>
            </a:extLst>
          </p:cNvPr>
          <p:cNvSpPr>
            <a:spLocks noGrp="1"/>
          </p:cNvSpPr>
          <p:nvPr>
            <p:ph type="ctrTitle"/>
          </p:nvPr>
        </p:nvSpPr>
        <p:spPr>
          <a:xfrm>
            <a:off x="1" y="1122363"/>
            <a:ext cx="6478963" cy="1177777"/>
          </a:xfrm>
        </p:spPr>
        <p:txBody>
          <a:bodyPr anchor="b" anchorCtr="0"/>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10060C0-A2F6-E8DE-709C-1CCBE572CBD5}"/>
              </a:ext>
            </a:extLst>
          </p:cNvPr>
          <p:cNvSpPr>
            <a:spLocks noGrp="1"/>
          </p:cNvSpPr>
          <p:nvPr>
            <p:ph type="subTitle" idx="1"/>
          </p:nvPr>
        </p:nvSpPr>
        <p:spPr>
          <a:xfrm>
            <a:off x="0" y="3010841"/>
            <a:ext cx="6478963" cy="52063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descr="A student walking down the aisle at graduation">
            <a:extLst>
              <a:ext uri="{FF2B5EF4-FFF2-40B4-BE49-F238E27FC236}">
                <a16:creationId xmlns:a16="http://schemas.microsoft.com/office/drawing/2014/main" id="{F3F1027A-70F9-513A-A4DC-6BA063CC8B1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478964" y="0"/>
            <a:ext cx="5713035" cy="6858000"/>
          </a:xfrm>
          <a:prstGeom prst="rect">
            <a:avLst/>
          </a:prstGeom>
        </p:spPr>
      </p:pic>
      <p:cxnSp>
        <p:nvCxnSpPr>
          <p:cNvPr id="10" name="Straight Connector 9">
            <a:extLst>
              <a:ext uri="{FF2B5EF4-FFF2-40B4-BE49-F238E27FC236}">
                <a16:creationId xmlns:a16="http://schemas.microsoft.com/office/drawing/2014/main" id="{B4B425EA-1E10-0D80-6FD0-E878A3D828A4}"/>
              </a:ext>
            </a:extLst>
          </p:cNvPr>
          <p:cNvCxnSpPr/>
          <p:nvPr userDrawn="1"/>
        </p:nvCxnSpPr>
        <p:spPr>
          <a:xfrm>
            <a:off x="1057070" y="2601311"/>
            <a:ext cx="436704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62993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with logos">
    <p:spTree>
      <p:nvGrpSpPr>
        <p:cNvPr id="1" name=""/>
        <p:cNvGrpSpPr/>
        <p:nvPr/>
      </p:nvGrpSpPr>
      <p:grpSpPr>
        <a:xfrm>
          <a:off x="0" y="0"/>
          <a:ext cx="0" cy="0"/>
          <a:chOff x="0" y="0"/>
          <a:chExt cx="0" cy="0"/>
        </a:xfrm>
      </p:grpSpPr>
      <p:pic>
        <p:nvPicPr>
          <p:cNvPr id="2" name="Picture 1" descr="CSUB academic seal">
            <a:extLst>
              <a:ext uri="{FF2B5EF4-FFF2-40B4-BE49-F238E27FC236}">
                <a16:creationId xmlns:a16="http://schemas.microsoft.com/office/drawing/2014/main" id="{5EDA094A-F1AE-55FC-EB7C-B0DD1C1B564D}"/>
              </a:ext>
            </a:extLst>
          </p:cNvPr>
          <p:cNvPicPr>
            <a:picLocks noChangeAspect="1"/>
          </p:cNvPicPr>
          <p:nvPr userDrawn="1"/>
        </p:nvPicPr>
        <p:blipFill>
          <a:blip r:embed="rId2" cstate="email">
            <a:alphaModFix amt="10000"/>
            <a:extLst>
              <a:ext uri="{28A0092B-C50C-407E-A947-70E740481C1C}">
                <a14:useLocalDpi xmlns:a14="http://schemas.microsoft.com/office/drawing/2010/main"/>
              </a:ext>
            </a:extLst>
          </a:blip>
          <a:stretch>
            <a:fillRect/>
          </a:stretch>
        </p:blipFill>
        <p:spPr>
          <a:xfrm>
            <a:off x="1882665" y="-784335"/>
            <a:ext cx="8426669" cy="8426669"/>
          </a:xfrm>
          <a:prstGeom prst="rect">
            <a:avLst/>
          </a:prstGeom>
        </p:spPr>
      </p:pic>
      <p:pic>
        <p:nvPicPr>
          <p:cNvPr id="3" name="Picture 2" descr="CSUB logo">
            <a:extLst>
              <a:ext uri="{FF2B5EF4-FFF2-40B4-BE49-F238E27FC236}">
                <a16:creationId xmlns:a16="http://schemas.microsoft.com/office/drawing/2014/main" id="{24E40AAD-3085-5DB2-7DC2-6F19EAF1246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548218" y="2041191"/>
            <a:ext cx="7095564" cy="2775618"/>
          </a:xfrm>
          <a:prstGeom prst="rect">
            <a:avLst/>
          </a:prstGeom>
        </p:spPr>
      </p:pic>
    </p:spTree>
    <p:extLst>
      <p:ext uri="{BB962C8B-B14F-4D97-AF65-F5344CB8AC3E}">
        <p14:creationId xmlns:p14="http://schemas.microsoft.com/office/powerpoint/2010/main" val="17284798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1762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2" name="Picture 1" descr="CSUB academic seal">
            <a:extLst>
              <a:ext uri="{FF2B5EF4-FFF2-40B4-BE49-F238E27FC236}">
                <a16:creationId xmlns:a16="http://schemas.microsoft.com/office/drawing/2014/main" id="{5EDA094A-F1AE-55FC-EB7C-B0DD1C1B564D}"/>
              </a:ext>
            </a:extLst>
          </p:cNvPr>
          <p:cNvPicPr>
            <a:picLocks noChangeAspect="1"/>
          </p:cNvPicPr>
          <p:nvPr userDrawn="1"/>
        </p:nvPicPr>
        <p:blipFill>
          <a:blip r:embed="rId2" cstate="email">
            <a:alphaModFix amt="10000"/>
            <a:extLst>
              <a:ext uri="{28A0092B-C50C-407E-A947-70E740481C1C}">
                <a14:useLocalDpi xmlns:a14="http://schemas.microsoft.com/office/drawing/2010/main"/>
              </a:ext>
            </a:extLst>
          </a:blip>
          <a:stretch>
            <a:fillRect/>
          </a:stretch>
        </p:blipFill>
        <p:spPr>
          <a:xfrm>
            <a:off x="1882665" y="-784335"/>
            <a:ext cx="8426669" cy="8426669"/>
          </a:xfrm>
          <a:prstGeom prst="rect">
            <a:avLst/>
          </a:prstGeom>
        </p:spPr>
      </p:pic>
      <p:sp>
        <p:nvSpPr>
          <p:cNvPr id="5" name="Title 1">
            <a:extLst>
              <a:ext uri="{FF2B5EF4-FFF2-40B4-BE49-F238E27FC236}">
                <a16:creationId xmlns:a16="http://schemas.microsoft.com/office/drawing/2014/main" id="{FE863DD1-6AA2-DE7D-D8B5-5A4EFE490FFF}"/>
              </a:ext>
            </a:extLst>
          </p:cNvPr>
          <p:cNvSpPr>
            <a:spLocks noGrp="1"/>
          </p:cNvSpPr>
          <p:nvPr>
            <p:ph type="ctrTitle" hasCustomPrompt="1"/>
          </p:nvPr>
        </p:nvSpPr>
        <p:spPr>
          <a:xfrm>
            <a:off x="0" y="2533134"/>
            <a:ext cx="12192000" cy="1418380"/>
          </a:xfrm>
        </p:spPr>
        <p:txBody>
          <a:bodyPr anchor="b" anchorCtr="0"/>
          <a:lstStyle>
            <a:lvl1pPr algn="ctr">
              <a:defRPr sz="7200"/>
            </a:lvl1pPr>
          </a:lstStyle>
          <a:p>
            <a:pPr algn="ctr"/>
            <a:r>
              <a:rPr lang="en-US" spc="600" dirty="0"/>
              <a:t>THANK YOU</a:t>
            </a:r>
          </a:p>
        </p:txBody>
      </p:sp>
      <p:sp>
        <p:nvSpPr>
          <p:cNvPr id="4" name="Subtitle 2">
            <a:extLst>
              <a:ext uri="{FF2B5EF4-FFF2-40B4-BE49-F238E27FC236}">
                <a16:creationId xmlns:a16="http://schemas.microsoft.com/office/drawing/2014/main" id="{5EBF4AF3-3220-43BA-F6D8-F3C0146E32A2}"/>
              </a:ext>
            </a:extLst>
          </p:cNvPr>
          <p:cNvSpPr>
            <a:spLocks noGrp="1"/>
          </p:cNvSpPr>
          <p:nvPr>
            <p:ph type="subTitle" idx="1" hasCustomPrompt="1"/>
          </p:nvPr>
        </p:nvSpPr>
        <p:spPr>
          <a:xfrm>
            <a:off x="1524000" y="4319291"/>
            <a:ext cx="9144000" cy="615328"/>
          </a:xfrm>
        </p:spPr>
        <p:txBody>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a questions message, contact information, etc.</a:t>
            </a:r>
          </a:p>
        </p:txBody>
      </p:sp>
    </p:spTree>
    <p:extLst>
      <p:ext uri="{BB962C8B-B14F-4D97-AF65-F5344CB8AC3E}">
        <p14:creationId xmlns:p14="http://schemas.microsoft.com/office/powerpoint/2010/main" val="21943620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Light Gradient Title Slide 1">
    <p:spTree>
      <p:nvGrpSpPr>
        <p:cNvPr id="1" name=""/>
        <p:cNvGrpSpPr/>
        <p:nvPr/>
      </p:nvGrpSpPr>
      <p:grpSpPr>
        <a:xfrm>
          <a:off x="0" y="0"/>
          <a:ext cx="0" cy="0"/>
          <a:chOff x="0" y="0"/>
          <a:chExt cx="0" cy="0"/>
        </a:xfrm>
      </p:grpSpPr>
      <p:pic>
        <p:nvPicPr>
          <p:cNvPr id="12" name="Picture 11" descr="CSUB academic seal">
            <a:extLst>
              <a:ext uri="{FF2B5EF4-FFF2-40B4-BE49-F238E27FC236}">
                <a16:creationId xmlns:a16="http://schemas.microsoft.com/office/drawing/2014/main" id="{4C9F9142-4CFE-181A-8FE1-2A9D81A3808D}"/>
              </a:ext>
            </a:extLst>
          </p:cNvPr>
          <p:cNvPicPr>
            <a:picLocks noChangeAspect="1"/>
          </p:cNvPicPr>
          <p:nvPr userDrawn="1"/>
        </p:nvPicPr>
        <p:blipFill>
          <a:blip r:embed="rId2">
            <a:alphaModFix amt="5000"/>
            <a:extLst>
              <a:ext uri="{28A0092B-C50C-407E-A947-70E740481C1C}">
                <a14:useLocalDpi xmlns:a14="http://schemas.microsoft.com/office/drawing/2010/main"/>
              </a:ext>
            </a:extLst>
          </a:blip>
          <a:stretch>
            <a:fillRect/>
          </a:stretch>
        </p:blipFill>
        <p:spPr>
          <a:xfrm>
            <a:off x="1876096" y="-790904"/>
            <a:ext cx="8439807" cy="8439807"/>
          </a:xfrm>
          <a:prstGeom prst="rect">
            <a:avLst/>
          </a:prstGeom>
        </p:spPr>
      </p:pic>
      <p:pic>
        <p:nvPicPr>
          <p:cNvPr id="4" name="Picture 3" descr="CSUB logo">
            <a:extLst>
              <a:ext uri="{FF2B5EF4-FFF2-40B4-BE49-F238E27FC236}">
                <a16:creationId xmlns:a16="http://schemas.microsoft.com/office/drawing/2014/main" id="{A972D3B5-05A9-10C4-1F9B-3471C79C493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64593" y="602874"/>
            <a:ext cx="5320620" cy="2073477"/>
          </a:xfrm>
          <a:prstGeom prst="rect">
            <a:avLst/>
          </a:prstGeom>
        </p:spPr>
      </p:pic>
      <p:sp>
        <p:nvSpPr>
          <p:cNvPr id="2" name="Title 1">
            <a:extLst>
              <a:ext uri="{FF2B5EF4-FFF2-40B4-BE49-F238E27FC236}">
                <a16:creationId xmlns:a16="http://schemas.microsoft.com/office/drawing/2014/main" id="{DFBE8C64-587F-F903-A786-104442783FF9}"/>
              </a:ext>
            </a:extLst>
          </p:cNvPr>
          <p:cNvSpPr>
            <a:spLocks noGrp="1"/>
          </p:cNvSpPr>
          <p:nvPr>
            <p:ph type="ctrTitle"/>
          </p:nvPr>
        </p:nvSpPr>
        <p:spPr>
          <a:xfrm>
            <a:off x="0" y="3676134"/>
            <a:ext cx="12192000" cy="1418380"/>
          </a:xfrm>
        </p:spPr>
        <p:txBody>
          <a:bodyPr anchor="b" anchorCtr="0"/>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10060C0-A2F6-E8DE-709C-1CCBE572CBD5}"/>
              </a:ext>
            </a:extLst>
          </p:cNvPr>
          <p:cNvSpPr>
            <a:spLocks noGrp="1"/>
          </p:cNvSpPr>
          <p:nvPr>
            <p:ph type="subTitle" idx="1"/>
          </p:nvPr>
        </p:nvSpPr>
        <p:spPr>
          <a:xfrm>
            <a:off x="1524000" y="5442897"/>
            <a:ext cx="9144000" cy="61532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5" name="Straight Connector 4">
            <a:extLst>
              <a:ext uri="{FF2B5EF4-FFF2-40B4-BE49-F238E27FC236}">
                <a16:creationId xmlns:a16="http://schemas.microsoft.com/office/drawing/2014/main" id="{168E785E-231F-16B3-6512-4E86E23B848B}"/>
              </a:ext>
            </a:extLst>
          </p:cNvPr>
          <p:cNvCxnSpPr/>
          <p:nvPr userDrawn="1"/>
        </p:nvCxnSpPr>
        <p:spPr>
          <a:xfrm>
            <a:off x="3941379" y="5218386"/>
            <a:ext cx="436704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26930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Light Gradient Title Slide 2">
    <p:spTree>
      <p:nvGrpSpPr>
        <p:cNvPr id="1" name=""/>
        <p:cNvGrpSpPr/>
        <p:nvPr/>
      </p:nvGrpSpPr>
      <p:grpSpPr>
        <a:xfrm>
          <a:off x="0" y="0"/>
          <a:ext cx="0" cy="0"/>
          <a:chOff x="0" y="0"/>
          <a:chExt cx="0" cy="0"/>
        </a:xfrm>
      </p:grpSpPr>
      <p:pic>
        <p:nvPicPr>
          <p:cNvPr id="6" name="Picture 5" descr="CSUB logo">
            <a:extLst>
              <a:ext uri="{FF2B5EF4-FFF2-40B4-BE49-F238E27FC236}">
                <a16:creationId xmlns:a16="http://schemas.microsoft.com/office/drawing/2014/main" id="{0E71A074-7F0C-E87D-26BA-B2DB1F236C1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37087" y="4784070"/>
            <a:ext cx="4249783" cy="1656166"/>
          </a:xfrm>
          <a:prstGeom prst="rect">
            <a:avLst/>
          </a:prstGeom>
        </p:spPr>
      </p:pic>
      <p:sp>
        <p:nvSpPr>
          <p:cNvPr id="2" name="Title 1">
            <a:extLst>
              <a:ext uri="{FF2B5EF4-FFF2-40B4-BE49-F238E27FC236}">
                <a16:creationId xmlns:a16="http://schemas.microsoft.com/office/drawing/2014/main" id="{DFBE8C64-587F-F903-A786-104442783FF9}"/>
              </a:ext>
            </a:extLst>
          </p:cNvPr>
          <p:cNvSpPr>
            <a:spLocks noGrp="1"/>
          </p:cNvSpPr>
          <p:nvPr>
            <p:ph type="ctrTitle"/>
          </p:nvPr>
        </p:nvSpPr>
        <p:spPr>
          <a:xfrm>
            <a:off x="5459202" y="1122363"/>
            <a:ext cx="6732798" cy="1177777"/>
          </a:xfrm>
        </p:spPr>
        <p:txBody>
          <a:bodyPr anchor="b" anchorCtr="0"/>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10060C0-A2F6-E8DE-709C-1CCBE572CBD5}"/>
              </a:ext>
            </a:extLst>
          </p:cNvPr>
          <p:cNvSpPr>
            <a:spLocks noGrp="1"/>
          </p:cNvSpPr>
          <p:nvPr>
            <p:ph type="subTitle" idx="1"/>
          </p:nvPr>
        </p:nvSpPr>
        <p:spPr>
          <a:xfrm>
            <a:off x="5459201" y="3010841"/>
            <a:ext cx="6732799"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5" name="Picture 4" descr="A group of students celebrating during graduation in blue caps and gowns&#10;">
            <a:extLst>
              <a:ext uri="{FF2B5EF4-FFF2-40B4-BE49-F238E27FC236}">
                <a16:creationId xmlns:a16="http://schemas.microsoft.com/office/drawing/2014/main" id="{01C857FF-B939-7A78-B311-AA2B468FF24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5459201" cy="6858000"/>
          </a:xfrm>
          <a:prstGeom prst="rect">
            <a:avLst/>
          </a:prstGeom>
        </p:spPr>
      </p:pic>
      <p:cxnSp>
        <p:nvCxnSpPr>
          <p:cNvPr id="4" name="Straight Connector 3">
            <a:extLst>
              <a:ext uri="{FF2B5EF4-FFF2-40B4-BE49-F238E27FC236}">
                <a16:creationId xmlns:a16="http://schemas.microsoft.com/office/drawing/2014/main" id="{E78BDBF6-C696-1FFB-2575-CB969F192F31}"/>
              </a:ext>
            </a:extLst>
          </p:cNvPr>
          <p:cNvCxnSpPr/>
          <p:nvPr userDrawn="1"/>
        </p:nvCxnSpPr>
        <p:spPr>
          <a:xfrm>
            <a:off x="6551353" y="2601311"/>
            <a:ext cx="436704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83893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Light Gradient Title Slide 3">
    <p:spTree>
      <p:nvGrpSpPr>
        <p:cNvPr id="1" name=""/>
        <p:cNvGrpSpPr/>
        <p:nvPr/>
      </p:nvGrpSpPr>
      <p:grpSpPr>
        <a:xfrm>
          <a:off x="0" y="0"/>
          <a:ext cx="0" cy="0"/>
          <a:chOff x="0" y="0"/>
          <a:chExt cx="0" cy="0"/>
        </a:xfrm>
      </p:grpSpPr>
      <p:pic>
        <p:nvPicPr>
          <p:cNvPr id="4" name="Picture 3" descr="CSUB logo">
            <a:extLst>
              <a:ext uri="{FF2B5EF4-FFF2-40B4-BE49-F238E27FC236}">
                <a16:creationId xmlns:a16="http://schemas.microsoft.com/office/drawing/2014/main" id="{A459E80A-63A1-C9E5-8BE2-AFE674B0944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1501" y="4784070"/>
            <a:ext cx="4249783" cy="1656166"/>
          </a:xfrm>
          <a:prstGeom prst="rect">
            <a:avLst/>
          </a:prstGeom>
        </p:spPr>
      </p:pic>
      <p:sp>
        <p:nvSpPr>
          <p:cNvPr id="2" name="Title 1">
            <a:extLst>
              <a:ext uri="{FF2B5EF4-FFF2-40B4-BE49-F238E27FC236}">
                <a16:creationId xmlns:a16="http://schemas.microsoft.com/office/drawing/2014/main" id="{DFBE8C64-587F-F903-A786-104442783FF9}"/>
              </a:ext>
            </a:extLst>
          </p:cNvPr>
          <p:cNvSpPr>
            <a:spLocks noGrp="1"/>
          </p:cNvSpPr>
          <p:nvPr>
            <p:ph type="ctrTitle"/>
          </p:nvPr>
        </p:nvSpPr>
        <p:spPr>
          <a:xfrm>
            <a:off x="1" y="1122363"/>
            <a:ext cx="6478963" cy="1177777"/>
          </a:xfrm>
        </p:spPr>
        <p:txBody>
          <a:bodyPr anchor="b" anchorCtr="0"/>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10060C0-A2F6-E8DE-709C-1CCBE572CBD5}"/>
              </a:ext>
            </a:extLst>
          </p:cNvPr>
          <p:cNvSpPr>
            <a:spLocks noGrp="1"/>
          </p:cNvSpPr>
          <p:nvPr>
            <p:ph type="subTitle" idx="1"/>
          </p:nvPr>
        </p:nvSpPr>
        <p:spPr>
          <a:xfrm>
            <a:off x="0" y="3010841"/>
            <a:ext cx="6478963" cy="52063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descr="A student walking down the aisle at graduation">
            <a:extLst>
              <a:ext uri="{FF2B5EF4-FFF2-40B4-BE49-F238E27FC236}">
                <a16:creationId xmlns:a16="http://schemas.microsoft.com/office/drawing/2014/main" id="{F3F1027A-70F9-513A-A4DC-6BA063CC8B1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478964" y="0"/>
            <a:ext cx="5713035" cy="6858000"/>
          </a:xfrm>
          <a:prstGeom prst="rect">
            <a:avLst/>
          </a:prstGeom>
        </p:spPr>
      </p:pic>
      <p:cxnSp>
        <p:nvCxnSpPr>
          <p:cNvPr id="10" name="Straight Connector 9">
            <a:extLst>
              <a:ext uri="{FF2B5EF4-FFF2-40B4-BE49-F238E27FC236}">
                <a16:creationId xmlns:a16="http://schemas.microsoft.com/office/drawing/2014/main" id="{B4B425EA-1E10-0D80-6FD0-E878A3D828A4}"/>
              </a:ext>
            </a:extLst>
          </p:cNvPr>
          <p:cNvCxnSpPr/>
          <p:nvPr userDrawn="1"/>
        </p:nvCxnSpPr>
        <p:spPr>
          <a:xfrm>
            <a:off x="1057070" y="2601311"/>
            <a:ext cx="436704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9036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Light Gradient Title Slide 4">
    <p:spTree>
      <p:nvGrpSpPr>
        <p:cNvPr id="1" name=""/>
        <p:cNvGrpSpPr/>
        <p:nvPr/>
      </p:nvGrpSpPr>
      <p:grpSpPr>
        <a:xfrm>
          <a:off x="0" y="0"/>
          <a:ext cx="0" cy="0"/>
          <a:chOff x="0" y="0"/>
          <a:chExt cx="0" cy="0"/>
        </a:xfrm>
      </p:grpSpPr>
      <p:pic>
        <p:nvPicPr>
          <p:cNvPr id="7" name="Picture 6" descr="Graduation ceremony">
            <a:extLst>
              <a:ext uri="{FF2B5EF4-FFF2-40B4-BE49-F238E27FC236}">
                <a16:creationId xmlns:a16="http://schemas.microsoft.com/office/drawing/2014/main" id="{5FC7928F-6C50-9A25-BDBB-C92A6206A7E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742090"/>
            <a:ext cx="12192000" cy="4939390"/>
          </a:xfrm>
          <a:prstGeom prst="rect">
            <a:avLst/>
          </a:prstGeom>
        </p:spPr>
      </p:pic>
      <p:sp>
        <p:nvSpPr>
          <p:cNvPr id="2" name="Title 1">
            <a:extLst>
              <a:ext uri="{FF2B5EF4-FFF2-40B4-BE49-F238E27FC236}">
                <a16:creationId xmlns:a16="http://schemas.microsoft.com/office/drawing/2014/main" id="{DFBE8C64-587F-F903-A786-104442783FF9}"/>
              </a:ext>
            </a:extLst>
          </p:cNvPr>
          <p:cNvSpPr>
            <a:spLocks noGrp="1"/>
          </p:cNvSpPr>
          <p:nvPr>
            <p:ph type="ctrTitle"/>
          </p:nvPr>
        </p:nvSpPr>
        <p:spPr>
          <a:xfrm>
            <a:off x="0" y="314347"/>
            <a:ext cx="12192000" cy="1177777"/>
          </a:xfrm>
        </p:spPr>
        <p:txBody>
          <a:bodyPr anchor="t" anchorCtr="0"/>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10060C0-A2F6-E8DE-709C-1CCBE572CBD5}"/>
              </a:ext>
            </a:extLst>
          </p:cNvPr>
          <p:cNvSpPr>
            <a:spLocks noGrp="1"/>
          </p:cNvSpPr>
          <p:nvPr>
            <p:ph type="subTitle" idx="1"/>
          </p:nvPr>
        </p:nvSpPr>
        <p:spPr>
          <a:xfrm>
            <a:off x="1524000" y="1204569"/>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Rectangle 9">
            <a:extLst>
              <a:ext uri="{FF2B5EF4-FFF2-40B4-BE49-F238E27FC236}">
                <a16:creationId xmlns:a16="http://schemas.microsoft.com/office/drawing/2014/main" id="{32AC05C6-DC5F-0AA3-B1DB-7D2AF93634F0}"/>
              </a:ext>
            </a:extLst>
          </p:cNvPr>
          <p:cNvSpPr/>
          <p:nvPr userDrawn="1"/>
        </p:nvSpPr>
        <p:spPr>
          <a:xfrm>
            <a:off x="0" y="5202238"/>
            <a:ext cx="12192000" cy="1655762"/>
          </a:xfrm>
          <a:prstGeom prst="rect">
            <a:avLst/>
          </a:prstGeom>
          <a:gradFill>
            <a:gsLst>
              <a:gs pos="0">
                <a:schemeClr val="bg1"/>
              </a:gs>
              <a:gs pos="100000">
                <a:schemeClr val="accent2">
                  <a:lumMod val="20000"/>
                  <a:lumOff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CSUB logo">
            <a:extLst>
              <a:ext uri="{FF2B5EF4-FFF2-40B4-BE49-F238E27FC236}">
                <a16:creationId xmlns:a16="http://schemas.microsoft.com/office/drawing/2014/main" id="{5522B10A-CBF8-6959-622C-2312D776044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50893" y="4303665"/>
            <a:ext cx="3090214" cy="2714645"/>
          </a:xfrm>
          <a:prstGeom prst="rect">
            <a:avLst/>
          </a:prstGeom>
        </p:spPr>
      </p:pic>
    </p:spTree>
    <p:extLst>
      <p:ext uri="{BB962C8B-B14F-4D97-AF65-F5344CB8AC3E}">
        <p14:creationId xmlns:p14="http://schemas.microsoft.com/office/powerpoint/2010/main" val="16623904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Light Gradient Title Slide 5">
    <p:spTree>
      <p:nvGrpSpPr>
        <p:cNvPr id="1" name=""/>
        <p:cNvGrpSpPr/>
        <p:nvPr/>
      </p:nvGrpSpPr>
      <p:grpSpPr>
        <a:xfrm>
          <a:off x="0" y="0"/>
          <a:ext cx="0" cy="0"/>
          <a:chOff x="0" y="0"/>
          <a:chExt cx="0" cy="0"/>
        </a:xfrm>
      </p:grpSpPr>
      <p:pic>
        <p:nvPicPr>
          <p:cNvPr id="11" name="Picture 10" descr="Aerial view of CSUB campus">
            <a:extLst>
              <a:ext uri="{FF2B5EF4-FFF2-40B4-BE49-F238E27FC236}">
                <a16:creationId xmlns:a16="http://schemas.microsoft.com/office/drawing/2014/main" id="{81C06DB0-1D42-596B-3D73-1C3CD44C9CB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734206"/>
            <a:ext cx="12192000" cy="4319051"/>
          </a:xfrm>
          <a:prstGeom prst="rect">
            <a:avLst/>
          </a:prstGeom>
        </p:spPr>
      </p:pic>
      <p:sp>
        <p:nvSpPr>
          <p:cNvPr id="2" name="Title 1">
            <a:extLst>
              <a:ext uri="{FF2B5EF4-FFF2-40B4-BE49-F238E27FC236}">
                <a16:creationId xmlns:a16="http://schemas.microsoft.com/office/drawing/2014/main" id="{DFBE8C64-587F-F903-A786-104442783FF9}"/>
              </a:ext>
            </a:extLst>
          </p:cNvPr>
          <p:cNvSpPr>
            <a:spLocks noGrp="1"/>
          </p:cNvSpPr>
          <p:nvPr>
            <p:ph type="ctrTitle"/>
          </p:nvPr>
        </p:nvSpPr>
        <p:spPr>
          <a:xfrm>
            <a:off x="0" y="314347"/>
            <a:ext cx="12192000" cy="1177777"/>
          </a:xfrm>
        </p:spPr>
        <p:txBody>
          <a:bodyPr anchor="t" anchorCtr="0"/>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10060C0-A2F6-E8DE-709C-1CCBE572CBD5}"/>
              </a:ext>
            </a:extLst>
          </p:cNvPr>
          <p:cNvSpPr>
            <a:spLocks noGrp="1"/>
          </p:cNvSpPr>
          <p:nvPr>
            <p:ph type="subTitle" idx="1"/>
          </p:nvPr>
        </p:nvSpPr>
        <p:spPr>
          <a:xfrm>
            <a:off x="1524000" y="1204569"/>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Rectangle 9">
            <a:extLst>
              <a:ext uri="{FF2B5EF4-FFF2-40B4-BE49-F238E27FC236}">
                <a16:creationId xmlns:a16="http://schemas.microsoft.com/office/drawing/2014/main" id="{32AC05C6-DC5F-0AA3-B1DB-7D2AF93634F0}"/>
              </a:ext>
            </a:extLst>
          </p:cNvPr>
          <p:cNvSpPr/>
          <p:nvPr userDrawn="1"/>
        </p:nvSpPr>
        <p:spPr>
          <a:xfrm>
            <a:off x="0" y="5202238"/>
            <a:ext cx="12192000" cy="1655762"/>
          </a:xfrm>
          <a:prstGeom prst="rect">
            <a:avLst/>
          </a:prstGeom>
          <a:gradFill>
            <a:gsLst>
              <a:gs pos="0">
                <a:schemeClr val="bg1"/>
              </a:gs>
              <a:gs pos="100000">
                <a:schemeClr val="accent2">
                  <a:lumMod val="20000"/>
                  <a:lumOff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CSUB logo">
            <a:extLst>
              <a:ext uri="{FF2B5EF4-FFF2-40B4-BE49-F238E27FC236}">
                <a16:creationId xmlns:a16="http://schemas.microsoft.com/office/drawing/2014/main" id="{5522B10A-CBF8-6959-622C-2312D776044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50893" y="4303665"/>
            <a:ext cx="3090214" cy="2714645"/>
          </a:xfrm>
          <a:prstGeom prst="rect">
            <a:avLst/>
          </a:prstGeom>
        </p:spPr>
      </p:pic>
    </p:spTree>
    <p:extLst>
      <p:ext uri="{BB962C8B-B14F-4D97-AF65-F5344CB8AC3E}">
        <p14:creationId xmlns:p14="http://schemas.microsoft.com/office/powerpoint/2010/main" val="25189906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Light Gradient Title Slide 6">
    <p:spTree>
      <p:nvGrpSpPr>
        <p:cNvPr id="1" name=""/>
        <p:cNvGrpSpPr/>
        <p:nvPr/>
      </p:nvGrpSpPr>
      <p:grpSpPr>
        <a:xfrm>
          <a:off x="0" y="0"/>
          <a:ext cx="0" cy="0"/>
          <a:chOff x="0" y="0"/>
          <a:chExt cx="0" cy="0"/>
        </a:xfrm>
      </p:grpSpPr>
      <p:pic>
        <p:nvPicPr>
          <p:cNvPr id="5" name="Picture 4" descr="A person walking on sidewalk on CSUB campus">
            <a:extLst>
              <a:ext uri="{FF2B5EF4-FFF2-40B4-BE49-F238E27FC236}">
                <a16:creationId xmlns:a16="http://schemas.microsoft.com/office/drawing/2014/main" id="{6144D6B0-8E00-DC9B-6B66-D9D452BFB80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757855"/>
            <a:ext cx="12192000" cy="4232186"/>
          </a:xfrm>
          <a:prstGeom prst="rect">
            <a:avLst/>
          </a:prstGeom>
        </p:spPr>
      </p:pic>
      <p:sp>
        <p:nvSpPr>
          <p:cNvPr id="2" name="Title 1">
            <a:extLst>
              <a:ext uri="{FF2B5EF4-FFF2-40B4-BE49-F238E27FC236}">
                <a16:creationId xmlns:a16="http://schemas.microsoft.com/office/drawing/2014/main" id="{DFBE8C64-587F-F903-A786-104442783FF9}"/>
              </a:ext>
            </a:extLst>
          </p:cNvPr>
          <p:cNvSpPr>
            <a:spLocks noGrp="1"/>
          </p:cNvSpPr>
          <p:nvPr>
            <p:ph type="ctrTitle"/>
          </p:nvPr>
        </p:nvSpPr>
        <p:spPr>
          <a:xfrm>
            <a:off x="0" y="314348"/>
            <a:ext cx="12192000" cy="890222"/>
          </a:xfrm>
        </p:spPr>
        <p:txBody>
          <a:bodyPr anchor="t" anchorCtr="0"/>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10060C0-A2F6-E8DE-709C-1CCBE572CBD5}"/>
              </a:ext>
            </a:extLst>
          </p:cNvPr>
          <p:cNvSpPr>
            <a:spLocks noGrp="1"/>
          </p:cNvSpPr>
          <p:nvPr>
            <p:ph type="subTitle" idx="1"/>
          </p:nvPr>
        </p:nvSpPr>
        <p:spPr>
          <a:xfrm>
            <a:off x="1524000" y="1204569"/>
            <a:ext cx="9144000" cy="55328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Rectangle 9">
            <a:extLst>
              <a:ext uri="{FF2B5EF4-FFF2-40B4-BE49-F238E27FC236}">
                <a16:creationId xmlns:a16="http://schemas.microsoft.com/office/drawing/2014/main" id="{32AC05C6-DC5F-0AA3-B1DB-7D2AF93634F0}"/>
              </a:ext>
            </a:extLst>
          </p:cNvPr>
          <p:cNvSpPr/>
          <p:nvPr userDrawn="1"/>
        </p:nvSpPr>
        <p:spPr>
          <a:xfrm>
            <a:off x="0" y="5202238"/>
            <a:ext cx="12192000" cy="1655762"/>
          </a:xfrm>
          <a:prstGeom prst="rect">
            <a:avLst/>
          </a:prstGeom>
          <a:gradFill>
            <a:gsLst>
              <a:gs pos="0">
                <a:schemeClr val="bg1"/>
              </a:gs>
              <a:gs pos="97000">
                <a:schemeClr val="accent2">
                  <a:lumMod val="20000"/>
                  <a:lumOff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CSUB logo">
            <a:extLst>
              <a:ext uri="{FF2B5EF4-FFF2-40B4-BE49-F238E27FC236}">
                <a16:creationId xmlns:a16="http://schemas.microsoft.com/office/drawing/2014/main" id="{5522B10A-CBF8-6959-622C-2312D776044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50893" y="4303665"/>
            <a:ext cx="3090214" cy="2714645"/>
          </a:xfrm>
          <a:prstGeom prst="rect">
            <a:avLst/>
          </a:prstGeom>
        </p:spPr>
      </p:pic>
    </p:spTree>
    <p:extLst>
      <p:ext uri="{BB962C8B-B14F-4D97-AF65-F5344CB8AC3E}">
        <p14:creationId xmlns:p14="http://schemas.microsoft.com/office/powerpoint/2010/main" val="14395823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Light Gradient Title Slide 7">
    <p:spTree>
      <p:nvGrpSpPr>
        <p:cNvPr id="1" name=""/>
        <p:cNvGrpSpPr/>
        <p:nvPr/>
      </p:nvGrpSpPr>
      <p:grpSpPr>
        <a:xfrm>
          <a:off x="0" y="0"/>
          <a:ext cx="0" cy="0"/>
          <a:chOff x="0" y="0"/>
          <a:chExt cx="0" cy="0"/>
        </a:xfrm>
      </p:grpSpPr>
      <p:pic>
        <p:nvPicPr>
          <p:cNvPr id="4" name="Picture 3" descr="An aerial view of graduation ceremony">
            <a:extLst>
              <a:ext uri="{FF2B5EF4-FFF2-40B4-BE49-F238E27FC236}">
                <a16:creationId xmlns:a16="http://schemas.microsoft.com/office/drawing/2014/main" id="{005B9730-98E8-B56C-A56E-1B519E57C6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1999" cy="5202237"/>
          </a:xfrm>
          <a:prstGeom prst="rect">
            <a:avLst/>
          </a:prstGeom>
        </p:spPr>
      </p:pic>
      <p:sp>
        <p:nvSpPr>
          <p:cNvPr id="2" name="Title 1">
            <a:extLst>
              <a:ext uri="{FF2B5EF4-FFF2-40B4-BE49-F238E27FC236}">
                <a16:creationId xmlns:a16="http://schemas.microsoft.com/office/drawing/2014/main" id="{DFBE8C64-587F-F903-A786-104442783FF9}"/>
              </a:ext>
            </a:extLst>
          </p:cNvPr>
          <p:cNvSpPr>
            <a:spLocks noGrp="1"/>
          </p:cNvSpPr>
          <p:nvPr>
            <p:ph type="ctrTitle"/>
          </p:nvPr>
        </p:nvSpPr>
        <p:spPr>
          <a:xfrm>
            <a:off x="0" y="1532555"/>
            <a:ext cx="12192000" cy="890222"/>
          </a:xfrm>
        </p:spPr>
        <p:txBody>
          <a:bodyPr anchor="t" anchorCtr="0"/>
          <a:lstStyle>
            <a:lvl1pPr algn="ctr">
              <a:defRPr sz="6000">
                <a:solidFill>
                  <a:schemeClr val="accent2"/>
                </a:solidFill>
              </a:defRPr>
            </a:lvl1pPr>
          </a:lstStyle>
          <a:p>
            <a:r>
              <a:rPr lang="en-US" dirty="0"/>
              <a:t>Click to edit Master title style</a:t>
            </a:r>
          </a:p>
        </p:txBody>
      </p:sp>
      <p:sp>
        <p:nvSpPr>
          <p:cNvPr id="3" name="Subtitle 2">
            <a:extLst>
              <a:ext uri="{FF2B5EF4-FFF2-40B4-BE49-F238E27FC236}">
                <a16:creationId xmlns:a16="http://schemas.microsoft.com/office/drawing/2014/main" id="{310060C0-A2F6-E8DE-709C-1CCBE572CBD5}"/>
              </a:ext>
            </a:extLst>
          </p:cNvPr>
          <p:cNvSpPr>
            <a:spLocks noGrp="1"/>
          </p:cNvSpPr>
          <p:nvPr>
            <p:ph type="subTitle" idx="1"/>
          </p:nvPr>
        </p:nvSpPr>
        <p:spPr>
          <a:xfrm>
            <a:off x="1524000" y="2422776"/>
            <a:ext cx="9144000" cy="553286"/>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Rectangle 9">
            <a:extLst>
              <a:ext uri="{FF2B5EF4-FFF2-40B4-BE49-F238E27FC236}">
                <a16:creationId xmlns:a16="http://schemas.microsoft.com/office/drawing/2014/main" id="{32AC05C6-DC5F-0AA3-B1DB-7D2AF93634F0}"/>
              </a:ext>
            </a:extLst>
          </p:cNvPr>
          <p:cNvSpPr/>
          <p:nvPr userDrawn="1"/>
        </p:nvSpPr>
        <p:spPr>
          <a:xfrm>
            <a:off x="0" y="5202238"/>
            <a:ext cx="12192000" cy="1655762"/>
          </a:xfrm>
          <a:prstGeom prst="rect">
            <a:avLst/>
          </a:prstGeom>
          <a:gradFill>
            <a:gsLst>
              <a:gs pos="0">
                <a:schemeClr val="bg1"/>
              </a:gs>
              <a:gs pos="100000">
                <a:schemeClr val="accent2">
                  <a:lumMod val="20000"/>
                  <a:lumOff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CSUB logo">
            <a:extLst>
              <a:ext uri="{FF2B5EF4-FFF2-40B4-BE49-F238E27FC236}">
                <a16:creationId xmlns:a16="http://schemas.microsoft.com/office/drawing/2014/main" id="{5522B10A-CBF8-6959-622C-2312D776044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50893" y="4303665"/>
            <a:ext cx="3090214" cy="2714645"/>
          </a:xfrm>
          <a:prstGeom prst="rect">
            <a:avLst/>
          </a:prstGeom>
        </p:spPr>
      </p:pic>
    </p:spTree>
    <p:extLst>
      <p:ext uri="{BB962C8B-B14F-4D97-AF65-F5344CB8AC3E}">
        <p14:creationId xmlns:p14="http://schemas.microsoft.com/office/powerpoint/2010/main" val="2736330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Light Sunburst Title Slide 4">
    <p:spTree>
      <p:nvGrpSpPr>
        <p:cNvPr id="1" name=""/>
        <p:cNvGrpSpPr/>
        <p:nvPr/>
      </p:nvGrpSpPr>
      <p:grpSpPr>
        <a:xfrm>
          <a:off x="0" y="0"/>
          <a:ext cx="0" cy="0"/>
          <a:chOff x="0" y="0"/>
          <a:chExt cx="0" cy="0"/>
        </a:xfrm>
      </p:grpSpPr>
      <p:pic>
        <p:nvPicPr>
          <p:cNvPr id="7" name="Picture 6" descr="Graduation ceremony">
            <a:extLst>
              <a:ext uri="{FF2B5EF4-FFF2-40B4-BE49-F238E27FC236}">
                <a16:creationId xmlns:a16="http://schemas.microsoft.com/office/drawing/2014/main" id="{5FC7928F-6C50-9A25-BDBB-C92A6206A7E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742090"/>
            <a:ext cx="12192000" cy="4939390"/>
          </a:xfrm>
          <a:prstGeom prst="rect">
            <a:avLst/>
          </a:prstGeom>
        </p:spPr>
      </p:pic>
      <p:sp>
        <p:nvSpPr>
          <p:cNvPr id="2" name="Title 1">
            <a:extLst>
              <a:ext uri="{FF2B5EF4-FFF2-40B4-BE49-F238E27FC236}">
                <a16:creationId xmlns:a16="http://schemas.microsoft.com/office/drawing/2014/main" id="{DFBE8C64-587F-F903-A786-104442783FF9}"/>
              </a:ext>
            </a:extLst>
          </p:cNvPr>
          <p:cNvSpPr>
            <a:spLocks noGrp="1"/>
          </p:cNvSpPr>
          <p:nvPr>
            <p:ph type="ctrTitle"/>
          </p:nvPr>
        </p:nvSpPr>
        <p:spPr>
          <a:xfrm>
            <a:off x="0" y="314347"/>
            <a:ext cx="12192000" cy="1177777"/>
          </a:xfrm>
        </p:spPr>
        <p:txBody>
          <a:bodyPr anchor="t" anchorCtr="0"/>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10060C0-A2F6-E8DE-709C-1CCBE572CBD5}"/>
              </a:ext>
            </a:extLst>
          </p:cNvPr>
          <p:cNvSpPr>
            <a:spLocks noGrp="1"/>
          </p:cNvSpPr>
          <p:nvPr>
            <p:ph type="subTitle" idx="1"/>
          </p:nvPr>
        </p:nvSpPr>
        <p:spPr>
          <a:xfrm>
            <a:off x="1524000" y="1204569"/>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Rectangle 9">
            <a:extLst>
              <a:ext uri="{FF2B5EF4-FFF2-40B4-BE49-F238E27FC236}">
                <a16:creationId xmlns:a16="http://schemas.microsoft.com/office/drawing/2014/main" id="{32AC05C6-DC5F-0AA3-B1DB-7D2AF93634F0}"/>
              </a:ext>
            </a:extLst>
          </p:cNvPr>
          <p:cNvSpPr/>
          <p:nvPr userDrawn="1"/>
        </p:nvSpPr>
        <p:spPr>
          <a:xfrm>
            <a:off x="0" y="5202238"/>
            <a:ext cx="12192000" cy="165576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CSUB logo">
            <a:extLst>
              <a:ext uri="{FF2B5EF4-FFF2-40B4-BE49-F238E27FC236}">
                <a16:creationId xmlns:a16="http://schemas.microsoft.com/office/drawing/2014/main" id="{5522B10A-CBF8-6959-622C-2312D776044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50893" y="4303665"/>
            <a:ext cx="3090214" cy="2714645"/>
          </a:xfrm>
          <a:prstGeom prst="rect">
            <a:avLst/>
          </a:prstGeom>
        </p:spPr>
      </p:pic>
    </p:spTree>
    <p:extLst>
      <p:ext uri="{BB962C8B-B14F-4D97-AF65-F5344CB8AC3E}">
        <p14:creationId xmlns:p14="http://schemas.microsoft.com/office/powerpoint/2010/main" val="14027410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Light Gradient Title Slide 8">
    <p:spTree>
      <p:nvGrpSpPr>
        <p:cNvPr id="1" name=""/>
        <p:cNvGrpSpPr/>
        <p:nvPr/>
      </p:nvGrpSpPr>
      <p:grpSpPr>
        <a:xfrm>
          <a:off x="0" y="0"/>
          <a:ext cx="0" cy="0"/>
          <a:chOff x="0" y="0"/>
          <a:chExt cx="0" cy="0"/>
        </a:xfrm>
      </p:grpSpPr>
      <p:pic>
        <p:nvPicPr>
          <p:cNvPr id="4" name="Picture 3" descr="CSUB logo and academic seal">
            <a:extLst>
              <a:ext uri="{FF2B5EF4-FFF2-40B4-BE49-F238E27FC236}">
                <a16:creationId xmlns:a16="http://schemas.microsoft.com/office/drawing/2014/main" id="{C858FC65-F0C6-4AF5-7DFA-0DDB6C83EC9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30703" y="799775"/>
            <a:ext cx="7499062" cy="1746356"/>
          </a:xfrm>
          <a:prstGeom prst="rect">
            <a:avLst/>
          </a:prstGeom>
        </p:spPr>
      </p:pic>
      <p:sp>
        <p:nvSpPr>
          <p:cNvPr id="2" name="Title 1">
            <a:extLst>
              <a:ext uri="{FF2B5EF4-FFF2-40B4-BE49-F238E27FC236}">
                <a16:creationId xmlns:a16="http://schemas.microsoft.com/office/drawing/2014/main" id="{DFBE8C64-587F-F903-A786-104442783FF9}"/>
              </a:ext>
            </a:extLst>
          </p:cNvPr>
          <p:cNvSpPr>
            <a:spLocks noGrp="1"/>
          </p:cNvSpPr>
          <p:nvPr>
            <p:ph type="ctrTitle"/>
          </p:nvPr>
        </p:nvSpPr>
        <p:spPr>
          <a:xfrm>
            <a:off x="0" y="3676134"/>
            <a:ext cx="12192000" cy="1418380"/>
          </a:xfrm>
        </p:spPr>
        <p:txBody>
          <a:bodyPr anchor="b" anchorCtr="0"/>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10060C0-A2F6-E8DE-709C-1CCBE572CBD5}"/>
              </a:ext>
            </a:extLst>
          </p:cNvPr>
          <p:cNvSpPr>
            <a:spLocks noGrp="1"/>
          </p:cNvSpPr>
          <p:nvPr>
            <p:ph type="subTitle" idx="1"/>
          </p:nvPr>
        </p:nvSpPr>
        <p:spPr>
          <a:xfrm>
            <a:off x="1524000" y="5442897"/>
            <a:ext cx="9144000" cy="61532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9767350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1F4EEC-D435-0B8B-0D9F-E5D5EE4285D7}"/>
              </a:ext>
              <a:ext uri="{C183D7F6-B498-43B3-948B-1728B52AA6E4}">
                <adec:decorative xmlns:adec="http://schemas.microsoft.com/office/drawing/2017/decorative" val="1"/>
              </a:ext>
            </a:extLst>
          </p:cNvPr>
          <p:cNvSpPr/>
          <p:nvPr userDrawn="1"/>
        </p:nvSpPr>
        <p:spPr>
          <a:xfrm>
            <a:off x="0" y="6200503"/>
            <a:ext cx="12192000" cy="65749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CSUB logo">
            <a:extLst>
              <a:ext uri="{FF2B5EF4-FFF2-40B4-BE49-F238E27FC236}">
                <a16:creationId xmlns:a16="http://schemas.microsoft.com/office/drawing/2014/main" id="{C51AA7E5-D456-2887-7635-872ED137991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97595" y="6304303"/>
            <a:ext cx="1387366" cy="475723"/>
          </a:xfrm>
          <a:prstGeom prst="rect">
            <a:avLst/>
          </a:prstGeom>
        </p:spPr>
      </p:pic>
      <p:sp>
        <p:nvSpPr>
          <p:cNvPr id="10" name="TextBox 9">
            <a:extLst>
              <a:ext uri="{FF2B5EF4-FFF2-40B4-BE49-F238E27FC236}">
                <a16:creationId xmlns:a16="http://schemas.microsoft.com/office/drawing/2014/main" id="{AE11B234-36F7-B0AD-070D-05FE9E426199}"/>
              </a:ext>
            </a:extLst>
          </p:cNvPr>
          <p:cNvSpPr txBox="1"/>
          <p:nvPr userDrawn="1"/>
        </p:nvSpPr>
        <p:spPr>
          <a:xfrm>
            <a:off x="6766560" y="6403096"/>
            <a:ext cx="5143499" cy="276999"/>
          </a:xfrm>
          <a:prstGeom prst="rect">
            <a:avLst/>
          </a:prstGeom>
          <a:noFill/>
        </p:spPr>
        <p:txBody>
          <a:bodyPr wrap="square" lIns="0" rIns="0" rtlCol="0">
            <a:spAutoFit/>
          </a:bodyPr>
          <a:lstStyle/>
          <a:p>
            <a:pPr algn="r"/>
            <a:r>
              <a:rPr lang="en-US" sz="1200" b="1" i="0" dirty="0">
                <a:solidFill>
                  <a:schemeClr val="accent2"/>
                </a:solidFill>
                <a:latin typeface="Open Sans Semibold" panose="020B0606030504020204" pitchFamily="34" charset="0"/>
                <a:ea typeface="Open Sans Semibold" panose="020B0606030504020204" pitchFamily="34" charset="0"/>
                <a:cs typeface="Open Sans Semibold" panose="020B0606030504020204" pitchFamily="34" charset="0"/>
              </a:rPr>
              <a:t>California State University, Bakersfield</a:t>
            </a:r>
          </a:p>
        </p:txBody>
      </p:sp>
      <p:sp>
        <p:nvSpPr>
          <p:cNvPr id="2" name="Title 1">
            <a:extLst>
              <a:ext uri="{FF2B5EF4-FFF2-40B4-BE49-F238E27FC236}">
                <a16:creationId xmlns:a16="http://schemas.microsoft.com/office/drawing/2014/main" id="{9CA2ED70-0221-866E-8147-E45C7DB90C8A}"/>
              </a:ext>
            </a:extLst>
          </p:cNvPr>
          <p:cNvSpPr>
            <a:spLocks noGrp="1"/>
          </p:cNvSpPr>
          <p:nvPr>
            <p:ph type="title"/>
          </p:nvPr>
        </p:nvSpPr>
        <p:spPr/>
        <p:txBody>
          <a:bodyPr lIns="0"/>
          <a:lstStyle/>
          <a:p>
            <a:r>
              <a:rPr lang="en-US"/>
              <a:t>Click to edit Master title style</a:t>
            </a:r>
          </a:p>
        </p:txBody>
      </p:sp>
      <p:sp>
        <p:nvSpPr>
          <p:cNvPr id="3" name="Content Placeholder 2">
            <a:extLst>
              <a:ext uri="{FF2B5EF4-FFF2-40B4-BE49-F238E27FC236}">
                <a16:creationId xmlns:a16="http://schemas.microsoft.com/office/drawing/2014/main" id="{9AA72B64-2F18-1173-CCD8-2ACF01209968}"/>
              </a:ext>
            </a:extLst>
          </p:cNvPr>
          <p:cNvSpPr>
            <a:spLocks noGrp="1"/>
          </p:cNvSpPr>
          <p:nvPr>
            <p:ph idx="1"/>
          </p:nvPr>
        </p:nvSpPr>
        <p:spPr/>
        <p:txBody>
          <a:bodyPr lIns="0"/>
          <a:lstStyle/>
          <a:p>
            <a:pPr lvl="0"/>
            <a:r>
              <a:rPr lang="en-US"/>
              <a:t>Click to edit Master text styles</a:t>
            </a:r>
          </a:p>
        </p:txBody>
      </p:sp>
      <p:sp>
        <p:nvSpPr>
          <p:cNvPr id="6" name="Slide Number Placeholder 5">
            <a:extLst>
              <a:ext uri="{FF2B5EF4-FFF2-40B4-BE49-F238E27FC236}">
                <a16:creationId xmlns:a16="http://schemas.microsoft.com/office/drawing/2014/main" id="{08A59E98-8580-E9B7-DF2C-F9076A84147B}"/>
              </a:ext>
            </a:extLst>
          </p:cNvPr>
          <p:cNvSpPr>
            <a:spLocks noGrp="1"/>
          </p:cNvSpPr>
          <p:nvPr>
            <p:ph type="sldNum" sz="quarter" idx="12"/>
          </p:nvPr>
        </p:nvSpPr>
        <p:spPr/>
        <p:txBody>
          <a:bodyPr/>
          <a:lstStyle>
            <a:lvl1pPr>
              <a:defRPr>
                <a:solidFill>
                  <a:schemeClr val="bg2"/>
                </a:solidFill>
              </a:defRPr>
            </a:lvl1pPr>
          </a:lstStyle>
          <a:p>
            <a:fld id="{5B183420-2B76-864B-A38F-5B19AD9C35DC}" type="slidenum">
              <a:rPr lang="en-US" smtClean="0"/>
              <a:pPr/>
              <a:t>‹#›</a:t>
            </a:fld>
            <a:endParaRPr lang="en-US" dirty="0"/>
          </a:p>
        </p:txBody>
      </p:sp>
      <p:cxnSp>
        <p:nvCxnSpPr>
          <p:cNvPr id="5" name="Straight Connector 4">
            <a:extLst>
              <a:ext uri="{FF2B5EF4-FFF2-40B4-BE49-F238E27FC236}">
                <a16:creationId xmlns:a16="http://schemas.microsoft.com/office/drawing/2014/main" id="{AB5DD50F-5B9F-4A83-1FAE-78741FD7F7D8}"/>
              </a:ext>
            </a:extLst>
          </p:cNvPr>
          <p:cNvCxnSpPr>
            <a:cxnSpLocks/>
          </p:cNvCxnSpPr>
          <p:nvPr userDrawn="1"/>
        </p:nvCxnSpPr>
        <p:spPr>
          <a:xfrm>
            <a:off x="281940" y="1166648"/>
            <a:ext cx="1163354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0532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2ED70-0221-866E-8147-E45C7DB90C8A}"/>
              </a:ext>
            </a:extLst>
          </p:cNvPr>
          <p:cNvSpPr>
            <a:spLocks noGrp="1"/>
          </p:cNvSpPr>
          <p:nvPr>
            <p:ph type="title"/>
          </p:nvPr>
        </p:nvSpPr>
        <p:spPr/>
        <p:txBody>
          <a:bodyPr lIns="0"/>
          <a:lstStyle/>
          <a:p>
            <a:r>
              <a:rPr lang="en-US"/>
              <a:t>Click to edit Master title style</a:t>
            </a:r>
          </a:p>
        </p:txBody>
      </p:sp>
      <p:sp>
        <p:nvSpPr>
          <p:cNvPr id="3" name="Content Placeholder 2">
            <a:extLst>
              <a:ext uri="{FF2B5EF4-FFF2-40B4-BE49-F238E27FC236}">
                <a16:creationId xmlns:a16="http://schemas.microsoft.com/office/drawing/2014/main" id="{9AA72B64-2F18-1173-CCD8-2ACF01209968}"/>
              </a:ext>
            </a:extLst>
          </p:cNvPr>
          <p:cNvSpPr>
            <a:spLocks noGrp="1"/>
          </p:cNvSpPr>
          <p:nvPr>
            <p:ph idx="1"/>
          </p:nvPr>
        </p:nvSpPr>
        <p:spPr/>
        <p:txBody>
          <a:bodyPr lIns="0"/>
          <a:lstStyle>
            <a:lvl1pPr marL="68580" indent="-182880">
              <a:buFont typeface="Arial" panose="020B0604020202020204" pitchFamily="34" charset="0"/>
              <a:buChar char="•"/>
              <a:defRPr sz="2000"/>
            </a:lvl1pPr>
            <a:lvl2pPr marL="617220" indent="-182880">
              <a:buFont typeface="Arial" panose="020B0604020202020204" pitchFamily="34" charset="0"/>
              <a:buChar char="•"/>
              <a:defRPr sz="2000"/>
            </a:lvl2pPr>
            <a:lvl3pPr marL="1108710" indent="-164592">
              <a:buFont typeface="Arial" panose="020B0604020202020204" pitchFamily="34" charset="0"/>
              <a:buChar char="•"/>
              <a:defRPr sz="2000"/>
            </a:lvl3pPr>
          </a:lstStyle>
          <a:p>
            <a:pPr lvl="0"/>
            <a:r>
              <a:rPr lang="en-US"/>
              <a:t>Click to edit Master text styles</a:t>
            </a:r>
          </a:p>
          <a:p>
            <a:pPr lvl="1"/>
            <a:r>
              <a:rPr lang="en-US"/>
              <a:t>Second level</a:t>
            </a:r>
          </a:p>
          <a:p>
            <a:pPr lvl="2"/>
            <a:r>
              <a:rPr lang="en-US"/>
              <a:t>Third level</a:t>
            </a:r>
          </a:p>
        </p:txBody>
      </p:sp>
      <p:cxnSp>
        <p:nvCxnSpPr>
          <p:cNvPr id="9" name="Straight Connector 8">
            <a:extLst>
              <a:ext uri="{FF2B5EF4-FFF2-40B4-BE49-F238E27FC236}">
                <a16:creationId xmlns:a16="http://schemas.microsoft.com/office/drawing/2014/main" id="{2331719E-EE92-9AD9-F12D-053B7B79E14C}"/>
              </a:ext>
            </a:extLst>
          </p:cNvPr>
          <p:cNvCxnSpPr>
            <a:cxnSpLocks/>
          </p:cNvCxnSpPr>
          <p:nvPr userDrawn="1"/>
        </p:nvCxnSpPr>
        <p:spPr>
          <a:xfrm>
            <a:off x="281940" y="1166648"/>
            <a:ext cx="1163354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5D035C4-AB89-052B-673B-0A10389B61E7}"/>
              </a:ext>
              <a:ext uri="{C183D7F6-B498-43B3-948B-1728B52AA6E4}">
                <adec:decorative xmlns:adec="http://schemas.microsoft.com/office/drawing/2017/decorative" val="1"/>
              </a:ext>
            </a:extLst>
          </p:cNvPr>
          <p:cNvSpPr/>
          <p:nvPr userDrawn="1"/>
        </p:nvSpPr>
        <p:spPr>
          <a:xfrm>
            <a:off x="0" y="6200503"/>
            <a:ext cx="12192000" cy="65749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CSUB logo">
            <a:extLst>
              <a:ext uri="{FF2B5EF4-FFF2-40B4-BE49-F238E27FC236}">
                <a16:creationId xmlns:a16="http://schemas.microsoft.com/office/drawing/2014/main" id="{654467D7-220F-3BB9-712C-BE7C25635A7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97595" y="6304303"/>
            <a:ext cx="1387366" cy="475723"/>
          </a:xfrm>
          <a:prstGeom prst="rect">
            <a:avLst/>
          </a:prstGeom>
        </p:spPr>
      </p:pic>
      <p:sp>
        <p:nvSpPr>
          <p:cNvPr id="16" name="TextBox 15">
            <a:extLst>
              <a:ext uri="{FF2B5EF4-FFF2-40B4-BE49-F238E27FC236}">
                <a16:creationId xmlns:a16="http://schemas.microsoft.com/office/drawing/2014/main" id="{33054CC5-16DD-DAC6-CA5D-DCE7F98FBA77}"/>
              </a:ext>
            </a:extLst>
          </p:cNvPr>
          <p:cNvSpPr txBox="1"/>
          <p:nvPr userDrawn="1"/>
        </p:nvSpPr>
        <p:spPr>
          <a:xfrm>
            <a:off x="6766560" y="6403096"/>
            <a:ext cx="5143499" cy="276999"/>
          </a:xfrm>
          <a:prstGeom prst="rect">
            <a:avLst/>
          </a:prstGeom>
          <a:noFill/>
        </p:spPr>
        <p:txBody>
          <a:bodyPr wrap="square" lIns="0" rIns="0" rtlCol="0">
            <a:spAutoFit/>
          </a:bodyPr>
          <a:lstStyle/>
          <a:p>
            <a:pPr algn="r"/>
            <a:r>
              <a:rPr lang="en-US" sz="1200" b="1" i="0" dirty="0">
                <a:solidFill>
                  <a:schemeClr val="accent2"/>
                </a:solidFill>
                <a:latin typeface="Open Sans Semibold" panose="020B0606030504020204" pitchFamily="34" charset="0"/>
                <a:ea typeface="Open Sans Semibold" panose="020B0606030504020204" pitchFamily="34" charset="0"/>
                <a:cs typeface="Open Sans Semibold" panose="020B0606030504020204" pitchFamily="34" charset="0"/>
              </a:rPr>
              <a:t>California State University, Bakersfield</a:t>
            </a:r>
          </a:p>
        </p:txBody>
      </p:sp>
      <p:sp>
        <p:nvSpPr>
          <p:cNvPr id="17" name="Slide Number Placeholder 5">
            <a:extLst>
              <a:ext uri="{FF2B5EF4-FFF2-40B4-BE49-F238E27FC236}">
                <a16:creationId xmlns:a16="http://schemas.microsoft.com/office/drawing/2014/main" id="{8C3BD312-A43F-BCDF-6FEA-6902DDAB537E}"/>
              </a:ext>
            </a:extLst>
          </p:cNvPr>
          <p:cNvSpPr>
            <a:spLocks noGrp="1"/>
          </p:cNvSpPr>
          <p:nvPr>
            <p:ph type="sldNum" sz="quarter" idx="12"/>
          </p:nvPr>
        </p:nvSpPr>
        <p:spPr>
          <a:xfrm>
            <a:off x="5702823" y="6359034"/>
            <a:ext cx="786353" cy="365125"/>
          </a:xfrm>
        </p:spPr>
        <p:txBody>
          <a:bodyPr/>
          <a:lstStyle>
            <a:lvl1pPr>
              <a:defRPr>
                <a:solidFill>
                  <a:schemeClr val="bg2"/>
                </a:solidFill>
              </a:defRPr>
            </a:lvl1pPr>
          </a:lstStyle>
          <a:p>
            <a:fld id="{5B183420-2B76-864B-A38F-5B19AD9C35DC}" type="slidenum">
              <a:rPr lang="en-US" smtClean="0"/>
              <a:pPr/>
              <a:t>‹#›</a:t>
            </a:fld>
            <a:endParaRPr lang="en-US" dirty="0"/>
          </a:p>
        </p:txBody>
      </p:sp>
    </p:spTree>
    <p:extLst>
      <p:ext uri="{BB962C8B-B14F-4D97-AF65-F5344CB8AC3E}">
        <p14:creationId xmlns:p14="http://schemas.microsoft.com/office/powerpoint/2010/main" val="37509487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itle and Content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AF88C-E06A-AF03-DBD4-B19A754808CF}"/>
              </a:ext>
            </a:extLst>
          </p:cNvPr>
          <p:cNvSpPr>
            <a:spLocks noGrp="1"/>
          </p:cNvSpPr>
          <p:nvPr>
            <p:ph type="title"/>
          </p:nvPr>
        </p:nvSpPr>
        <p:spPr/>
        <p:txBody>
          <a:bodyPr lIns="0"/>
          <a:lstStyle/>
          <a:p>
            <a:r>
              <a:rPr lang="en-US"/>
              <a:t>Click to edit Master title style</a:t>
            </a:r>
          </a:p>
        </p:txBody>
      </p:sp>
      <p:sp>
        <p:nvSpPr>
          <p:cNvPr id="3" name="Content Placeholder 2">
            <a:extLst>
              <a:ext uri="{FF2B5EF4-FFF2-40B4-BE49-F238E27FC236}">
                <a16:creationId xmlns:a16="http://schemas.microsoft.com/office/drawing/2014/main" id="{A619BC4D-F827-222A-9E35-98409601903F}"/>
              </a:ext>
            </a:extLst>
          </p:cNvPr>
          <p:cNvSpPr>
            <a:spLocks noGrp="1"/>
          </p:cNvSpPr>
          <p:nvPr>
            <p:ph sz="half" idx="1"/>
          </p:nvPr>
        </p:nvSpPr>
        <p:spPr>
          <a:xfrm>
            <a:off x="281939" y="1535121"/>
            <a:ext cx="5420883" cy="4351338"/>
          </a:xfrm>
        </p:spPr>
        <p:txBody>
          <a:bodyPr lIns="0"/>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0ECC63BF-69A0-A3A8-A54C-E1203323DDA0}"/>
              </a:ext>
            </a:extLst>
          </p:cNvPr>
          <p:cNvSpPr>
            <a:spLocks noGrp="1"/>
          </p:cNvSpPr>
          <p:nvPr>
            <p:ph sz="half" idx="2"/>
          </p:nvPr>
        </p:nvSpPr>
        <p:spPr>
          <a:xfrm>
            <a:off x="6489176" y="1535121"/>
            <a:ext cx="5420882" cy="4351338"/>
          </a:xfrm>
        </p:spPr>
        <p:txBody>
          <a:bodyPr lIns="0"/>
          <a:lstStyle/>
          <a:p>
            <a:pPr lvl="0"/>
            <a:r>
              <a:rPr lang="en-US"/>
              <a:t>Click to edit Master text styles</a:t>
            </a:r>
          </a:p>
        </p:txBody>
      </p:sp>
      <p:cxnSp>
        <p:nvCxnSpPr>
          <p:cNvPr id="5" name="Straight Connector 4">
            <a:extLst>
              <a:ext uri="{FF2B5EF4-FFF2-40B4-BE49-F238E27FC236}">
                <a16:creationId xmlns:a16="http://schemas.microsoft.com/office/drawing/2014/main" id="{6D59C57D-14FA-2CDE-A8A4-CC4C28A6E43D}"/>
              </a:ext>
            </a:extLst>
          </p:cNvPr>
          <p:cNvCxnSpPr>
            <a:cxnSpLocks/>
          </p:cNvCxnSpPr>
          <p:nvPr userDrawn="1"/>
        </p:nvCxnSpPr>
        <p:spPr>
          <a:xfrm>
            <a:off x="281940" y="1166648"/>
            <a:ext cx="1163354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08D25AC-9508-BDEB-ACC3-C0C8CCB33685}"/>
              </a:ext>
              <a:ext uri="{C183D7F6-B498-43B3-948B-1728B52AA6E4}">
                <adec:decorative xmlns:adec="http://schemas.microsoft.com/office/drawing/2017/decorative" val="1"/>
              </a:ext>
            </a:extLst>
          </p:cNvPr>
          <p:cNvSpPr/>
          <p:nvPr userDrawn="1"/>
        </p:nvSpPr>
        <p:spPr>
          <a:xfrm>
            <a:off x="0" y="6200503"/>
            <a:ext cx="12192000" cy="65749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CSUB logo">
            <a:extLst>
              <a:ext uri="{FF2B5EF4-FFF2-40B4-BE49-F238E27FC236}">
                <a16:creationId xmlns:a16="http://schemas.microsoft.com/office/drawing/2014/main" id="{D5ED3BC5-2C14-9571-CD99-C788926805B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97595" y="6304303"/>
            <a:ext cx="1387366" cy="475723"/>
          </a:xfrm>
          <a:prstGeom prst="rect">
            <a:avLst/>
          </a:prstGeom>
        </p:spPr>
      </p:pic>
      <p:sp>
        <p:nvSpPr>
          <p:cNvPr id="13" name="TextBox 12">
            <a:extLst>
              <a:ext uri="{FF2B5EF4-FFF2-40B4-BE49-F238E27FC236}">
                <a16:creationId xmlns:a16="http://schemas.microsoft.com/office/drawing/2014/main" id="{0B69C2EF-9D3A-4390-A2FD-4999E520294C}"/>
              </a:ext>
            </a:extLst>
          </p:cNvPr>
          <p:cNvSpPr txBox="1"/>
          <p:nvPr userDrawn="1"/>
        </p:nvSpPr>
        <p:spPr>
          <a:xfrm>
            <a:off x="6766560" y="6403096"/>
            <a:ext cx="5143499" cy="276999"/>
          </a:xfrm>
          <a:prstGeom prst="rect">
            <a:avLst/>
          </a:prstGeom>
          <a:noFill/>
        </p:spPr>
        <p:txBody>
          <a:bodyPr wrap="square" lIns="0" rIns="0" rtlCol="0">
            <a:spAutoFit/>
          </a:bodyPr>
          <a:lstStyle/>
          <a:p>
            <a:pPr algn="r"/>
            <a:r>
              <a:rPr lang="en-US" sz="1200" b="1" i="0" dirty="0">
                <a:solidFill>
                  <a:schemeClr val="accent2"/>
                </a:solidFill>
                <a:latin typeface="Open Sans Semibold" panose="020B0606030504020204" pitchFamily="34" charset="0"/>
                <a:ea typeface="Open Sans Semibold" panose="020B0606030504020204" pitchFamily="34" charset="0"/>
                <a:cs typeface="Open Sans Semibold" panose="020B0606030504020204" pitchFamily="34" charset="0"/>
              </a:rPr>
              <a:t>California State University, Bakersfield</a:t>
            </a:r>
          </a:p>
        </p:txBody>
      </p:sp>
      <p:sp>
        <p:nvSpPr>
          <p:cNvPr id="14" name="Slide Number Placeholder 5">
            <a:extLst>
              <a:ext uri="{FF2B5EF4-FFF2-40B4-BE49-F238E27FC236}">
                <a16:creationId xmlns:a16="http://schemas.microsoft.com/office/drawing/2014/main" id="{61F59F14-1C48-D277-7F2C-E910DE458A5C}"/>
              </a:ext>
            </a:extLst>
          </p:cNvPr>
          <p:cNvSpPr>
            <a:spLocks noGrp="1"/>
          </p:cNvSpPr>
          <p:nvPr>
            <p:ph type="sldNum" sz="quarter" idx="12"/>
          </p:nvPr>
        </p:nvSpPr>
        <p:spPr>
          <a:xfrm>
            <a:off x="5702823" y="6359034"/>
            <a:ext cx="786353" cy="365125"/>
          </a:xfrm>
        </p:spPr>
        <p:txBody>
          <a:bodyPr/>
          <a:lstStyle>
            <a:lvl1pPr>
              <a:defRPr>
                <a:solidFill>
                  <a:schemeClr val="bg2"/>
                </a:solidFill>
              </a:defRPr>
            </a:lvl1pPr>
          </a:lstStyle>
          <a:p>
            <a:fld id="{5B183420-2B76-864B-A38F-5B19AD9C35DC}" type="slidenum">
              <a:rPr lang="en-US" smtClean="0"/>
              <a:pPr/>
              <a:t>‹#›</a:t>
            </a:fld>
            <a:endParaRPr lang="en-US" dirty="0"/>
          </a:p>
        </p:txBody>
      </p:sp>
    </p:spTree>
    <p:extLst>
      <p:ext uri="{BB962C8B-B14F-4D97-AF65-F5344CB8AC3E}">
        <p14:creationId xmlns:p14="http://schemas.microsoft.com/office/powerpoint/2010/main" val="12487770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 2 Columns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AF88C-E06A-AF03-DBD4-B19A754808CF}"/>
              </a:ext>
            </a:extLst>
          </p:cNvPr>
          <p:cNvSpPr>
            <a:spLocks noGrp="1"/>
          </p:cNvSpPr>
          <p:nvPr>
            <p:ph type="title"/>
          </p:nvPr>
        </p:nvSpPr>
        <p:spPr/>
        <p:txBody>
          <a:bodyPr/>
          <a:lstStyle/>
          <a:p>
            <a:r>
              <a:rPr lang="en-US"/>
              <a:t>Click to edit Master title style</a:t>
            </a:r>
          </a:p>
        </p:txBody>
      </p:sp>
      <p:sp>
        <p:nvSpPr>
          <p:cNvPr id="5" name="Content Placeholder 2">
            <a:extLst>
              <a:ext uri="{FF2B5EF4-FFF2-40B4-BE49-F238E27FC236}">
                <a16:creationId xmlns:a16="http://schemas.microsoft.com/office/drawing/2014/main" id="{2A57925C-45FB-59AC-B213-35B72B869F33}"/>
              </a:ext>
            </a:extLst>
          </p:cNvPr>
          <p:cNvSpPr>
            <a:spLocks noGrp="1"/>
          </p:cNvSpPr>
          <p:nvPr>
            <p:ph idx="13"/>
          </p:nvPr>
        </p:nvSpPr>
        <p:spPr>
          <a:xfrm>
            <a:off x="281940" y="1535121"/>
            <a:ext cx="5420882" cy="4351338"/>
          </a:xfrm>
        </p:spPr>
        <p:txBody>
          <a:bodyPr lIns="0"/>
          <a:lstStyle>
            <a:lvl1pPr marL="68580" indent="-182880">
              <a:buFont typeface="Arial" panose="020B0604020202020204" pitchFamily="34" charset="0"/>
              <a:buChar char="•"/>
              <a:defRPr sz="2000"/>
            </a:lvl1pPr>
            <a:lvl2pPr marL="617220" indent="-182880">
              <a:buFont typeface="Arial" panose="020B0604020202020204" pitchFamily="34" charset="0"/>
              <a:buChar char="•"/>
              <a:defRPr sz="2000"/>
            </a:lvl2pPr>
            <a:lvl3pPr marL="1108710" indent="-164592">
              <a:buFont typeface="Arial" panose="020B0604020202020204" pitchFamily="34" charset="0"/>
              <a:buChar char="•"/>
              <a:defRPr sz="2000"/>
            </a:lvl3pPr>
          </a:lstStyle>
          <a:p>
            <a:pPr lvl="0"/>
            <a:r>
              <a:rPr lang="en-US"/>
              <a:t>Click to edit Master text styles</a:t>
            </a:r>
          </a:p>
          <a:p>
            <a:pPr lvl="1"/>
            <a:r>
              <a:rPr lang="en-US"/>
              <a:t>Second level</a:t>
            </a:r>
          </a:p>
          <a:p>
            <a:pPr lvl="2"/>
            <a:r>
              <a:rPr lang="en-US"/>
              <a:t>Third level</a:t>
            </a:r>
          </a:p>
        </p:txBody>
      </p:sp>
      <p:sp>
        <p:nvSpPr>
          <p:cNvPr id="6" name="Content Placeholder 2">
            <a:extLst>
              <a:ext uri="{FF2B5EF4-FFF2-40B4-BE49-F238E27FC236}">
                <a16:creationId xmlns:a16="http://schemas.microsoft.com/office/drawing/2014/main" id="{063C10A0-BEB3-55DD-9588-F0F60FC46B53}"/>
              </a:ext>
            </a:extLst>
          </p:cNvPr>
          <p:cNvSpPr>
            <a:spLocks noGrp="1"/>
          </p:cNvSpPr>
          <p:nvPr>
            <p:ph idx="14"/>
          </p:nvPr>
        </p:nvSpPr>
        <p:spPr>
          <a:xfrm>
            <a:off x="6489176" y="1535121"/>
            <a:ext cx="5420882" cy="4351338"/>
          </a:xfrm>
        </p:spPr>
        <p:txBody>
          <a:bodyPr lIns="0"/>
          <a:lstStyle>
            <a:lvl1pPr marL="68580" indent="-182880">
              <a:buFont typeface="Arial" panose="020B0604020202020204" pitchFamily="34" charset="0"/>
              <a:buChar char="•"/>
              <a:defRPr sz="2000"/>
            </a:lvl1pPr>
            <a:lvl2pPr marL="617220" indent="-182880">
              <a:buFont typeface="Arial" panose="020B0604020202020204" pitchFamily="34" charset="0"/>
              <a:buChar char="•"/>
              <a:defRPr sz="2000"/>
            </a:lvl2pPr>
            <a:lvl3pPr marL="1108710" indent="-164592">
              <a:buFont typeface="Arial" panose="020B0604020202020204" pitchFamily="34" charset="0"/>
              <a:buChar char="•"/>
              <a:defRPr sz="2000"/>
            </a:lvl3pPr>
          </a:lstStyle>
          <a:p>
            <a:pPr lvl="0"/>
            <a:r>
              <a:rPr lang="en-US"/>
              <a:t>Click to edit Master text styles</a:t>
            </a:r>
          </a:p>
          <a:p>
            <a:pPr lvl="1"/>
            <a:r>
              <a:rPr lang="en-US"/>
              <a:t>Second level</a:t>
            </a:r>
          </a:p>
          <a:p>
            <a:pPr lvl="2"/>
            <a:r>
              <a:rPr lang="en-US"/>
              <a:t>Third level</a:t>
            </a:r>
          </a:p>
        </p:txBody>
      </p:sp>
      <p:cxnSp>
        <p:nvCxnSpPr>
          <p:cNvPr id="3" name="Straight Connector 2">
            <a:extLst>
              <a:ext uri="{FF2B5EF4-FFF2-40B4-BE49-F238E27FC236}">
                <a16:creationId xmlns:a16="http://schemas.microsoft.com/office/drawing/2014/main" id="{684CAD9E-4661-45DF-19BC-64CC0C49B236}"/>
              </a:ext>
            </a:extLst>
          </p:cNvPr>
          <p:cNvCxnSpPr>
            <a:cxnSpLocks/>
          </p:cNvCxnSpPr>
          <p:nvPr userDrawn="1"/>
        </p:nvCxnSpPr>
        <p:spPr>
          <a:xfrm>
            <a:off x="281940" y="1166648"/>
            <a:ext cx="1163354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5D53689-3E4E-6355-2DAA-323E58BF987A}"/>
              </a:ext>
              <a:ext uri="{C183D7F6-B498-43B3-948B-1728B52AA6E4}">
                <adec:decorative xmlns:adec="http://schemas.microsoft.com/office/drawing/2017/decorative" val="1"/>
              </a:ext>
            </a:extLst>
          </p:cNvPr>
          <p:cNvSpPr/>
          <p:nvPr userDrawn="1"/>
        </p:nvSpPr>
        <p:spPr>
          <a:xfrm>
            <a:off x="0" y="6200503"/>
            <a:ext cx="12192000" cy="65749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CSUB logo">
            <a:extLst>
              <a:ext uri="{FF2B5EF4-FFF2-40B4-BE49-F238E27FC236}">
                <a16:creationId xmlns:a16="http://schemas.microsoft.com/office/drawing/2014/main" id="{F65B6B9E-1F95-BDE3-411A-B0C4060CE7C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97595" y="6304303"/>
            <a:ext cx="1387366" cy="475723"/>
          </a:xfrm>
          <a:prstGeom prst="rect">
            <a:avLst/>
          </a:prstGeom>
        </p:spPr>
      </p:pic>
      <p:sp>
        <p:nvSpPr>
          <p:cNvPr id="13" name="TextBox 12">
            <a:extLst>
              <a:ext uri="{FF2B5EF4-FFF2-40B4-BE49-F238E27FC236}">
                <a16:creationId xmlns:a16="http://schemas.microsoft.com/office/drawing/2014/main" id="{FC0F9753-997B-E872-990D-62EA79876257}"/>
              </a:ext>
            </a:extLst>
          </p:cNvPr>
          <p:cNvSpPr txBox="1"/>
          <p:nvPr userDrawn="1"/>
        </p:nvSpPr>
        <p:spPr>
          <a:xfrm>
            <a:off x="6766560" y="6403096"/>
            <a:ext cx="5143499" cy="276999"/>
          </a:xfrm>
          <a:prstGeom prst="rect">
            <a:avLst/>
          </a:prstGeom>
          <a:noFill/>
        </p:spPr>
        <p:txBody>
          <a:bodyPr wrap="square" lIns="0" rIns="0" rtlCol="0">
            <a:spAutoFit/>
          </a:bodyPr>
          <a:lstStyle/>
          <a:p>
            <a:pPr algn="r"/>
            <a:r>
              <a:rPr lang="en-US" sz="1200" b="1" i="0" dirty="0">
                <a:solidFill>
                  <a:schemeClr val="accent2"/>
                </a:solidFill>
                <a:latin typeface="Open Sans Semibold" panose="020B0606030504020204" pitchFamily="34" charset="0"/>
                <a:ea typeface="Open Sans Semibold" panose="020B0606030504020204" pitchFamily="34" charset="0"/>
                <a:cs typeface="Open Sans Semibold" panose="020B0606030504020204" pitchFamily="34" charset="0"/>
              </a:rPr>
              <a:t>California State University, Bakersfield</a:t>
            </a:r>
          </a:p>
        </p:txBody>
      </p:sp>
      <p:sp>
        <p:nvSpPr>
          <p:cNvPr id="14" name="Slide Number Placeholder 5">
            <a:extLst>
              <a:ext uri="{FF2B5EF4-FFF2-40B4-BE49-F238E27FC236}">
                <a16:creationId xmlns:a16="http://schemas.microsoft.com/office/drawing/2014/main" id="{4807C636-B043-E4C0-090F-A5DCD0E56600}"/>
              </a:ext>
            </a:extLst>
          </p:cNvPr>
          <p:cNvSpPr>
            <a:spLocks noGrp="1"/>
          </p:cNvSpPr>
          <p:nvPr>
            <p:ph type="sldNum" sz="quarter" idx="12"/>
          </p:nvPr>
        </p:nvSpPr>
        <p:spPr>
          <a:xfrm>
            <a:off x="5702823" y="6359034"/>
            <a:ext cx="786353" cy="365125"/>
          </a:xfrm>
        </p:spPr>
        <p:txBody>
          <a:bodyPr/>
          <a:lstStyle>
            <a:lvl1pPr>
              <a:defRPr>
                <a:solidFill>
                  <a:schemeClr val="bg2"/>
                </a:solidFill>
              </a:defRPr>
            </a:lvl1pPr>
          </a:lstStyle>
          <a:p>
            <a:fld id="{5B183420-2B76-864B-A38F-5B19AD9C35DC}" type="slidenum">
              <a:rPr lang="en-US" smtClean="0"/>
              <a:pPr/>
              <a:t>‹#›</a:t>
            </a:fld>
            <a:endParaRPr lang="en-US" dirty="0"/>
          </a:p>
        </p:txBody>
      </p:sp>
    </p:spTree>
    <p:extLst>
      <p:ext uri="{BB962C8B-B14F-4D97-AF65-F5344CB8AC3E}">
        <p14:creationId xmlns:p14="http://schemas.microsoft.com/office/powerpoint/2010/main" val="18004319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2ED70-0221-866E-8147-E45C7DB90C8A}"/>
              </a:ext>
            </a:extLst>
          </p:cNvPr>
          <p:cNvSpPr>
            <a:spLocks noGrp="1"/>
          </p:cNvSpPr>
          <p:nvPr>
            <p:ph type="title"/>
          </p:nvPr>
        </p:nvSpPr>
        <p:spPr/>
        <p:txBody>
          <a:bodyPr lIns="0"/>
          <a:lstStyle/>
          <a:p>
            <a:r>
              <a:rPr lang="en-US"/>
              <a:t>Click to edit Master title style</a:t>
            </a:r>
          </a:p>
        </p:txBody>
      </p:sp>
      <p:cxnSp>
        <p:nvCxnSpPr>
          <p:cNvPr id="3" name="Straight Connector 2">
            <a:extLst>
              <a:ext uri="{FF2B5EF4-FFF2-40B4-BE49-F238E27FC236}">
                <a16:creationId xmlns:a16="http://schemas.microsoft.com/office/drawing/2014/main" id="{BF81E102-54ED-855D-5ACF-736A43C6B8CF}"/>
              </a:ext>
            </a:extLst>
          </p:cNvPr>
          <p:cNvCxnSpPr>
            <a:cxnSpLocks/>
          </p:cNvCxnSpPr>
          <p:nvPr userDrawn="1"/>
        </p:nvCxnSpPr>
        <p:spPr>
          <a:xfrm>
            <a:off x="281940" y="1166648"/>
            <a:ext cx="1163354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19E06CE-0D76-C41B-B410-C69E19F08A8E}"/>
              </a:ext>
              <a:ext uri="{C183D7F6-B498-43B3-948B-1728B52AA6E4}">
                <adec:decorative xmlns:adec="http://schemas.microsoft.com/office/drawing/2017/decorative" val="1"/>
              </a:ext>
            </a:extLst>
          </p:cNvPr>
          <p:cNvSpPr/>
          <p:nvPr userDrawn="1"/>
        </p:nvSpPr>
        <p:spPr>
          <a:xfrm>
            <a:off x="0" y="6200503"/>
            <a:ext cx="12192000" cy="65749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SUB logo">
            <a:extLst>
              <a:ext uri="{FF2B5EF4-FFF2-40B4-BE49-F238E27FC236}">
                <a16:creationId xmlns:a16="http://schemas.microsoft.com/office/drawing/2014/main" id="{DC867369-9875-8372-6A69-C2578AB53E4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97595" y="6304303"/>
            <a:ext cx="1387366" cy="475723"/>
          </a:xfrm>
          <a:prstGeom prst="rect">
            <a:avLst/>
          </a:prstGeom>
        </p:spPr>
      </p:pic>
      <p:sp>
        <p:nvSpPr>
          <p:cNvPr id="11" name="TextBox 10">
            <a:extLst>
              <a:ext uri="{FF2B5EF4-FFF2-40B4-BE49-F238E27FC236}">
                <a16:creationId xmlns:a16="http://schemas.microsoft.com/office/drawing/2014/main" id="{7199C631-CDE3-0408-7315-80776BE55BF6}"/>
              </a:ext>
            </a:extLst>
          </p:cNvPr>
          <p:cNvSpPr txBox="1"/>
          <p:nvPr userDrawn="1"/>
        </p:nvSpPr>
        <p:spPr>
          <a:xfrm>
            <a:off x="6766560" y="6403096"/>
            <a:ext cx="5143499" cy="276999"/>
          </a:xfrm>
          <a:prstGeom prst="rect">
            <a:avLst/>
          </a:prstGeom>
          <a:noFill/>
        </p:spPr>
        <p:txBody>
          <a:bodyPr wrap="square" lIns="0" rIns="0" rtlCol="0">
            <a:spAutoFit/>
          </a:bodyPr>
          <a:lstStyle/>
          <a:p>
            <a:pPr algn="r"/>
            <a:r>
              <a:rPr lang="en-US" sz="1200" b="1" i="0" dirty="0">
                <a:solidFill>
                  <a:schemeClr val="accent2"/>
                </a:solidFill>
                <a:latin typeface="Open Sans Semibold" panose="020B0606030504020204" pitchFamily="34" charset="0"/>
                <a:ea typeface="Open Sans Semibold" panose="020B0606030504020204" pitchFamily="34" charset="0"/>
                <a:cs typeface="Open Sans Semibold" panose="020B0606030504020204" pitchFamily="34" charset="0"/>
              </a:rPr>
              <a:t>California State University, Bakersfield</a:t>
            </a:r>
          </a:p>
        </p:txBody>
      </p:sp>
      <p:sp>
        <p:nvSpPr>
          <p:cNvPr id="12" name="Slide Number Placeholder 5">
            <a:extLst>
              <a:ext uri="{FF2B5EF4-FFF2-40B4-BE49-F238E27FC236}">
                <a16:creationId xmlns:a16="http://schemas.microsoft.com/office/drawing/2014/main" id="{9F4079FE-6DC4-E26D-A82E-56E63C91EBC2}"/>
              </a:ext>
            </a:extLst>
          </p:cNvPr>
          <p:cNvSpPr>
            <a:spLocks noGrp="1"/>
          </p:cNvSpPr>
          <p:nvPr>
            <p:ph type="sldNum" sz="quarter" idx="12"/>
          </p:nvPr>
        </p:nvSpPr>
        <p:spPr>
          <a:xfrm>
            <a:off x="5702823" y="6359034"/>
            <a:ext cx="786353" cy="365125"/>
          </a:xfrm>
        </p:spPr>
        <p:txBody>
          <a:bodyPr/>
          <a:lstStyle>
            <a:lvl1pPr>
              <a:defRPr>
                <a:solidFill>
                  <a:schemeClr val="bg2"/>
                </a:solidFill>
              </a:defRPr>
            </a:lvl1pPr>
          </a:lstStyle>
          <a:p>
            <a:fld id="{5B183420-2B76-864B-A38F-5B19AD9C35DC}" type="slidenum">
              <a:rPr lang="en-US" smtClean="0"/>
              <a:pPr/>
              <a:t>‹#›</a:t>
            </a:fld>
            <a:endParaRPr lang="en-US" dirty="0"/>
          </a:p>
        </p:txBody>
      </p:sp>
    </p:spTree>
    <p:extLst>
      <p:ext uri="{BB962C8B-B14F-4D97-AF65-F5344CB8AC3E}">
        <p14:creationId xmlns:p14="http://schemas.microsoft.com/office/powerpoint/2010/main" val="5508961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with logos">
    <p:spTree>
      <p:nvGrpSpPr>
        <p:cNvPr id="1" name=""/>
        <p:cNvGrpSpPr/>
        <p:nvPr/>
      </p:nvGrpSpPr>
      <p:grpSpPr>
        <a:xfrm>
          <a:off x="0" y="0"/>
          <a:ext cx="0" cy="0"/>
          <a:chOff x="0" y="0"/>
          <a:chExt cx="0" cy="0"/>
        </a:xfrm>
      </p:grpSpPr>
      <p:pic>
        <p:nvPicPr>
          <p:cNvPr id="4" name="Picture 3" descr="CSUB academic seal">
            <a:extLst>
              <a:ext uri="{FF2B5EF4-FFF2-40B4-BE49-F238E27FC236}">
                <a16:creationId xmlns:a16="http://schemas.microsoft.com/office/drawing/2014/main" id="{BBF390D6-5186-34B3-099B-4D18CA77C876}"/>
              </a:ext>
            </a:extLst>
          </p:cNvPr>
          <p:cNvPicPr>
            <a:picLocks noChangeAspect="1"/>
          </p:cNvPicPr>
          <p:nvPr userDrawn="1"/>
        </p:nvPicPr>
        <p:blipFill>
          <a:blip r:embed="rId2">
            <a:alphaModFix amt="5000"/>
            <a:extLst>
              <a:ext uri="{28A0092B-C50C-407E-A947-70E740481C1C}">
                <a14:useLocalDpi xmlns:a14="http://schemas.microsoft.com/office/drawing/2010/main"/>
              </a:ext>
            </a:extLst>
          </a:blip>
          <a:stretch>
            <a:fillRect/>
          </a:stretch>
        </p:blipFill>
        <p:spPr>
          <a:xfrm>
            <a:off x="1876096" y="-790904"/>
            <a:ext cx="8439807" cy="8439807"/>
          </a:xfrm>
          <a:prstGeom prst="rect">
            <a:avLst/>
          </a:prstGeom>
        </p:spPr>
      </p:pic>
      <p:pic>
        <p:nvPicPr>
          <p:cNvPr id="2" name="Picture 1" descr="CSUB academic seal">
            <a:extLst>
              <a:ext uri="{FF2B5EF4-FFF2-40B4-BE49-F238E27FC236}">
                <a16:creationId xmlns:a16="http://schemas.microsoft.com/office/drawing/2014/main" id="{5EDA094A-F1AE-55FC-EB7C-B0DD1C1B564D}"/>
              </a:ext>
            </a:extLst>
          </p:cNvPr>
          <p:cNvPicPr>
            <a:picLocks noChangeAspect="1"/>
          </p:cNvPicPr>
          <p:nvPr userDrawn="1"/>
        </p:nvPicPr>
        <p:blipFill>
          <a:blip r:embed="rId3" cstate="email">
            <a:alphaModFix amt="10000"/>
            <a:extLst>
              <a:ext uri="{28A0092B-C50C-407E-A947-70E740481C1C}">
                <a14:useLocalDpi xmlns:a14="http://schemas.microsoft.com/office/drawing/2010/main"/>
              </a:ext>
            </a:extLst>
          </a:blip>
          <a:stretch>
            <a:fillRect/>
          </a:stretch>
        </p:blipFill>
        <p:spPr>
          <a:xfrm>
            <a:off x="2667000" y="0"/>
            <a:ext cx="6858000" cy="6858000"/>
          </a:xfrm>
          <a:prstGeom prst="rect">
            <a:avLst/>
          </a:prstGeom>
        </p:spPr>
      </p:pic>
      <p:pic>
        <p:nvPicPr>
          <p:cNvPr id="3" name="Picture 2" descr="CSUB logo">
            <a:extLst>
              <a:ext uri="{FF2B5EF4-FFF2-40B4-BE49-F238E27FC236}">
                <a16:creationId xmlns:a16="http://schemas.microsoft.com/office/drawing/2014/main" id="{68AA1C35-19EC-8F5D-918E-BD126276AA7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475187" y="2030953"/>
            <a:ext cx="7174882" cy="2796094"/>
          </a:xfrm>
          <a:prstGeom prst="rect">
            <a:avLst/>
          </a:prstGeom>
        </p:spPr>
      </p:pic>
    </p:spTree>
    <p:extLst>
      <p:ext uri="{BB962C8B-B14F-4D97-AF65-F5344CB8AC3E}">
        <p14:creationId xmlns:p14="http://schemas.microsoft.com/office/powerpoint/2010/main" val="41444750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CSUB academic seal">
            <a:extLst>
              <a:ext uri="{FF2B5EF4-FFF2-40B4-BE49-F238E27FC236}">
                <a16:creationId xmlns:a16="http://schemas.microsoft.com/office/drawing/2014/main" id="{5EDA094A-F1AE-55FC-EB7C-B0DD1C1B564D}"/>
              </a:ext>
            </a:extLst>
          </p:cNvPr>
          <p:cNvPicPr>
            <a:picLocks noChangeAspect="1"/>
          </p:cNvPicPr>
          <p:nvPr userDrawn="1"/>
        </p:nvPicPr>
        <p:blipFill>
          <a:blip r:embed="rId2" cstate="email">
            <a:alphaModFix amt="10000"/>
            <a:extLst>
              <a:ext uri="{28A0092B-C50C-407E-A947-70E740481C1C}">
                <a14:useLocalDpi xmlns:a14="http://schemas.microsoft.com/office/drawing/2010/main"/>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32426792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4" name="Picture 3" descr="CSUB academic seal">
            <a:extLst>
              <a:ext uri="{FF2B5EF4-FFF2-40B4-BE49-F238E27FC236}">
                <a16:creationId xmlns:a16="http://schemas.microsoft.com/office/drawing/2014/main" id="{BBF390D6-5186-34B3-099B-4D18CA77C876}"/>
              </a:ext>
            </a:extLst>
          </p:cNvPr>
          <p:cNvPicPr>
            <a:picLocks noChangeAspect="1"/>
          </p:cNvPicPr>
          <p:nvPr userDrawn="1"/>
        </p:nvPicPr>
        <p:blipFill>
          <a:blip r:embed="rId2">
            <a:alphaModFix amt="5000"/>
            <a:extLst>
              <a:ext uri="{28A0092B-C50C-407E-A947-70E740481C1C}">
                <a14:useLocalDpi xmlns:a14="http://schemas.microsoft.com/office/drawing/2010/main"/>
              </a:ext>
            </a:extLst>
          </a:blip>
          <a:stretch>
            <a:fillRect/>
          </a:stretch>
        </p:blipFill>
        <p:spPr>
          <a:xfrm>
            <a:off x="1876096" y="-790904"/>
            <a:ext cx="8439807" cy="8439807"/>
          </a:xfrm>
          <a:prstGeom prst="rect">
            <a:avLst/>
          </a:prstGeom>
        </p:spPr>
      </p:pic>
      <p:pic>
        <p:nvPicPr>
          <p:cNvPr id="2" name="Picture 1" descr="CSUB academic seal">
            <a:extLst>
              <a:ext uri="{FF2B5EF4-FFF2-40B4-BE49-F238E27FC236}">
                <a16:creationId xmlns:a16="http://schemas.microsoft.com/office/drawing/2014/main" id="{5EDA094A-F1AE-55FC-EB7C-B0DD1C1B564D}"/>
              </a:ext>
            </a:extLst>
          </p:cNvPr>
          <p:cNvPicPr>
            <a:picLocks noChangeAspect="1"/>
          </p:cNvPicPr>
          <p:nvPr userDrawn="1"/>
        </p:nvPicPr>
        <p:blipFill>
          <a:blip r:embed="rId3" cstate="email">
            <a:alphaModFix amt="10000"/>
            <a:extLst>
              <a:ext uri="{28A0092B-C50C-407E-A947-70E740481C1C}">
                <a14:useLocalDpi xmlns:a14="http://schemas.microsoft.com/office/drawing/2010/main"/>
              </a:ext>
            </a:extLst>
          </a:blip>
          <a:stretch>
            <a:fillRect/>
          </a:stretch>
        </p:blipFill>
        <p:spPr>
          <a:xfrm>
            <a:off x="2667000" y="0"/>
            <a:ext cx="6858000" cy="6858000"/>
          </a:xfrm>
          <a:prstGeom prst="rect">
            <a:avLst/>
          </a:prstGeom>
        </p:spPr>
      </p:pic>
      <p:sp>
        <p:nvSpPr>
          <p:cNvPr id="5" name="Title 1">
            <a:extLst>
              <a:ext uri="{FF2B5EF4-FFF2-40B4-BE49-F238E27FC236}">
                <a16:creationId xmlns:a16="http://schemas.microsoft.com/office/drawing/2014/main" id="{3223642C-8B0C-E06C-8671-C11A3F19EE5A}"/>
              </a:ext>
            </a:extLst>
          </p:cNvPr>
          <p:cNvSpPr>
            <a:spLocks noGrp="1"/>
          </p:cNvSpPr>
          <p:nvPr>
            <p:ph type="ctrTitle" hasCustomPrompt="1"/>
          </p:nvPr>
        </p:nvSpPr>
        <p:spPr>
          <a:xfrm>
            <a:off x="0" y="2533134"/>
            <a:ext cx="12192000" cy="1418380"/>
          </a:xfrm>
        </p:spPr>
        <p:txBody>
          <a:bodyPr anchor="b" anchorCtr="0"/>
          <a:lstStyle>
            <a:lvl1pPr algn="ctr">
              <a:defRPr sz="7200"/>
            </a:lvl1pPr>
          </a:lstStyle>
          <a:p>
            <a:pPr algn="ctr"/>
            <a:r>
              <a:rPr lang="en-US" spc="600" dirty="0"/>
              <a:t>THANK YOU</a:t>
            </a:r>
          </a:p>
        </p:txBody>
      </p:sp>
      <p:sp>
        <p:nvSpPr>
          <p:cNvPr id="6" name="Subtitle 2">
            <a:extLst>
              <a:ext uri="{FF2B5EF4-FFF2-40B4-BE49-F238E27FC236}">
                <a16:creationId xmlns:a16="http://schemas.microsoft.com/office/drawing/2014/main" id="{BC4CA7B9-97A1-0BFE-3CA6-7F8ABC294C75}"/>
              </a:ext>
            </a:extLst>
          </p:cNvPr>
          <p:cNvSpPr>
            <a:spLocks noGrp="1"/>
          </p:cNvSpPr>
          <p:nvPr>
            <p:ph type="subTitle" idx="1" hasCustomPrompt="1"/>
          </p:nvPr>
        </p:nvSpPr>
        <p:spPr>
          <a:xfrm>
            <a:off x="1524000" y="4319291"/>
            <a:ext cx="9144000" cy="615328"/>
          </a:xfrm>
        </p:spPr>
        <p:txBody>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a questions message, contact information, etc.</a:t>
            </a:r>
          </a:p>
        </p:txBody>
      </p:sp>
    </p:spTree>
    <p:extLst>
      <p:ext uri="{BB962C8B-B14F-4D97-AF65-F5344CB8AC3E}">
        <p14:creationId xmlns:p14="http://schemas.microsoft.com/office/powerpoint/2010/main" val="14342583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Light Title Slide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41D7BC-EB66-C3E1-DCF6-08C48664DA5D}"/>
              </a:ext>
            </a:extLst>
          </p:cNvPr>
          <p:cNvSpPr/>
          <p:nvPr userDrawn="1"/>
        </p:nvSpPr>
        <p:spPr>
          <a:xfrm>
            <a:off x="98854" y="74141"/>
            <a:ext cx="11986054" cy="6713837"/>
          </a:xfrm>
          <a:prstGeom prst="rect">
            <a:avLst/>
          </a:prstGeom>
          <a:noFill/>
          <a:ln w="203200">
            <a:solidFill>
              <a:schemeClr val="accent2"/>
            </a:solidFill>
            <a:extLst>
              <a:ext uri="{C807C97D-BFC1-408E-A445-0C87EB9F89A2}">
                <ask:lineSketchStyleProps xmlns:ask="http://schemas.microsoft.com/office/drawing/2018/sketchyshapes" sd="1219033472">
                  <a:custGeom>
                    <a:avLst/>
                    <a:gdLst>
                      <a:gd name="connsiteX0" fmla="*/ 0 w 12027244"/>
                      <a:gd name="connsiteY0" fmla="*/ 0 h 6713838"/>
                      <a:gd name="connsiteX1" fmla="*/ 452453 w 12027244"/>
                      <a:gd name="connsiteY1" fmla="*/ 0 h 6713838"/>
                      <a:gd name="connsiteX2" fmla="*/ 664362 w 12027244"/>
                      <a:gd name="connsiteY2" fmla="*/ 0 h 6713838"/>
                      <a:gd name="connsiteX3" fmla="*/ 1477633 w 12027244"/>
                      <a:gd name="connsiteY3" fmla="*/ 0 h 6713838"/>
                      <a:gd name="connsiteX4" fmla="*/ 1930086 w 12027244"/>
                      <a:gd name="connsiteY4" fmla="*/ 0 h 6713838"/>
                      <a:gd name="connsiteX5" fmla="*/ 2382540 w 12027244"/>
                      <a:gd name="connsiteY5" fmla="*/ 0 h 6713838"/>
                      <a:gd name="connsiteX6" fmla="*/ 3195811 w 12027244"/>
                      <a:gd name="connsiteY6" fmla="*/ 0 h 6713838"/>
                      <a:gd name="connsiteX7" fmla="*/ 3527992 w 12027244"/>
                      <a:gd name="connsiteY7" fmla="*/ 0 h 6713838"/>
                      <a:gd name="connsiteX8" fmla="*/ 4341262 w 12027244"/>
                      <a:gd name="connsiteY8" fmla="*/ 0 h 6713838"/>
                      <a:gd name="connsiteX9" fmla="*/ 5154533 w 12027244"/>
                      <a:gd name="connsiteY9" fmla="*/ 0 h 6713838"/>
                      <a:gd name="connsiteX10" fmla="*/ 5727259 w 12027244"/>
                      <a:gd name="connsiteY10" fmla="*/ 0 h 6713838"/>
                      <a:gd name="connsiteX11" fmla="*/ 6540530 w 12027244"/>
                      <a:gd name="connsiteY11" fmla="*/ 0 h 6713838"/>
                      <a:gd name="connsiteX12" fmla="*/ 6992983 w 12027244"/>
                      <a:gd name="connsiteY12" fmla="*/ 0 h 6713838"/>
                      <a:gd name="connsiteX13" fmla="*/ 7445437 w 12027244"/>
                      <a:gd name="connsiteY13" fmla="*/ 0 h 6713838"/>
                      <a:gd name="connsiteX14" fmla="*/ 8138435 w 12027244"/>
                      <a:gd name="connsiteY14" fmla="*/ 0 h 6713838"/>
                      <a:gd name="connsiteX15" fmla="*/ 8590889 w 12027244"/>
                      <a:gd name="connsiteY15" fmla="*/ 0 h 6713838"/>
                      <a:gd name="connsiteX16" fmla="*/ 9404159 w 12027244"/>
                      <a:gd name="connsiteY16" fmla="*/ 0 h 6713838"/>
                      <a:gd name="connsiteX17" fmla="*/ 10217430 w 12027244"/>
                      <a:gd name="connsiteY17" fmla="*/ 0 h 6713838"/>
                      <a:gd name="connsiteX18" fmla="*/ 10790156 w 12027244"/>
                      <a:gd name="connsiteY18" fmla="*/ 0 h 6713838"/>
                      <a:gd name="connsiteX19" fmla="*/ 11242610 w 12027244"/>
                      <a:gd name="connsiteY19" fmla="*/ 0 h 6713838"/>
                      <a:gd name="connsiteX20" fmla="*/ 11454518 w 12027244"/>
                      <a:gd name="connsiteY20" fmla="*/ 0 h 6713838"/>
                      <a:gd name="connsiteX21" fmla="*/ 12027244 w 12027244"/>
                      <a:gd name="connsiteY21" fmla="*/ 0 h 6713838"/>
                      <a:gd name="connsiteX22" fmla="*/ 12027244 w 12027244"/>
                      <a:gd name="connsiteY22" fmla="*/ 425210 h 6713838"/>
                      <a:gd name="connsiteX23" fmla="*/ 12027244 w 12027244"/>
                      <a:gd name="connsiteY23" fmla="*/ 917558 h 6713838"/>
                      <a:gd name="connsiteX24" fmla="*/ 12027244 w 12027244"/>
                      <a:gd name="connsiteY24" fmla="*/ 1342768 h 6713838"/>
                      <a:gd name="connsiteX25" fmla="*/ 12027244 w 12027244"/>
                      <a:gd name="connsiteY25" fmla="*/ 1969392 h 6713838"/>
                      <a:gd name="connsiteX26" fmla="*/ 12027244 w 12027244"/>
                      <a:gd name="connsiteY26" fmla="*/ 2528879 h 6713838"/>
                      <a:gd name="connsiteX27" fmla="*/ 12027244 w 12027244"/>
                      <a:gd name="connsiteY27" fmla="*/ 3088365 h 6713838"/>
                      <a:gd name="connsiteX28" fmla="*/ 12027244 w 12027244"/>
                      <a:gd name="connsiteY28" fmla="*/ 3782129 h 6713838"/>
                      <a:gd name="connsiteX29" fmla="*/ 12027244 w 12027244"/>
                      <a:gd name="connsiteY29" fmla="*/ 4408754 h 6713838"/>
                      <a:gd name="connsiteX30" fmla="*/ 12027244 w 12027244"/>
                      <a:gd name="connsiteY30" fmla="*/ 4766825 h 6713838"/>
                      <a:gd name="connsiteX31" fmla="*/ 12027244 w 12027244"/>
                      <a:gd name="connsiteY31" fmla="*/ 5259173 h 6713838"/>
                      <a:gd name="connsiteX32" fmla="*/ 12027244 w 12027244"/>
                      <a:gd name="connsiteY32" fmla="*/ 5952936 h 6713838"/>
                      <a:gd name="connsiteX33" fmla="*/ 12027244 w 12027244"/>
                      <a:gd name="connsiteY33" fmla="*/ 6713838 h 6713838"/>
                      <a:gd name="connsiteX34" fmla="*/ 11334246 w 12027244"/>
                      <a:gd name="connsiteY34" fmla="*/ 6713838 h 6713838"/>
                      <a:gd name="connsiteX35" fmla="*/ 11122337 w 12027244"/>
                      <a:gd name="connsiteY35" fmla="*/ 6713838 h 6713838"/>
                      <a:gd name="connsiteX36" fmla="*/ 10790156 w 12027244"/>
                      <a:gd name="connsiteY36" fmla="*/ 6713838 h 6713838"/>
                      <a:gd name="connsiteX37" fmla="*/ 10097158 w 12027244"/>
                      <a:gd name="connsiteY37" fmla="*/ 6713838 h 6713838"/>
                      <a:gd name="connsiteX38" fmla="*/ 9764977 w 12027244"/>
                      <a:gd name="connsiteY38" fmla="*/ 6713838 h 6713838"/>
                      <a:gd name="connsiteX39" fmla="*/ 9553068 w 12027244"/>
                      <a:gd name="connsiteY39" fmla="*/ 6713838 h 6713838"/>
                      <a:gd name="connsiteX40" fmla="*/ 9220887 w 12027244"/>
                      <a:gd name="connsiteY40" fmla="*/ 6713838 h 6713838"/>
                      <a:gd name="connsiteX41" fmla="*/ 8768434 w 12027244"/>
                      <a:gd name="connsiteY41" fmla="*/ 6713838 h 6713838"/>
                      <a:gd name="connsiteX42" fmla="*/ 8195708 w 12027244"/>
                      <a:gd name="connsiteY42" fmla="*/ 6713838 h 6713838"/>
                      <a:gd name="connsiteX43" fmla="*/ 7863527 w 12027244"/>
                      <a:gd name="connsiteY43" fmla="*/ 6713838 h 6713838"/>
                      <a:gd name="connsiteX44" fmla="*/ 7050256 w 12027244"/>
                      <a:gd name="connsiteY44" fmla="*/ 6713838 h 6713838"/>
                      <a:gd name="connsiteX45" fmla="*/ 6477530 w 12027244"/>
                      <a:gd name="connsiteY45" fmla="*/ 6713838 h 6713838"/>
                      <a:gd name="connsiteX46" fmla="*/ 5664259 w 12027244"/>
                      <a:gd name="connsiteY46" fmla="*/ 6713838 h 6713838"/>
                      <a:gd name="connsiteX47" fmla="*/ 4971261 w 12027244"/>
                      <a:gd name="connsiteY47" fmla="*/ 6713838 h 6713838"/>
                      <a:gd name="connsiteX48" fmla="*/ 4518807 w 12027244"/>
                      <a:gd name="connsiteY48" fmla="*/ 6713838 h 6713838"/>
                      <a:gd name="connsiteX49" fmla="*/ 3825809 w 12027244"/>
                      <a:gd name="connsiteY49" fmla="*/ 6713838 h 6713838"/>
                      <a:gd name="connsiteX50" fmla="*/ 3493628 w 12027244"/>
                      <a:gd name="connsiteY50" fmla="*/ 6713838 h 6713838"/>
                      <a:gd name="connsiteX51" fmla="*/ 2920902 w 12027244"/>
                      <a:gd name="connsiteY51" fmla="*/ 6713838 h 6713838"/>
                      <a:gd name="connsiteX52" fmla="*/ 2708994 w 12027244"/>
                      <a:gd name="connsiteY52" fmla="*/ 6713838 h 6713838"/>
                      <a:gd name="connsiteX53" fmla="*/ 1895723 w 12027244"/>
                      <a:gd name="connsiteY53" fmla="*/ 6713838 h 6713838"/>
                      <a:gd name="connsiteX54" fmla="*/ 1322997 w 12027244"/>
                      <a:gd name="connsiteY54" fmla="*/ 6713838 h 6713838"/>
                      <a:gd name="connsiteX55" fmla="*/ 509726 w 12027244"/>
                      <a:gd name="connsiteY55" fmla="*/ 6713838 h 6713838"/>
                      <a:gd name="connsiteX56" fmla="*/ 0 w 12027244"/>
                      <a:gd name="connsiteY56" fmla="*/ 6713838 h 6713838"/>
                      <a:gd name="connsiteX57" fmla="*/ 0 w 12027244"/>
                      <a:gd name="connsiteY57" fmla="*/ 6288628 h 6713838"/>
                      <a:gd name="connsiteX58" fmla="*/ 0 w 12027244"/>
                      <a:gd name="connsiteY58" fmla="*/ 5594865 h 6713838"/>
                      <a:gd name="connsiteX59" fmla="*/ 0 w 12027244"/>
                      <a:gd name="connsiteY59" fmla="*/ 5035379 h 6713838"/>
                      <a:gd name="connsiteX60" fmla="*/ 0 w 12027244"/>
                      <a:gd name="connsiteY60" fmla="*/ 4677307 h 6713838"/>
                      <a:gd name="connsiteX61" fmla="*/ 0 w 12027244"/>
                      <a:gd name="connsiteY61" fmla="*/ 4117821 h 6713838"/>
                      <a:gd name="connsiteX62" fmla="*/ 0 w 12027244"/>
                      <a:gd name="connsiteY62" fmla="*/ 3625473 h 6713838"/>
                      <a:gd name="connsiteX63" fmla="*/ 0 w 12027244"/>
                      <a:gd name="connsiteY63" fmla="*/ 3133124 h 6713838"/>
                      <a:gd name="connsiteX64" fmla="*/ 0 w 12027244"/>
                      <a:gd name="connsiteY64" fmla="*/ 2640776 h 6713838"/>
                      <a:gd name="connsiteX65" fmla="*/ 0 w 12027244"/>
                      <a:gd name="connsiteY65" fmla="*/ 2148428 h 6713838"/>
                      <a:gd name="connsiteX66" fmla="*/ 0 w 12027244"/>
                      <a:gd name="connsiteY66" fmla="*/ 1521803 h 6713838"/>
                      <a:gd name="connsiteX67" fmla="*/ 0 w 12027244"/>
                      <a:gd name="connsiteY67" fmla="*/ 962317 h 6713838"/>
                      <a:gd name="connsiteX68" fmla="*/ 0 w 12027244"/>
                      <a:gd name="connsiteY68" fmla="*/ 604245 h 6713838"/>
                      <a:gd name="connsiteX69" fmla="*/ 0 w 12027244"/>
                      <a:gd name="connsiteY69" fmla="*/ 0 h 671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2027244" h="6713838" extrusionOk="0">
                        <a:moveTo>
                          <a:pt x="0" y="0"/>
                        </a:moveTo>
                        <a:cubicBezTo>
                          <a:pt x="145551" y="-591"/>
                          <a:pt x="316917" y="43133"/>
                          <a:pt x="452453" y="0"/>
                        </a:cubicBezTo>
                        <a:cubicBezTo>
                          <a:pt x="587989" y="-43133"/>
                          <a:pt x="613303" y="4358"/>
                          <a:pt x="664362" y="0"/>
                        </a:cubicBezTo>
                        <a:cubicBezTo>
                          <a:pt x="715421" y="-4358"/>
                          <a:pt x="1285430" y="9428"/>
                          <a:pt x="1477633" y="0"/>
                        </a:cubicBezTo>
                        <a:cubicBezTo>
                          <a:pt x="1669836" y="-9428"/>
                          <a:pt x="1833406" y="48118"/>
                          <a:pt x="1930086" y="0"/>
                        </a:cubicBezTo>
                        <a:cubicBezTo>
                          <a:pt x="2026766" y="-48118"/>
                          <a:pt x="2247140" y="49130"/>
                          <a:pt x="2382540" y="0"/>
                        </a:cubicBezTo>
                        <a:cubicBezTo>
                          <a:pt x="2517940" y="-49130"/>
                          <a:pt x="2789453" y="72369"/>
                          <a:pt x="3195811" y="0"/>
                        </a:cubicBezTo>
                        <a:cubicBezTo>
                          <a:pt x="3602169" y="-72369"/>
                          <a:pt x="3401193" y="9240"/>
                          <a:pt x="3527992" y="0"/>
                        </a:cubicBezTo>
                        <a:cubicBezTo>
                          <a:pt x="3654791" y="-9240"/>
                          <a:pt x="3971302" y="95527"/>
                          <a:pt x="4341262" y="0"/>
                        </a:cubicBezTo>
                        <a:cubicBezTo>
                          <a:pt x="4711222" y="-95527"/>
                          <a:pt x="4984863" y="27714"/>
                          <a:pt x="5154533" y="0"/>
                        </a:cubicBezTo>
                        <a:cubicBezTo>
                          <a:pt x="5324203" y="-27714"/>
                          <a:pt x="5444723" y="6342"/>
                          <a:pt x="5727259" y="0"/>
                        </a:cubicBezTo>
                        <a:cubicBezTo>
                          <a:pt x="6009795" y="-6342"/>
                          <a:pt x="6344008" y="71357"/>
                          <a:pt x="6540530" y="0"/>
                        </a:cubicBezTo>
                        <a:cubicBezTo>
                          <a:pt x="6737052" y="-71357"/>
                          <a:pt x="6769153" y="51203"/>
                          <a:pt x="6992983" y="0"/>
                        </a:cubicBezTo>
                        <a:cubicBezTo>
                          <a:pt x="7216813" y="-51203"/>
                          <a:pt x="7264414" y="32861"/>
                          <a:pt x="7445437" y="0"/>
                        </a:cubicBezTo>
                        <a:cubicBezTo>
                          <a:pt x="7626460" y="-32861"/>
                          <a:pt x="7937676" y="66577"/>
                          <a:pt x="8138435" y="0"/>
                        </a:cubicBezTo>
                        <a:cubicBezTo>
                          <a:pt x="8339194" y="-66577"/>
                          <a:pt x="8391713" y="29808"/>
                          <a:pt x="8590889" y="0"/>
                        </a:cubicBezTo>
                        <a:cubicBezTo>
                          <a:pt x="8790065" y="-29808"/>
                          <a:pt x="9049461" y="14275"/>
                          <a:pt x="9404159" y="0"/>
                        </a:cubicBezTo>
                        <a:cubicBezTo>
                          <a:pt x="9758857" y="-14275"/>
                          <a:pt x="9966125" y="95323"/>
                          <a:pt x="10217430" y="0"/>
                        </a:cubicBezTo>
                        <a:cubicBezTo>
                          <a:pt x="10468735" y="-95323"/>
                          <a:pt x="10535256" y="59052"/>
                          <a:pt x="10790156" y="0"/>
                        </a:cubicBezTo>
                        <a:cubicBezTo>
                          <a:pt x="11045056" y="-59052"/>
                          <a:pt x="11090274" y="1780"/>
                          <a:pt x="11242610" y="0"/>
                        </a:cubicBezTo>
                        <a:cubicBezTo>
                          <a:pt x="11394946" y="-1780"/>
                          <a:pt x="11399134" y="19191"/>
                          <a:pt x="11454518" y="0"/>
                        </a:cubicBezTo>
                        <a:cubicBezTo>
                          <a:pt x="11509902" y="-19191"/>
                          <a:pt x="11825821" y="19857"/>
                          <a:pt x="12027244" y="0"/>
                        </a:cubicBezTo>
                        <a:cubicBezTo>
                          <a:pt x="12057473" y="212367"/>
                          <a:pt x="12000758" y="315557"/>
                          <a:pt x="12027244" y="425210"/>
                        </a:cubicBezTo>
                        <a:cubicBezTo>
                          <a:pt x="12053730" y="534863"/>
                          <a:pt x="11968653" y="788299"/>
                          <a:pt x="12027244" y="917558"/>
                        </a:cubicBezTo>
                        <a:cubicBezTo>
                          <a:pt x="12085835" y="1046817"/>
                          <a:pt x="12000720" y="1145872"/>
                          <a:pt x="12027244" y="1342768"/>
                        </a:cubicBezTo>
                        <a:cubicBezTo>
                          <a:pt x="12053768" y="1539664"/>
                          <a:pt x="11979416" y="1734512"/>
                          <a:pt x="12027244" y="1969392"/>
                        </a:cubicBezTo>
                        <a:cubicBezTo>
                          <a:pt x="12075072" y="2204272"/>
                          <a:pt x="11980390" y="2395612"/>
                          <a:pt x="12027244" y="2528879"/>
                        </a:cubicBezTo>
                        <a:cubicBezTo>
                          <a:pt x="12074098" y="2662146"/>
                          <a:pt x="11996123" y="2886700"/>
                          <a:pt x="12027244" y="3088365"/>
                        </a:cubicBezTo>
                        <a:cubicBezTo>
                          <a:pt x="12058365" y="3290030"/>
                          <a:pt x="11995542" y="3471620"/>
                          <a:pt x="12027244" y="3782129"/>
                        </a:cubicBezTo>
                        <a:cubicBezTo>
                          <a:pt x="12058946" y="4092638"/>
                          <a:pt x="11965530" y="4168402"/>
                          <a:pt x="12027244" y="4408754"/>
                        </a:cubicBezTo>
                        <a:cubicBezTo>
                          <a:pt x="12088958" y="4649106"/>
                          <a:pt x="12004350" y="4693908"/>
                          <a:pt x="12027244" y="4766825"/>
                        </a:cubicBezTo>
                        <a:cubicBezTo>
                          <a:pt x="12050138" y="4839742"/>
                          <a:pt x="12005828" y="5024122"/>
                          <a:pt x="12027244" y="5259173"/>
                        </a:cubicBezTo>
                        <a:cubicBezTo>
                          <a:pt x="12048660" y="5494224"/>
                          <a:pt x="11983656" y="5694075"/>
                          <a:pt x="12027244" y="5952936"/>
                        </a:cubicBezTo>
                        <a:cubicBezTo>
                          <a:pt x="12070832" y="6211797"/>
                          <a:pt x="12016434" y="6371372"/>
                          <a:pt x="12027244" y="6713838"/>
                        </a:cubicBezTo>
                        <a:cubicBezTo>
                          <a:pt x="11721475" y="6746930"/>
                          <a:pt x="11538560" y="6642562"/>
                          <a:pt x="11334246" y="6713838"/>
                        </a:cubicBezTo>
                        <a:cubicBezTo>
                          <a:pt x="11129932" y="6785114"/>
                          <a:pt x="11188031" y="6706540"/>
                          <a:pt x="11122337" y="6713838"/>
                        </a:cubicBezTo>
                        <a:cubicBezTo>
                          <a:pt x="11056643" y="6721136"/>
                          <a:pt x="10881942" y="6691402"/>
                          <a:pt x="10790156" y="6713838"/>
                        </a:cubicBezTo>
                        <a:cubicBezTo>
                          <a:pt x="10698370" y="6736274"/>
                          <a:pt x="10422088" y="6696793"/>
                          <a:pt x="10097158" y="6713838"/>
                        </a:cubicBezTo>
                        <a:cubicBezTo>
                          <a:pt x="9772228" y="6730883"/>
                          <a:pt x="9856255" y="6687415"/>
                          <a:pt x="9764977" y="6713838"/>
                        </a:cubicBezTo>
                        <a:cubicBezTo>
                          <a:pt x="9673699" y="6740261"/>
                          <a:pt x="9606402" y="6701565"/>
                          <a:pt x="9553068" y="6713838"/>
                        </a:cubicBezTo>
                        <a:cubicBezTo>
                          <a:pt x="9499734" y="6726111"/>
                          <a:pt x="9377645" y="6689933"/>
                          <a:pt x="9220887" y="6713838"/>
                        </a:cubicBezTo>
                        <a:cubicBezTo>
                          <a:pt x="9064129" y="6737743"/>
                          <a:pt x="8872887" y="6695485"/>
                          <a:pt x="8768434" y="6713838"/>
                        </a:cubicBezTo>
                        <a:cubicBezTo>
                          <a:pt x="8663981" y="6732191"/>
                          <a:pt x="8351719" y="6684778"/>
                          <a:pt x="8195708" y="6713838"/>
                        </a:cubicBezTo>
                        <a:cubicBezTo>
                          <a:pt x="8039697" y="6742898"/>
                          <a:pt x="7957194" y="6700493"/>
                          <a:pt x="7863527" y="6713838"/>
                        </a:cubicBezTo>
                        <a:cubicBezTo>
                          <a:pt x="7769860" y="6727183"/>
                          <a:pt x="7213080" y="6640297"/>
                          <a:pt x="7050256" y="6713838"/>
                        </a:cubicBezTo>
                        <a:cubicBezTo>
                          <a:pt x="6887432" y="6787379"/>
                          <a:pt x="6727054" y="6671736"/>
                          <a:pt x="6477530" y="6713838"/>
                        </a:cubicBezTo>
                        <a:cubicBezTo>
                          <a:pt x="6228006" y="6755940"/>
                          <a:pt x="5980167" y="6708178"/>
                          <a:pt x="5664259" y="6713838"/>
                        </a:cubicBezTo>
                        <a:cubicBezTo>
                          <a:pt x="5348351" y="6719498"/>
                          <a:pt x="5245138" y="6680541"/>
                          <a:pt x="4971261" y="6713838"/>
                        </a:cubicBezTo>
                        <a:cubicBezTo>
                          <a:pt x="4697384" y="6747135"/>
                          <a:pt x="4658199" y="6712092"/>
                          <a:pt x="4518807" y="6713838"/>
                        </a:cubicBezTo>
                        <a:cubicBezTo>
                          <a:pt x="4379415" y="6715584"/>
                          <a:pt x="4132152" y="6648113"/>
                          <a:pt x="3825809" y="6713838"/>
                        </a:cubicBezTo>
                        <a:cubicBezTo>
                          <a:pt x="3519466" y="6779563"/>
                          <a:pt x="3565424" y="6711520"/>
                          <a:pt x="3493628" y="6713838"/>
                        </a:cubicBezTo>
                        <a:cubicBezTo>
                          <a:pt x="3421832" y="6716156"/>
                          <a:pt x="3183876" y="6678404"/>
                          <a:pt x="2920902" y="6713838"/>
                        </a:cubicBezTo>
                        <a:cubicBezTo>
                          <a:pt x="2657928" y="6749272"/>
                          <a:pt x="2793748" y="6698657"/>
                          <a:pt x="2708994" y="6713838"/>
                        </a:cubicBezTo>
                        <a:cubicBezTo>
                          <a:pt x="2624240" y="6729019"/>
                          <a:pt x="2192161" y="6646344"/>
                          <a:pt x="1895723" y="6713838"/>
                        </a:cubicBezTo>
                        <a:cubicBezTo>
                          <a:pt x="1599285" y="6781332"/>
                          <a:pt x="1509065" y="6684826"/>
                          <a:pt x="1322997" y="6713838"/>
                        </a:cubicBezTo>
                        <a:cubicBezTo>
                          <a:pt x="1136929" y="6742850"/>
                          <a:pt x="795459" y="6702212"/>
                          <a:pt x="509726" y="6713838"/>
                        </a:cubicBezTo>
                        <a:cubicBezTo>
                          <a:pt x="223993" y="6725464"/>
                          <a:pt x="208170" y="6687149"/>
                          <a:pt x="0" y="6713838"/>
                        </a:cubicBezTo>
                        <a:cubicBezTo>
                          <a:pt x="-30084" y="6509892"/>
                          <a:pt x="48475" y="6427068"/>
                          <a:pt x="0" y="6288628"/>
                        </a:cubicBezTo>
                        <a:cubicBezTo>
                          <a:pt x="-48475" y="6150188"/>
                          <a:pt x="22589" y="5771829"/>
                          <a:pt x="0" y="5594865"/>
                        </a:cubicBezTo>
                        <a:cubicBezTo>
                          <a:pt x="-22589" y="5417901"/>
                          <a:pt x="33864" y="5231103"/>
                          <a:pt x="0" y="5035379"/>
                        </a:cubicBezTo>
                        <a:cubicBezTo>
                          <a:pt x="-33864" y="4839655"/>
                          <a:pt x="12306" y="4755194"/>
                          <a:pt x="0" y="4677307"/>
                        </a:cubicBezTo>
                        <a:cubicBezTo>
                          <a:pt x="-12306" y="4599420"/>
                          <a:pt x="17840" y="4310276"/>
                          <a:pt x="0" y="4117821"/>
                        </a:cubicBezTo>
                        <a:cubicBezTo>
                          <a:pt x="-17840" y="3925366"/>
                          <a:pt x="10335" y="3756541"/>
                          <a:pt x="0" y="3625473"/>
                        </a:cubicBezTo>
                        <a:cubicBezTo>
                          <a:pt x="-10335" y="3494405"/>
                          <a:pt x="8939" y="3280236"/>
                          <a:pt x="0" y="3133124"/>
                        </a:cubicBezTo>
                        <a:cubicBezTo>
                          <a:pt x="-8939" y="2986012"/>
                          <a:pt x="32571" y="2820754"/>
                          <a:pt x="0" y="2640776"/>
                        </a:cubicBezTo>
                        <a:cubicBezTo>
                          <a:pt x="-32571" y="2460798"/>
                          <a:pt x="2435" y="2248622"/>
                          <a:pt x="0" y="2148428"/>
                        </a:cubicBezTo>
                        <a:cubicBezTo>
                          <a:pt x="-2435" y="2048234"/>
                          <a:pt x="15604" y="1734096"/>
                          <a:pt x="0" y="1521803"/>
                        </a:cubicBezTo>
                        <a:cubicBezTo>
                          <a:pt x="-15604" y="1309510"/>
                          <a:pt x="45334" y="1161536"/>
                          <a:pt x="0" y="962317"/>
                        </a:cubicBezTo>
                        <a:cubicBezTo>
                          <a:pt x="-45334" y="763098"/>
                          <a:pt x="27072" y="696079"/>
                          <a:pt x="0" y="604245"/>
                        </a:cubicBezTo>
                        <a:cubicBezTo>
                          <a:pt x="-27072" y="512411"/>
                          <a:pt x="34705" y="250835"/>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CSUB academic seal">
            <a:extLst>
              <a:ext uri="{FF2B5EF4-FFF2-40B4-BE49-F238E27FC236}">
                <a16:creationId xmlns:a16="http://schemas.microsoft.com/office/drawing/2014/main" id="{4C9F9142-4CFE-181A-8FE1-2A9D81A3808D}"/>
              </a:ext>
            </a:extLst>
          </p:cNvPr>
          <p:cNvPicPr>
            <a:picLocks noChangeAspect="1"/>
          </p:cNvPicPr>
          <p:nvPr userDrawn="1"/>
        </p:nvPicPr>
        <p:blipFill>
          <a:blip r:embed="rId2">
            <a:alphaModFix amt="5000"/>
            <a:extLst>
              <a:ext uri="{28A0092B-C50C-407E-A947-70E740481C1C}">
                <a14:useLocalDpi xmlns:a14="http://schemas.microsoft.com/office/drawing/2010/main"/>
              </a:ext>
            </a:extLst>
          </a:blip>
          <a:stretch>
            <a:fillRect/>
          </a:stretch>
        </p:blipFill>
        <p:spPr>
          <a:xfrm>
            <a:off x="1876096" y="-790904"/>
            <a:ext cx="8439807" cy="8439807"/>
          </a:xfrm>
          <a:prstGeom prst="rect">
            <a:avLst/>
          </a:prstGeom>
        </p:spPr>
      </p:pic>
      <p:pic>
        <p:nvPicPr>
          <p:cNvPr id="4" name="Picture 3" descr="CSUB logo">
            <a:extLst>
              <a:ext uri="{FF2B5EF4-FFF2-40B4-BE49-F238E27FC236}">
                <a16:creationId xmlns:a16="http://schemas.microsoft.com/office/drawing/2014/main" id="{A972D3B5-05A9-10C4-1F9B-3471C79C493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64593" y="602874"/>
            <a:ext cx="5320620" cy="2073477"/>
          </a:xfrm>
          <a:prstGeom prst="rect">
            <a:avLst/>
          </a:prstGeom>
        </p:spPr>
      </p:pic>
      <p:sp>
        <p:nvSpPr>
          <p:cNvPr id="2" name="Title 1">
            <a:extLst>
              <a:ext uri="{FF2B5EF4-FFF2-40B4-BE49-F238E27FC236}">
                <a16:creationId xmlns:a16="http://schemas.microsoft.com/office/drawing/2014/main" id="{DFBE8C64-587F-F903-A786-104442783FF9}"/>
              </a:ext>
            </a:extLst>
          </p:cNvPr>
          <p:cNvSpPr>
            <a:spLocks noGrp="1"/>
          </p:cNvSpPr>
          <p:nvPr>
            <p:ph type="ctrTitle"/>
          </p:nvPr>
        </p:nvSpPr>
        <p:spPr>
          <a:xfrm>
            <a:off x="0" y="3676134"/>
            <a:ext cx="12192000" cy="1418380"/>
          </a:xfrm>
        </p:spPr>
        <p:txBody>
          <a:bodyPr anchor="b" anchorCtr="0"/>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10060C0-A2F6-E8DE-709C-1CCBE572CBD5}"/>
              </a:ext>
            </a:extLst>
          </p:cNvPr>
          <p:cNvSpPr>
            <a:spLocks noGrp="1"/>
          </p:cNvSpPr>
          <p:nvPr>
            <p:ph type="subTitle" idx="1"/>
          </p:nvPr>
        </p:nvSpPr>
        <p:spPr>
          <a:xfrm>
            <a:off x="1524000" y="5442897"/>
            <a:ext cx="9144000" cy="61532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5" name="Straight Connector 4">
            <a:extLst>
              <a:ext uri="{FF2B5EF4-FFF2-40B4-BE49-F238E27FC236}">
                <a16:creationId xmlns:a16="http://schemas.microsoft.com/office/drawing/2014/main" id="{168E785E-231F-16B3-6512-4E86E23B848B}"/>
              </a:ext>
            </a:extLst>
          </p:cNvPr>
          <p:cNvCxnSpPr/>
          <p:nvPr userDrawn="1"/>
        </p:nvCxnSpPr>
        <p:spPr>
          <a:xfrm>
            <a:off x="3941379" y="5218386"/>
            <a:ext cx="436704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4663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Light Sunburst Title Slide 5">
    <p:spTree>
      <p:nvGrpSpPr>
        <p:cNvPr id="1" name=""/>
        <p:cNvGrpSpPr/>
        <p:nvPr/>
      </p:nvGrpSpPr>
      <p:grpSpPr>
        <a:xfrm>
          <a:off x="0" y="0"/>
          <a:ext cx="0" cy="0"/>
          <a:chOff x="0" y="0"/>
          <a:chExt cx="0" cy="0"/>
        </a:xfrm>
      </p:grpSpPr>
      <p:pic>
        <p:nvPicPr>
          <p:cNvPr id="11" name="Picture 10" descr="Aerial view of CSUB campus">
            <a:extLst>
              <a:ext uri="{FF2B5EF4-FFF2-40B4-BE49-F238E27FC236}">
                <a16:creationId xmlns:a16="http://schemas.microsoft.com/office/drawing/2014/main" id="{81C06DB0-1D42-596B-3D73-1C3CD44C9CB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734206"/>
            <a:ext cx="12192000" cy="4319051"/>
          </a:xfrm>
          <a:prstGeom prst="rect">
            <a:avLst/>
          </a:prstGeom>
        </p:spPr>
      </p:pic>
      <p:sp>
        <p:nvSpPr>
          <p:cNvPr id="2" name="Title 1">
            <a:extLst>
              <a:ext uri="{FF2B5EF4-FFF2-40B4-BE49-F238E27FC236}">
                <a16:creationId xmlns:a16="http://schemas.microsoft.com/office/drawing/2014/main" id="{DFBE8C64-587F-F903-A786-104442783FF9}"/>
              </a:ext>
            </a:extLst>
          </p:cNvPr>
          <p:cNvSpPr>
            <a:spLocks noGrp="1"/>
          </p:cNvSpPr>
          <p:nvPr>
            <p:ph type="ctrTitle"/>
          </p:nvPr>
        </p:nvSpPr>
        <p:spPr>
          <a:xfrm>
            <a:off x="0" y="314347"/>
            <a:ext cx="12192000" cy="1177777"/>
          </a:xfrm>
        </p:spPr>
        <p:txBody>
          <a:bodyPr anchor="t" anchorCtr="0"/>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10060C0-A2F6-E8DE-709C-1CCBE572CBD5}"/>
              </a:ext>
            </a:extLst>
          </p:cNvPr>
          <p:cNvSpPr>
            <a:spLocks noGrp="1"/>
          </p:cNvSpPr>
          <p:nvPr>
            <p:ph type="subTitle" idx="1"/>
          </p:nvPr>
        </p:nvSpPr>
        <p:spPr>
          <a:xfrm>
            <a:off x="1524000" y="1204569"/>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Rectangle 9">
            <a:extLst>
              <a:ext uri="{FF2B5EF4-FFF2-40B4-BE49-F238E27FC236}">
                <a16:creationId xmlns:a16="http://schemas.microsoft.com/office/drawing/2014/main" id="{32AC05C6-DC5F-0AA3-B1DB-7D2AF93634F0}"/>
              </a:ext>
            </a:extLst>
          </p:cNvPr>
          <p:cNvSpPr/>
          <p:nvPr userDrawn="1"/>
        </p:nvSpPr>
        <p:spPr>
          <a:xfrm>
            <a:off x="0" y="5202238"/>
            <a:ext cx="12192000" cy="165576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CSUB logo">
            <a:extLst>
              <a:ext uri="{FF2B5EF4-FFF2-40B4-BE49-F238E27FC236}">
                <a16:creationId xmlns:a16="http://schemas.microsoft.com/office/drawing/2014/main" id="{5522B10A-CBF8-6959-622C-2312D776044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50893" y="4303665"/>
            <a:ext cx="3090214" cy="2714645"/>
          </a:xfrm>
          <a:prstGeom prst="rect">
            <a:avLst/>
          </a:prstGeom>
        </p:spPr>
      </p:pic>
    </p:spTree>
    <p:extLst>
      <p:ext uri="{BB962C8B-B14F-4D97-AF65-F5344CB8AC3E}">
        <p14:creationId xmlns:p14="http://schemas.microsoft.com/office/powerpoint/2010/main" val="15905060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Light Title Slide 2">
    <p:spTree>
      <p:nvGrpSpPr>
        <p:cNvPr id="1" name=""/>
        <p:cNvGrpSpPr/>
        <p:nvPr/>
      </p:nvGrpSpPr>
      <p:grpSpPr>
        <a:xfrm>
          <a:off x="0" y="0"/>
          <a:ext cx="0" cy="0"/>
          <a:chOff x="0" y="0"/>
          <a:chExt cx="0" cy="0"/>
        </a:xfrm>
      </p:grpSpPr>
      <p:pic>
        <p:nvPicPr>
          <p:cNvPr id="5" name="Picture 4" descr="A group of students celebrating during graduation in blue caps and gowns&#10;">
            <a:extLst>
              <a:ext uri="{FF2B5EF4-FFF2-40B4-BE49-F238E27FC236}">
                <a16:creationId xmlns:a16="http://schemas.microsoft.com/office/drawing/2014/main" id="{01C857FF-B939-7A78-B311-AA2B468FF24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81448" y="169427"/>
            <a:ext cx="5373466" cy="6522295"/>
          </a:xfrm>
          <a:prstGeom prst="rect">
            <a:avLst/>
          </a:prstGeom>
        </p:spPr>
      </p:pic>
      <p:pic>
        <p:nvPicPr>
          <p:cNvPr id="6" name="Picture 5" descr="CSUB logo">
            <a:extLst>
              <a:ext uri="{FF2B5EF4-FFF2-40B4-BE49-F238E27FC236}">
                <a16:creationId xmlns:a16="http://schemas.microsoft.com/office/drawing/2014/main" id="{0E71A074-7F0C-E87D-26BA-B2DB1F236C1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37087" y="4784070"/>
            <a:ext cx="4249783" cy="1656166"/>
          </a:xfrm>
          <a:prstGeom prst="rect">
            <a:avLst/>
          </a:prstGeom>
        </p:spPr>
      </p:pic>
      <p:sp>
        <p:nvSpPr>
          <p:cNvPr id="2" name="Title 1">
            <a:extLst>
              <a:ext uri="{FF2B5EF4-FFF2-40B4-BE49-F238E27FC236}">
                <a16:creationId xmlns:a16="http://schemas.microsoft.com/office/drawing/2014/main" id="{DFBE8C64-587F-F903-A786-104442783FF9}"/>
              </a:ext>
            </a:extLst>
          </p:cNvPr>
          <p:cNvSpPr>
            <a:spLocks noGrp="1"/>
          </p:cNvSpPr>
          <p:nvPr>
            <p:ph type="ctrTitle"/>
          </p:nvPr>
        </p:nvSpPr>
        <p:spPr>
          <a:xfrm>
            <a:off x="5459202" y="1122363"/>
            <a:ext cx="6732798" cy="1177777"/>
          </a:xfrm>
        </p:spPr>
        <p:txBody>
          <a:bodyPr anchor="b" anchorCtr="0"/>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10060C0-A2F6-E8DE-709C-1CCBE572CBD5}"/>
              </a:ext>
            </a:extLst>
          </p:cNvPr>
          <p:cNvSpPr>
            <a:spLocks noGrp="1"/>
          </p:cNvSpPr>
          <p:nvPr>
            <p:ph type="subTitle" idx="1"/>
          </p:nvPr>
        </p:nvSpPr>
        <p:spPr>
          <a:xfrm>
            <a:off x="5459201" y="3010841"/>
            <a:ext cx="6732799"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4" name="Straight Connector 3">
            <a:extLst>
              <a:ext uri="{FF2B5EF4-FFF2-40B4-BE49-F238E27FC236}">
                <a16:creationId xmlns:a16="http://schemas.microsoft.com/office/drawing/2014/main" id="{E78BDBF6-C696-1FFB-2575-CB969F192F31}"/>
              </a:ext>
            </a:extLst>
          </p:cNvPr>
          <p:cNvCxnSpPr/>
          <p:nvPr userDrawn="1"/>
        </p:nvCxnSpPr>
        <p:spPr>
          <a:xfrm>
            <a:off x="6551353" y="2601311"/>
            <a:ext cx="436704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D05CFF0-4706-D463-2818-E595B448CA41}"/>
              </a:ext>
            </a:extLst>
          </p:cNvPr>
          <p:cNvSpPr/>
          <p:nvPr userDrawn="1"/>
        </p:nvSpPr>
        <p:spPr>
          <a:xfrm>
            <a:off x="98854" y="74141"/>
            <a:ext cx="11986054" cy="6713837"/>
          </a:xfrm>
          <a:prstGeom prst="rect">
            <a:avLst/>
          </a:prstGeom>
          <a:noFill/>
          <a:ln w="203200">
            <a:solidFill>
              <a:schemeClr val="accent2"/>
            </a:solidFill>
            <a:extLst>
              <a:ext uri="{C807C97D-BFC1-408E-A445-0C87EB9F89A2}">
                <ask:lineSketchStyleProps xmlns:ask="http://schemas.microsoft.com/office/drawing/2018/sketchyshapes" sd="1219033472">
                  <a:custGeom>
                    <a:avLst/>
                    <a:gdLst>
                      <a:gd name="connsiteX0" fmla="*/ 0 w 12027244"/>
                      <a:gd name="connsiteY0" fmla="*/ 0 h 6713838"/>
                      <a:gd name="connsiteX1" fmla="*/ 452453 w 12027244"/>
                      <a:gd name="connsiteY1" fmla="*/ 0 h 6713838"/>
                      <a:gd name="connsiteX2" fmla="*/ 664362 w 12027244"/>
                      <a:gd name="connsiteY2" fmla="*/ 0 h 6713838"/>
                      <a:gd name="connsiteX3" fmla="*/ 1477633 w 12027244"/>
                      <a:gd name="connsiteY3" fmla="*/ 0 h 6713838"/>
                      <a:gd name="connsiteX4" fmla="*/ 1930086 w 12027244"/>
                      <a:gd name="connsiteY4" fmla="*/ 0 h 6713838"/>
                      <a:gd name="connsiteX5" fmla="*/ 2382540 w 12027244"/>
                      <a:gd name="connsiteY5" fmla="*/ 0 h 6713838"/>
                      <a:gd name="connsiteX6" fmla="*/ 3195811 w 12027244"/>
                      <a:gd name="connsiteY6" fmla="*/ 0 h 6713838"/>
                      <a:gd name="connsiteX7" fmla="*/ 3527992 w 12027244"/>
                      <a:gd name="connsiteY7" fmla="*/ 0 h 6713838"/>
                      <a:gd name="connsiteX8" fmla="*/ 4341262 w 12027244"/>
                      <a:gd name="connsiteY8" fmla="*/ 0 h 6713838"/>
                      <a:gd name="connsiteX9" fmla="*/ 5154533 w 12027244"/>
                      <a:gd name="connsiteY9" fmla="*/ 0 h 6713838"/>
                      <a:gd name="connsiteX10" fmla="*/ 5727259 w 12027244"/>
                      <a:gd name="connsiteY10" fmla="*/ 0 h 6713838"/>
                      <a:gd name="connsiteX11" fmla="*/ 6540530 w 12027244"/>
                      <a:gd name="connsiteY11" fmla="*/ 0 h 6713838"/>
                      <a:gd name="connsiteX12" fmla="*/ 6992983 w 12027244"/>
                      <a:gd name="connsiteY12" fmla="*/ 0 h 6713838"/>
                      <a:gd name="connsiteX13" fmla="*/ 7445437 w 12027244"/>
                      <a:gd name="connsiteY13" fmla="*/ 0 h 6713838"/>
                      <a:gd name="connsiteX14" fmla="*/ 8138435 w 12027244"/>
                      <a:gd name="connsiteY14" fmla="*/ 0 h 6713838"/>
                      <a:gd name="connsiteX15" fmla="*/ 8590889 w 12027244"/>
                      <a:gd name="connsiteY15" fmla="*/ 0 h 6713838"/>
                      <a:gd name="connsiteX16" fmla="*/ 9404159 w 12027244"/>
                      <a:gd name="connsiteY16" fmla="*/ 0 h 6713838"/>
                      <a:gd name="connsiteX17" fmla="*/ 10217430 w 12027244"/>
                      <a:gd name="connsiteY17" fmla="*/ 0 h 6713838"/>
                      <a:gd name="connsiteX18" fmla="*/ 10790156 w 12027244"/>
                      <a:gd name="connsiteY18" fmla="*/ 0 h 6713838"/>
                      <a:gd name="connsiteX19" fmla="*/ 11242610 w 12027244"/>
                      <a:gd name="connsiteY19" fmla="*/ 0 h 6713838"/>
                      <a:gd name="connsiteX20" fmla="*/ 11454518 w 12027244"/>
                      <a:gd name="connsiteY20" fmla="*/ 0 h 6713838"/>
                      <a:gd name="connsiteX21" fmla="*/ 12027244 w 12027244"/>
                      <a:gd name="connsiteY21" fmla="*/ 0 h 6713838"/>
                      <a:gd name="connsiteX22" fmla="*/ 12027244 w 12027244"/>
                      <a:gd name="connsiteY22" fmla="*/ 425210 h 6713838"/>
                      <a:gd name="connsiteX23" fmla="*/ 12027244 w 12027244"/>
                      <a:gd name="connsiteY23" fmla="*/ 917558 h 6713838"/>
                      <a:gd name="connsiteX24" fmla="*/ 12027244 w 12027244"/>
                      <a:gd name="connsiteY24" fmla="*/ 1342768 h 6713838"/>
                      <a:gd name="connsiteX25" fmla="*/ 12027244 w 12027244"/>
                      <a:gd name="connsiteY25" fmla="*/ 1969392 h 6713838"/>
                      <a:gd name="connsiteX26" fmla="*/ 12027244 w 12027244"/>
                      <a:gd name="connsiteY26" fmla="*/ 2528879 h 6713838"/>
                      <a:gd name="connsiteX27" fmla="*/ 12027244 w 12027244"/>
                      <a:gd name="connsiteY27" fmla="*/ 3088365 h 6713838"/>
                      <a:gd name="connsiteX28" fmla="*/ 12027244 w 12027244"/>
                      <a:gd name="connsiteY28" fmla="*/ 3782129 h 6713838"/>
                      <a:gd name="connsiteX29" fmla="*/ 12027244 w 12027244"/>
                      <a:gd name="connsiteY29" fmla="*/ 4408754 h 6713838"/>
                      <a:gd name="connsiteX30" fmla="*/ 12027244 w 12027244"/>
                      <a:gd name="connsiteY30" fmla="*/ 4766825 h 6713838"/>
                      <a:gd name="connsiteX31" fmla="*/ 12027244 w 12027244"/>
                      <a:gd name="connsiteY31" fmla="*/ 5259173 h 6713838"/>
                      <a:gd name="connsiteX32" fmla="*/ 12027244 w 12027244"/>
                      <a:gd name="connsiteY32" fmla="*/ 5952936 h 6713838"/>
                      <a:gd name="connsiteX33" fmla="*/ 12027244 w 12027244"/>
                      <a:gd name="connsiteY33" fmla="*/ 6713838 h 6713838"/>
                      <a:gd name="connsiteX34" fmla="*/ 11334246 w 12027244"/>
                      <a:gd name="connsiteY34" fmla="*/ 6713838 h 6713838"/>
                      <a:gd name="connsiteX35" fmla="*/ 11122337 w 12027244"/>
                      <a:gd name="connsiteY35" fmla="*/ 6713838 h 6713838"/>
                      <a:gd name="connsiteX36" fmla="*/ 10790156 w 12027244"/>
                      <a:gd name="connsiteY36" fmla="*/ 6713838 h 6713838"/>
                      <a:gd name="connsiteX37" fmla="*/ 10097158 w 12027244"/>
                      <a:gd name="connsiteY37" fmla="*/ 6713838 h 6713838"/>
                      <a:gd name="connsiteX38" fmla="*/ 9764977 w 12027244"/>
                      <a:gd name="connsiteY38" fmla="*/ 6713838 h 6713838"/>
                      <a:gd name="connsiteX39" fmla="*/ 9553068 w 12027244"/>
                      <a:gd name="connsiteY39" fmla="*/ 6713838 h 6713838"/>
                      <a:gd name="connsiteX40" fmla="*/ 9220887 w 12027244"/>
                      <a:gd name="connsiteY40" fmla="*/ 6713838 h 6713838"/>
                      <a:gd name="connsiteX41" fmla="*/ 8768434 w 12027244"/>
                      <a:gd name="connsiteY41" fmla="*/ 6713838 h 6713838"/>
                      <a:gd name="connsiteX42" fmla="*/ 8195708 w 12027244"/>
                      <a:gd name="connsiteY42" fmla="*/ 6713838 h 6713838"/>
                      <a:gd name="connsiteX43" fmla="*/ 7863527 w 12027244"/>
                      <a:gd name="connsiteY43" fmla="*/ 6713838 h 6713838"/>
                      <a:gd name="connsiteX44" fmla="*/ 7050256 w 12027244"/>
                      <a:gd name="connsiteY44" fmla="*/ 6713838 h 6713838"/>
                      <a:gd name="connsiteX45" fmla="*/ 6477530 w 12027244"/>
                      <a:gd name="connsiteY45" fmla="*/ 6713838 h 6713838"/>
                      <a:gd name="connsiteX46" fmla="*/ 5664259 w 12027244"/>
                      <a:gd name="connsiteY46" fmla="*/ 6713838 h 6713838"/>
                      <a:gd name="connsiteX47" fmla="*/ 4971261 w 12027244"/>
                      <a:gd name="connsiteY47" fmla="*/ 6713838 h 6713838"/>
                      <a:gd name="connsiteX48" fmla="*/ 4518807 w 12027244"/>
                      <a:gd name="connsiteY48" fmla="*/ 6713838 h 6713838"/>
                      <a:gd name="connsiteX49" fmla="*/ 3825809 w 12027244"/>
                      <a:gd name="connsiteY49" fmla="*/ 6713838 h 6713838"/>
                      <a:gd name="connsiteX50" fmla="*/ 3493628 w 12027244"/>
                      <a:gd name="connsiteY50" fmla="*/ 6713838 h 6713838"/>
                      <a:gd name="connsiteX51" fmla="*/ 2920902 w 12027244"/>
                      <a:gd name="connsiteY51" fmla="*/ 6713838 h 6713838"/>
                      <a:gd name="connsiteX52" fmla="*/ 2708994 w 12027244"/>
                      <a:gd name="connsiteY52" fmla="*/ 6713838 h 6713838"/>
                      <a:gd name="connsiteX53" fmla="*/ 1895723 w 12027244"/>
                      <a:gd name="connsiteY53" fmla="*/ 6713838 h 6713838"/>
                      <a:gd name="connsiteX54" fmla="*/ 1322997 w 12027244"/>
                      <a:gd name="connsiteY54" fmla="*/ 6713838 h 6713838"/>
                      <a:gd name="connsiteX55" fmla="*/ 509726 w 12027244"/>
                      <a:gd name="connsiteY55" fmla="*/ 6713838 h 6713838"/>
                      <a:gd name="connsiteX56" fmla="*/ 0 w 12027244"/>
                      <a:gd name="connsiteY56" fmla="*/ 6713838 h 6713838"/>
                      <a:gd name="connsiteX57" fmla="*/ 0 w 12027244"/>
                      <a:gd name="connsiteY57" fmla="*/ 6288628 h 6713838"/>
                      <a:gd name="connsiteX58" fmla="*/ 0 w 12027244"/>
                      <a:gd name="connsiteY58" fmla="*/ 5594865 h 6713838"/>
                      <a:gd name="connsiteX59" fmla="*/ 0 w 12027244"/>
                      <a:gd name="connsiteY59" fmla="*/ 5035379 h 6713838"/>
                      <a:gd name="connsiteX60" fmla="*/ 0 w 12027244"/>
                      <a:gd name="connsiteY60" fmla="*/ 4677307 h 6713838"/>
                      <a:gd name="connsiteX61" fmla="*/ 0 w 12027244"/>
                      <a:gd name="connsiteY61" fmla="*/ 4117821 h 6713838"/>
                      <a:gd name="connsiteX62" fmla="*/ 0 w 12027244"/>
                      <a:gd name="connsiteY62" fmla="*/ 3625473 h 6713838"/>
                      <a:gd name="connsiteX63" fmla="*/ 0 w 12027244"/>
                      <a:gd name="connsiteY63" fmla="*/ 3133124 h 6713838"/>
                      <a:gd name="connsiteX64" fmla="*/ 0 w 12027244"/>
                      <a:gd name="connsiteY64" fmla="*/ 2640776 h 6713838"/>
                      <a:gd name="connsiteX65" fmla="*/ 0 w 12027244"/>
                      <a:gd name="connsiteY65" fmla="*/ 2148428 h 6713838"/>
                      <a:gd name="connsiteX66" fmla="*/ 0 w 12027244"/>
                      <a:gd name="connsiteY66" fmla="*/ 1521803 h 6713838"/>
                      <a:gd name="connsiteX67" fmla="*/ 0 w 12027244"/>
                      <a:gd name="connsiteY67" fmla="*/ 962317 h 6713838"/>
                      <a:gd name="connsiteX68" fmla="*/ 0 w 12027244"/>
                      <a:gd name="connsiteY68" fmla="*/ 604245 h 6713838"/>
                      <a:gd name="connsiteX69" fmla="*/ 0 w 12027244"/>
                      <a:gd name="connsiteY69" fmla="*/ 0 h 671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2027244" h="6713838" extrusionOk="0">
                        <a:moveTo>
                          <a:pt x="0" y="0"/>
                        </a:moveTo>
                        <a:cubicBezTo>
                          <a:pt x="145551" y="-591"/>
                          <a:pt x="316917" y="43133"/>
                          <a:pt x="452453" y="0"/>
                        </a:cubicBezTo>
                        <a:cubicBezTo>
                          <a:pt x="587989" y="-43133"/>
                          <a:pt x="613303" y="4358"/>
                          <a:pt x="664362" y="0"/>
                        </a:cubicBezTo>
                        <a:cubicBezTo>
                          <a:pt x="715421" y="-4358"/>
                          <a:pt x="1285430" y="9428"/>
                          <a:pt x="1477633" y="0"/>
                        </a:cubicBezTo>
                        <a:cubicBezTo>
                          <a:pt x="1669836" y="-9428"/>
                          <a:pt x="1833406" y="48118"/>
                          <a:pt x="1930086" y="0"/>
                        </a:cubicBezTo>
                        <a:cubicBezTo>
                          <a:pt x="2026766" y="-48118"/>
                          <a:pt x="2247140" y="49130"/>
                          <a:pt x="2382540" y="0"/>
                        </a:cubicBezTo>
                        <a:cubicBezTo>
                          <a:pt x="2517940" y="-49130"/>
                          <a:pt x="2789453" y="72369"/>
                          <a:pt x="3195811" y="0"/>
                        </a:cubicBezTo>
                        <a:cubicBezTo>
                          <a:pt x="3602169" y="-72369"/>
                          <a:pt x="3401193" y="9240"/>
                          <a:pt x="3527992" y="0"/>
                        </a:cubicBezTo>
                        <a:cubicBezTo>
                          <a:pt x="3654791" y="-9240"/>
                          <a:pt x="3971302" y="95527"/>
                          <a:pt x="4341262" y="0"/>
                        </a:cubicBezTo>
                        <a:cubicBezTo>
                          <a:pt x="4711222" y="-95527"/>
                          <a:pt x="4984863" y="27714"/>
                          <a:pt x="5154533" y="0"/>
                        </a:cubicBezTo>
                        <a:cubicBezTo>
                          <a:pt x="5324203" y="-27714"/>
                          <a:pt x="5444723" y="6342"/>
                          <a:pt x="5727259" y="0"/>
                        </a:cubicBezTo>
                        <a:cubicBezTo>
                          <a:pt x="6009795" y="-6342"/>
                          <a:pt x="6344008" y="71357"/>
                          <a:pt x="6540530" y="0"/>
                        </a:cubicBezTo>
                        <a:cubicBezTo>
                          <a:pt x="6737052" y="-71357"/>
                          <a:pt x="6769153" y="51203"/>
                          <a:pt x="6992983" y="0"/>
                        </a:cubicBezTo>
                        <a:cubicBezTo>
                          <a:pt x="7216813" y="-51203"/>
                          <a:pt x="7264414" y="32861"/>
                          <a:pt x="7445437" y="0"/>
                        </a:cubicBezTo>
                        <a:cubicBezTo>
                          <a:pt x="7626460" y="-32861"/>
                          <a:pt x="7937676" y="66577"/>
                          <a:pt x="8138435" y="0"/>
                        </a:cubicBezTo>
                        <a:cubicBezTo>
                          <a:pt x="8339194" y="-66577"/>
                          <a:pt x="8391713" y="29808"/>
                          <a:pt x="8590889" y="0"/>
                        </a:cubicBezTo>
                        <a:cubicBezTo>
                          <a:pt x="8790065" y="-29808"/>
                          <a:pt x="9049461" y="14275"/>
                          <a:pt x="9404159" y="0"/>
                        </a:cubicBezTo>
                        <a:cubicBezTo>
                          <a:pt x="9758857" y="-14275"/>
                          <a:pt x="9966125" y="95323"/>
                          <a:pt x="10217430" y="0"/>
                        </a:cubicBezTo>
                        <a:cubicBezTo>
                          <a:pt x="10468735" y="-95323"/>
                          <a:pt x="10535256" y="59052"/>
                          <a:pt x="10790156" y="0"/>
                        </a:cubicBezTo>
                        <a:cubicBezTo>
                          <a:pt x="11045056" y="-59052"/>
                          <a:pt x="11090274" y="1780"/>
                          <a:pt x="11242610" y="0"/>
                        </a:cubicBezTo>
                        <a:cubicBezTo>
                          <a:pt x="11394946" y="-1780"/>
                          <a:pt x="11399134" y="19191"/>
                          <a:pt x="11454518" y="0"/>
                        </a:cubicBezTo>
                        <a:cubicBezTo>
                          <a:pt x="11509902" y="-19191"/>
                          <a:pt x="11825821" y="19857"/>
                          <a:pt x="12027244" y="0"/>
                        </a:cubicBezTo>
                        <a:cubicBezTo>
                          <a:pt x="12057473" y="212367"/>
                          <a:pt x="12000758" y="315557"/>
                          <a:pt x="12027244" y="425210"/>
                        </a:cubicBezTo>
                        <a:cubicBezTo>
                          <a:pt x="12053730" y="534863"/>
                          <a:pt x="11968653" y="788299"/>
                          <a:pt x="12027244" y="917558"/>
                        </a:cubicBezTo>
                        <a:cubicBezTo>
                          <a:pt x="12085835" y="1046817"/>
                          <a:pt x="12000720" y="1145872"/>
                          <a:pt x="12027244" y="1342768"/>
                        </a:cubicBezTo>
                        <a:cubicBezTo>
                          <a:pt x="12053768" y="1539664"/>
                          <a:pt x="11979416" y="1734512"/>
                          <a:pt x="12027244" y="1969392"/>
                        </a:cubicBezTo>
                        <a:cubicBezTo>
                          <a:pt x="12075072" y="2204272"/>
                          <a:pt x="11980390" y="2395612"/>
                          <a:pt x="12027244" y="2528879"/>
                        </a:cubicBezTo>
                        <a:cubicBezTo>
                          <a:pt x="12074098" y="2662146"/>
                          <a:pt x="11996123" y="2886700"/>
                          <a:pt x="12027244" y="3088365"/>
                        </a:cubicBezTo>
                        <a:cubicBezTo>
                          <a:pt x="12058365" y="3290030"/>
                          <a:pt x="11995542" y="3471620"/>
                          <a:pt x="12027244" y="3782129"/>
                        </a:cubicBezTo>
                        <a:cubicBezTo>
                          <a:pt x="12058946" y="4092638"/>
                          <a:pt x="11965530" y="4168402"/>
                          <a:pt x="12027244" y="4408754"/>
                        </a:cubicBezTo>
                        <a:cubicBezTo>
                          <a:pt x="12088958" y="4649106"/>
                          <a:pt x="12004350" y="4693908"/>
                          <a:pt x="12027244" y="4766825"/>
                        </a:cubicBezTo>
                        <a:cubicBezTo>
                          <a:pt x="12050138" y="4839742"/>
                          <a:pt x="12005828" y="5024122"/>
                          <a:pt x="12027244" y="5259173"/>
                        </a:cubicBezTo>
                        <a:cubicBezTo>
                          <a:pt x="12048660" y="5494224"/>
                          <a:pt x="11983656" y="5694075"/>
                          <a:pt x="12027244" y="5952936"/>
                        </a:cubicBezTo>
                        <a:cubicBezTo>
                          <a:pt x="12070832" y="6211797"/>
                          <a:pt x="12016434" y="6371372"/>
                          <a:pt x="12027244" y="6713838"/>
                        </a:cubicBezTo>
                        <a:cubicBezTo>
                          <a:pt x="11721475" y="6746930"/>
                          <a:pt x="11538560" y="6642562"/>
                          <a:pt x="11334246" y="6713838"/>
                        </a:cubicBezTo>
                        <a:cubicBezTo>
                          <a:pt x="11129932" y="6785114"/>
                          <a:pt x="11188031" y="6706540"/>
                          <a:pt x="11122337" y="6713838"/>
                        </a:cubicBezTo>
                        <a:cubicBezTo>
                          <a:pt x="11056643" y="6721136"/>
                          <a:pt x="10881942" y="6691402"/>
                          <a:pt x="10790156" y="6713838"/>
                        </a:cubicBezTo>
                        <a:cubicBezTo>
                          <a:pt x="10698370" y="6736274"/>
                          <a:pt x="10422088" y="6696793"/>
                          <a:pt x="10097158" y="6713838"/>
                        </a:cubicBezTo>
                        <a:cubicBezTo>
                          <a:pt x="9772228" y="6730883"/>
                          <a:pt x="9856255" y="6687415"/>
                          <a:pt x="9764977" y="6713838"/>
                        </a:cubicBezTo>
                        <a:cubicBezTo>
                          <a:pt x="9673699" y="6740261"/>
                          <a:pt x="9606402" y="6701565"/>
                          <a:pt x="9553068" y="6713838"/>
                        </a:cubicBezTo>
                        <a:cubicBezTo>
                          <a:pt x="9499734" y="6726111"/>
                          <a:pt x="9377645" y="6689933"/>
                          <a:pt x="9220887" y="6713838"/>
                        </a:cubicBezTo>
                        <a:cubicBezTo>
                          <a:pt x="9064129" y="6737743"/>
                          <a:pt x="8872887" y="6695485"/>
                          <a:pt x="8768434" y="6713838"/>
                        </a:cubicBezTo>
                        <a:cubicBezTo>
                          <a:pt x="8663981" y="6732191"/>
                          <a:pt x="8351719" y="6684778"/>
                          <a:pt x="8195708" y="6713838"/>
                        </a:cubicBezTo>
                        <a:cubicBezTo>
                          <a:pt x="8039697" y="6742898"/>
                          <a:pt x="7957194" y="6700493"/>
                          <a:pt x="7863527" y="6713838"/>
                        </a:cubicBezTo>
                        <a:cubicBezTo>
                          <a:pt x="7769860" y="6727183"/>
                          <a:pt x="7213080" y="6640297"/>
                          <a:pt x="7050256" y="6713838"/>
                        </a:cubicBezTo>
                        <a:cubicBezTo>
                          <a:pt x="6887432" y="6787379"/>
                          <a:pt x="6727054" y="6671736"/>
                          <a:pt x="6477530" y="6713838"/>
                        </a:cubicBezTo>
                        <a:cubicBezTo>
                          <a:pt x="6228006" y="6755940"/>
                          <a:pt x="5980167" y="6708178"/>
                          <a:pt x="5664259" y="6713838"/>
                        </a:cubicBezTo>
                        <a:cubicBezTo>
                          <a:pt x="5348351" y="6719498"/>
                          <a:pt x="5245138" y="6680541"/>
                          <a:pt x="4971261" y="6713838"/>
                        </a:cubicBezTo>
                        <a:cubicBezTo>
                          <a:pt x="4697384" y="6747135"/>
                          <a:pt x="4658199" y="6712092"/>
                          <a:pt x="4518807" y="6713838"/>
                        </a:cubicBezTo>
                        <a:cubicBezTo>
                          <a:pt x="4379415" y="6715584"/>
                          <a:pt x="4132152" y="6648113"/>
                          <a:pt x="3825809" y="6713838"/>
                        </a:cubicBezTo>
                        <a:cubicBezTo>
                          <a:pt x="3519466" y="6779563"/>
                          <a:pt x="3565424" y="6711520"/>
                          <a:pt x="3493628" y="6713838"/>
                        </a:cubicBezTo>
                        <a:cubicBezTo>
                          <a:pt x="3421832" y="6716156"/>
                          <a:pt x="3183876" y="6678404"/>
                          <a:pt x="2920902" y="6713838"/>
                        </a:cubicBezTo>
                        <a:cubicBezTo>
                          <a:pt x="2657928" y="6749272"/>
                          <a:pt x="2793748" y="6698657"/>
                          <a:pt x="2708994" y="6713838"/>
                        </a:cubicBezTo>
                        <a:cubicBezTo>
                          <a:pt x="2624240" y="6729019"/>
                          <a:pt x="2192161" y="6646344"/>
                          <a:pt x="1895723" y="6713838"/>
                        </a:cubicBezTo>
                        <a:cubicBezTo>
                          <a:pt x="1599285" y="6781332"/>
                          <a:pt x="1509065" y="6684826"/>
                          <a:pt x="1322997" y="6713838"/>
                        </a:cubicBezTo>
                        <a:cubicBezTo>
                          <a:pt x="1136929" y="6742850"/>
                          <a:pt x="795459" y="6702212"/>
                          <a:pt x="509726" y="6713838"/>
                        </a:cubicBezTo>
                        <a:cubicBezTo>
                          <a:pt x="223993" y="6725464"/>
                          <a:pt x="208170" y="6687149"/>
                          <a:pt x="0" y="6713838"/>
                        </a:cubicBezTo>
                        <a:cubicBezTo>
                          <a:pt x="-30084" y="6509892"/>
                          <a:pt x="48475" y="6427068"/>
                          <a:pt x="0" y="6288628"/>
                        </a:cubicBezTo>
                        <a:cubicBezTo>
                          <a:pt x="-48475" y="6150188"/>
                          <a:pt x="22589" y="5771829"/>
                          <a:pt x="0" y="5594865"/>
                        </a:cubicBezTo>
                        <a:cubicBezTo>
                          <a:pt x="-22589" y="5417901"/>
                          <a:pt x="33864" y="5231103"/>
                          <a:pt x="0" y="5035379"/>
                        </a:cubicBezTo>
                        <a:cubicBezTo>
                          <a:pt x="-33864" y="4839655"/>
                          <a:pt x="12306" y="4755194"/>
                          <a:pt x="0" y="4677307"/>
                        </a:cubicBezTo>
                        <a:cubicBezTo>
                          <a:pt x="-12306" y="4599420"/>
                          <a:pt x="17840" y="4310276"/>
                          <a:pt x="0" y="4117821"/>
                        </a:cubicBezTo>
                        <a:cubicBezTo>
                          <a:pt x="-17840" y="3925366"/>
                          <a:pt x="10335" y="3756541"/>
                          <a:pt x="0" y="3625473"/>
                        </a:cubicBezTo>
                        <a:cubicBezTo>
                          <a:pt x="-10335" y="3494405"/>
                          <a:pt x="8939" y="3280236"/>
                          <a:pt x="0" y="3133124"/>
                        </a:cubicBezTo>
                        <a:cubicBezTo>
                          <a:pt x="-8939" y="2986012"/>
                          <a:pt x="32571" y="2820754"/>
                          <a:pt x="0" y="2640776"/>
                        </a:cubicBezTo>
                        <a:cubicBezTo>
                          <a:pt x="-32571" y="2460798"/>
                          <a:pt x="2435" y="2248622"/>
                          <a:pt x="0" y="2148428"/>
                        </a:cubicBezTo>
                        <a:cubicBezTo>
                          <a:pt x="-2435" y="2048234"/>
                          <a:pt x="15604" y="1734096"/>
                          <a:pt x="0" y="1521803"/>
                        </a:cubicBezTo>
                        <a:cubicBezTo>
                          <a:pt x="-15604" y="1309510"/>
                          <a:pt x="45334" y="1161536"/>
                          <a:pt x="0" y="962317"/>
                        </a:cubicBezTo>
                        <a:cubicBezTo>
                          <a:pt x="-45334" y="763098"/>
                          <a:pt x="27072" y="696079"/>
                          <a:pt x="0" y="604245"/>
                        </a:cubicBezTo>
                        <a:cubicBezTo>
                          <a:pt x="-27072" y="512411"/>
                          <a:pt x="34705" y="250835"/>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12175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Light Title Slide 3">
    <p:spTree>
      <p:nvGrpSpPr>
        <p:cNvPr id="1" name=""/>
        <p:cNvGrpSpPr/>
        <p:nvPr/>
      </p:nvGrpSpPr>
      <p:grpSpPr>
        <a:xfrm>
          <a:off x="0" y="0"/>
          <a:ext cx="0" cy="0"/>
          <a:chOff x="0" y="0"/>
          <a:chExt cx="0" cy="0"/>
        </a:xfrm>
      </p:grpSpPr>
      <p:pic>
        <p:nvPicPr>
          <p:cNvPr id="4" name="Picture 3" descr="CSUB logo">
            <a:extLst>
              <a:ext uri="{FF2B5EF4-FFF2-40B4-BE49-F238E27FC236}">
                <a16:creationId xmlns:a16="http://schemas.microsoft.com/office/drawing/2014/main" id="{A459E80A-63A1-C9E5-8BE2-AFE674B0944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1501" y="4784070"/>
            <a:ext cx="4249783" cy="1656166"/>
          </a:xfrm>
          <a:prstGeom prst="rect">
            <a:avLst/>
          </a:prstGeom>
        </p:spPr>
      </p:pic>
      <p:sp>
        <p:nvSpPr>
          <p:cNvPr id="2" name="Title 1">
            <a:extLst>
              <a:ext uri="{FF2B5EF4-FFF2-40B4-BE49-F238E27FC236}">
                <a16:creationId xmlns:a16="http://schemas.microsoft.com/office/drawing/2014/main" id="{DFBE8C64-587F-F903-A786-104442783FF9}"/>
              </a:ext>
            </a:extLst>
          </p:cNvPr>
          <p:cNvSpPr>
            <a:spLocks noGrp="1"/>
          </p:cNvSpPr>
          <p:nvPr>
            <p:ph type="ctrTitle"/>
          </p:nvPr>
        </p:nvSpPr>
        <p:spPr>
          <a:xfrm>
            <a:off x="98854" y="1122363"/>
            <a:ext cx="6380110" cy="1177777"/>
          </a:xfrm>
        </p:spPr>
        <p:txBody>
          <a:bodyPr anchor="b" anchorCtr="0"/>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10060C0-A2F6-E8DE-709C-1CCBE572CBD5}"/>
              </a:ext>
            </a:extLst>
          </p:cNvPr>
          <p:cNvSpPr>
            <a:spLocks noGrp="1"/>
          </p:cNvSpPr>
          <p:nvPr>
            <p:ph type="subTitle" idx="1"/>
          </p:nvPr>
        </p:nvSpPr>
        <p:spPr>
          <a:xfrm>
            <a:off x="98853" y="3010841"/>
            <a:ext cx="6380110" cy="52063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descr="A student walking down the aisle at graduation">
            <a:extLst>
              <a:ext uri="{FF2B5EF4-FFF2-40B4-BE49-F238E27FC236}">
                <a16:creationId xmlns:a16="http://schemas.microsoft.com/office/drawing/2014/main" id="{F3F1027A-70F9-513A-A4DC-6BA063CC8B1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478964" y="0"/>
            <a:ext cx="5713035" cy="6858000"/>
          </a:xfrm>
          <a:prstGeom prst="rect">
            <a:avLst/>
          </a:prstGeom>
        </p:spPr>
      </p:pic>
      <p:cxnSp>
        <p:nvCxnSpPr>
          <p:cNvPr id="10" name="Straight Connector 9">
            <a:extLst>
              <a:ext uri="{FF2B5EF4-FFF2-40B4-BE49-F238E27FC236}">
                <a16:creationId xmlns:a16="http://schemas.microsoft.com/office/drawing/2014/main" id="{B4B425EA-1E10-0D80-6FD0-E878A3D828A4}"/>
              </a:ext>
            </a:extLst>
          </p:cNvPr>
          <p:cNvCxnSpPr/>
          <p:nvPr userDrawn="1"/>
        </p:nvCxnSpPr>
        <p:spPr>
          <a:xfrm>
            <a:off x="1093646" y="2601311"/>
            <a:ext cx="436704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9754AAFE-2F76-E040-DBB4-2C20BB27AA46}"/>
              </a:ext>
            </a:extLst>
          </p:cNvPr>
          <p:cNvSpPr/>
          <p:nvPr userDrawn="1"/>
        </p:nvSpPr>
        <p:spPr>
          <a:xfrm>
            <a:off x="98854" y="74141"/>
            <a:ext cx="11986054" cy="6713837"/>
          </a:xfrm>
          <a:prstGeom prst="rect">
            <a:avLst/>
          </a:prstGeom>
          <a:noFill/>
          <a:ln w="203200">
            <a:solidFill>
              <a:schemeClr val="accent2"/>
            </a:solidFill>
            <a:extLst>
              <a:ext uri="{C807C97D-BFC1-408E-A445-0C87EB9F89A2}">
                <ask:lineSketchStyleProps xmlns:ask="http://schemas.microsoft.com/office/drawing/2018/sketchyshapes" sd="1219033472">
                  <a:custGeom>
                    <a:avLst/>
                    <a:gdLst>
                      <a:gd name="connsiteX0" fmla="*/ 0 w 12027244"/>
                      <a:gd name="connsiteY0" fmla="*/ 0 h 6713838"/>
                      <a:gd name="connsiteX1" fmla="*/ 452453 w 12027244"/>
                      <a:gd name="connsiteY1" fmla="*/ 0 h 6713838"/>
                      <a:gd name="connsiteX2" fmla="*/ 664362 w 12027244"/>
                      <a:gd name="connsiteY2" fmla="*/ 0 h 6713838"/>
                      <a:gd name="connsiteX3" fmla="*/ 1477633 w 12027244"/>
                      <a:gd name="connsiteY3" fmla="*/ 0 h 6713838"/>
                      <a:gd name="connsiteX4" fmla="*/ 1930086 w 12027244"/>
                      <a:gd name="connsiteY4" fmla="*/ 0 h 6713838"/>
                      <a:gd name="connsiteX5" fmla="*/ 2382540 w 12027244"/>
                      <a:gd name="connsiteY5" fmla="*/ 0 h 6713838"/>
                      <a:gd name="connsiteX6" fmla="*/ 3195811 w 12027244"/>
                      <a:gd name="connsiteY6" fmla="*/ 0 h 6713838"/>
                      <a:gd name="connsiteX7" fmla="*/ 3527992 w 12027244"/>
                      <a:gd name="connsiteY7" fmla="*/ 0 h 6713838"/>
                      <a:gd name="connsiteX8" fmla="*/ 4341262 w 12027244"/>
                      <a:gd name="connsiteY8" fmla="*/ 0 h 6713838"/>
                      <a:gd name="connsiteX9" fmla="*/ 5154533 w 12027244"/>
                      <a:gd name="connsiteY9" fmla="*/ 0 h 6713838"/>
                      <a:gd name="connsiteX10" fmla="*/ 5727259 w 12027244"/>
                      <a:gd name="connsiteY10" fmla="*/ 0 h 6713838"/>
                      <a:gd name="connsiteX11" fmla="*/ 6540530 w 12027244"/>
                      <a:gd name="connsiteY11" fmla="*/ 0 h 6713838"/>
                      <a:gd name="connsiteX12" fmla="*/ 6992983 w 12027244"/>
                      <a:gd name="connsiteY12" fmla="*/ 0 h 6713838"/>
                      <a:gd name="connsiteX13" fmla="*/ 7445437 w 12027244"/>
                      <a:gd name="connsiteY13" fmla="*/ 0 h 6713838"/>
                      <a:gd name="connsiteX14" fmla="*/ 8138435 w 12027244"/>
                      <a:gd name="connsiteY14" fmla="*/ 0 h 6713838"/>
                      <a:gd name="connsiteX15" fmla="*/ 8590889 w 12027244"/>
                      <a:gd name="connsiteY15" fmla="*/ 0 h 6713838"/>
                      <a:gd name="connsiteX16" fmla="*/ 9404159 w 12027244"/>
                      <a:gd name="connsiteY16" fmla="*/ 0 h 6713838"/>
                      <a:gd name="connsiteX17" fmla="*/ 10217430 w 12027244"/>
                      <a:gd name="connsiteY17" fmla="*/ 0 h 6713838"/>
                      <a:gd name="connsiteX18" fmla="*/ 10790156 w 12027244"/>
                      <a:gd name="connsiteY18" fmla="*/ 0 h 6713838"/>
                      <a:gd name="connsiteX19" fmla="*/ 11242610 w 12027244"/>
                      <a:gd name="connsiteY19" fmla="*/ 0 h 6713838"/>
                      <a:gd name="connsiteX20" fmla="*/ 11454518 w 12027244"/>
                      <a:gd name="connsiteY20" fmla="*/ 0 h 6713838"/>
                      <a:gd name="connsiteX21" fmla="*/ 12027244 w 12027244"/>
                      <a:gd name="connsiteY21" fmla="*/ 0 h 6713838"/>
                      <a:gd name="connsiteX22" fmla="*/ 12027244 w 12027244"/>
                      <a:gd name="connsiteY22" fmla="*/ 425210 h 6713838"/>
                      <a:gd name="connsiteX23" fmla="*/ 12027244 w 12027244"/>
                      <a:gd name="connsiteY23" fmla="*/ 917558 h 6713838"/>
                      <a:gd name="connsiteX24" fmla="*/ 12027244 w 12027244"/>
                      <a:gd name="connsiteY24" fmla="*/ 1342768 h 6713838"/>
                      <a:gd name="connsiteX25" fmla="*/ 12027244 w 12027244"/>
                      <a:gd name="connsiteY25" fmla="*/ 1969392 h 6713838"/>
                      <a:gd name="connsiteX26" fmla="*/ 12027244 w 12027244"/>
                      <a:gd name="connsiteY26" fmla="*/ 2528879 h 6713838"/>
                      <a:gd name="connsiteX27" fmla="*/ 12027244 w 12027244"/>
                      <a:gd name="connsiteY27" fmla="*/ 3088365 h 6713838"/>
                      <a:gd name="connsiteX28" fmla="*/ 12027244 w 12027244"/>
                      <a:gd name="connsiteY28" fmla="*/ 3782129 h 6713838"/>
                      <a:gd name="connsiteX29" fmla="*/ 12027244 w 12027244"/>
                      <a:gd name="connsiteY29" fmla="*/ 4408754 h 6713838"/>
                      <a:gd name="connsiteX30" fmla="*/ 12027244 w 12027244"/>
                      <a:gd name="connsiteY30" fmla="*/ 4766825 h 6713838"/>
                      <a:gd name="connsiteX31" fmla="*/ 12027244 w 12027244"/>
                      <a:gd name="connsiteY31" fmla="*/ 5259173 h 6713838"/>
                      <a:gd name="connsiteX32" fmla="*/ 12027244 w 12027244"/>
                      <a:gd name="connsiteY32" fmla="*/ 5952936 h 6713838"/>
                      <a:gd name="connsiteX33" fmla="*/ 12027244 w 12027244"/>
                      <a:gd name="connsiteY33" fmla="*/ 6713838 h 6713838"/>
                      <a:gd name="connsiteX34" fmla="*/ 11334246 w 12027244"/>
                      <a:gd name="connsiteY34" fmla="*/ 6713838 h 6713838"/>
                      <a:gd name="connsiteX35" fmla="*/ 11122337 w 12027244"/>
                      <a:gd name="connsiteY35" fmla="*/ 6713838 h 6713838"/>
                      <a:gd name="connsiteX36" fmla="*/ 10790156 w 12027244"/>
                      <a:gd name="connsiteY36" fmla="*/ 6713838 h 6713838"/>
                      <a:gd name="connsiteX37" fmla="*/ 10097158 w 12027244"/>
                      <a:gd name="connsiteY37" fmla="*/ 6713838 h 6713838"/>
                      <a:gd name="connsiteX38" fmla="*/ 9764977 w 12027244"/>
                      <a:gd name="connsiteY38" fmla="*/ 6713838 h 6713838"/>
                      <a:gd name="connsiteX39" fmla="*/ 9553068 w 12027244"/>
                      <a:gd name="connsiteY39" fmla="*/ 6713838 h 6713838"/>
                      <a:gd name="connsiteX40" fmla="*/ 9220887 w 12027244"/>
                      <a:gd name="connsiteY40" fmla="*/ 6713838 h 6713838"/>
                      <a:gd name="connsiteX41" fmla="*/ 8768434 w 12027244"/>
                      <a:gd name="connsiteY41" fmla="*/ 6713838 h 6713838"/>
                      <a:gd name="connsiteX42" fmla="*/ 8195708 w 12027244"/>
                      <a:gd name="connsiteY42" fmla="*/ 6713838 h 6713838"/>
                      <a:gd name="connsiteX43" fmla="*/ 7863527 w 12027244"/>
                      <a:gd name="connsiteY43" fmla="*/ 6713838 h 6713838"/>
                      <a:gd name="connsiteX44" fmla="*/ 7050256 w 12027244"/>
                      <a:gd name="connsiteY44" fmla="*/ 6713838 h 6713838"/>
                      <a:gd name="connsiteX45" fmla="*/ 6477530 w 12027244"/>
                      <a:gd name="connsiteY45" fmla="*/ 6713838 h 6713838"/>
                      <a:gd name="connsiteX46" fmla="*/ 5664259 w 12027244"/>
                      <a:gd name="connsiteY46" fmla="*/ 6713838 h 6713838"/>
                      <a:gd name="connsiteX47" fmla="*/ 4971261 w 12027244"/>
                      <a:gd name="connsiteY47" fmla="*/ 6713838 h 6713838"/>
                      <a:gd name="connsiteX48" fmla="*/ 4518807 w 12027244"/>
                      <a:gd name="connsiteY48" fmla="*/ 6713838 h 6713838"/>
                      <a:gd name="connsiteX49" fmla="*/ 3825809 w 12027244"/>
                      <a:gd name="connsiteY49" fmla="*/ 6713838 h 6713838"/>
                      <a:gd name="connsiteX50" fmla="*/ 3493628 w 12027244"/>
                      <a:gd name="connsiteY50" fmla="*/ 6713838 h 6713838"/>
                      <a:gd name="connsiteX51" fmla="*/ 2920902 w 12027244"/>
                      <a:gd name="connsiteY51" fmla="*/ 6713838 h 6713838"/>
                      <a:gd name="connsiteX52" fmla="*/ 2708994 w 12027244"/>
                      <a:gd name="connsiteY52" fmla="*/ 6713838 h 6713838"/>
                      <a:gd name="connsiteX53" fmla="*/ 1895723 w 12027244"/>
                      <a:gd name="connsiteY53" fmla="*/ 6713838 h 6713838"/>
                      <a:gd name="connsiteX54" fmla="*/ 1322997 w 12027244"/>
                      <a:gd name="connsiteY54" fmla="*/ 6713838 h 6713838"/>
                      <a:gd name="connsiteX55" fmla="*/ 509726 w 12027244"/>
                      <a:gd name="connsiteY55" fmla="*/ 6713838 h 6713838"/>
                      <a:gd name="connsiteX56" fmla="*/ 0 w 12027244"/>
                      <a:gd name="connsiteY56" fmla="*/ 6713838 h 6713838"/>
                      <a:gd name="connsiteX57" fmla="*/ 0 w 12027244"/>
                      <a:gd name="connsiteY57" fmla="*/ 6288628 h 6713838"/>
                      <a:gd name="connsiteX58" fmla="*/ 0 w 12027244"/>
                      <a:gd name="connsiteY58" fmla="*/ 5594865 h 6713838"/>
                      <a:gd name="connsiteX59" fmla="*/ 0 w 12027244"/>
                      <a:gd name="connsiteY59" fmla="*/ 5035379 h 6713838"/>
                      <a:gd name="connsiteX60" fmla="*/ 0 w 12027244"/>
                      <a:gd name="connsiteY60" fmla="*/ 4677307 h 6713838"/>
                      <a:gd name="connsiteX61" fmla="*/ 0 w 12027244"/>
                      <a:gd name="connsiteY61" fmla="*/ 4117821 h 6713838"/>
                      <a:gd name="connsiteX62" fmla="*/ 0 w 12027244"/>
                      <a:gd name="connsiteY62" fmla="*/ 3625473 h 6713838"/>
                      <a:gd name="connsiteX63" fmla="*/ 0 w 12027244"/>
                      <a:gd name="connsiteY63" fmla="*/ 3133124 h 6713838"/>
                      <a:gd name="connsiteX64" fmla="*/ 0 w 12027244"/>
                      <a:gd name="connsiteY64" fmla="*/ 2640776 h 6713838"/>
                      <a:gd name="connsiteX65" fmla="*/ 0 w 12027244"/>
                      <a:gd name="connsiteY65" fmla="*/ 2148428 h 6713838"/>
                      <a:gd name="connsiteX66" fmla="*/ 0 w 12027244"/>
                      <a:gd name="connsiteY66" fmla="*/ 1521803 h 6713838"/>
                      <a:gd name="connsiteX67" fmla="*/ 0 w 12027244"/>
                      <a:gd name="connsiteY67" fmla="*/ 962317 h 6713838"/>
                      <a:gd name="connsiteX68" fmla="*/ 0 w 12027244"/>
                      <a:gd name="connsiteY68" fmla="*/ 604245 h 6713838"/>
                      <a:gd name="connsiteX69" fmla="*/ 0 w 12027244"/>
                      <a:gd name="connsiteY69" fmla="*/ 0 h 671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2027244" h="6713838" extrusionOk="0">
                        <a:moveTo>
                          <a:pt x="0" y="0"/>
                        </a:moveTo>
                        <a:cubicBezTo>
                          <a:pt x="145551" y="-591"/>
                          <a:pt x="316917" y="43133"/>
                          <a:pt x="452453" y="0"/>
                        </a:cubicBezTo>
                        <a:cubicBezTo>
                          <a:pt x="587989" y="-43133"/>
                          <a:pt x="613303" y="4358"/>
                          <a:pt x="664362" y="0"/>
                        </a:cubicBezTo>
                        <a:cubicBezTo>
                          <a:pt x="715421" y="-4358"/>
                          <a:pt x="1285430" y="9428"/>
                          <a:pt x="1477633" y="0"/>
                        </a:cubicBezTo>
                        <a:cubicBezTo>
                          <a:pt x="1669836" y="-9428"/>
                          <a:pt x="1833406" y="48118"/>
                          <a:pt x="1930086" y="0"/>
                        </a:cubicBezTo>
                        <a:cubicBezTo>
                          <a:pt x="2026766" y="-48118"/>
                          <a:pt x="2247140" y="49130"/>
                          <a:pt x="2382540" y="0"/>
                        </a:cubicBezTo>
                        <a:cubicBezTo>
                          <a:pt x="2517940" y="-49130"/>
                          <a:pt x="2789453" y="72369"/>
                          <a:pt x="3195811" y="0"/>
                        </a:cubicBezTo>
                        <a:cubicBezTo>
                          <a:pt x="3602169" y="-72369"/>
                          <a:pt x="3401193" y="9240"/>
                          <a:pt x="3527992" y="0"/>
                        </a:cubicBezTo>
                        <a:cubicBezTo>
                          <a:pt x="3654791" y="-9240"/>
                          <a:pt x="3971302" y="95527"/>
                          <a:pt x="4341262" y="0"/>
                        </a:cubicBezTo>
                        <a:cubicBezTo>
                          <a:pt x="4711222" y="-95527"/>
                          <a:pt x="4984863" y="27714"/>
                          <a:pt x="5154533" y="0"/>
                        </a:cubicBezTo>
                        <a:cubicBezTo>
                          <a:pt x="5324203" y="-27714"/>
                          <a:pt x="5444723" y="6342"/>
                          <a:pt x="5727259" y="0"/>
                        </a:cubicBezTo>
                        <a:cubicBezTo>
                          <a:pt x="6009795" y="-6342"/>
                          <a:pt x="6344008" y="71357"/>
                          <a:pt x="6540530" y="0"/>
                        </a:cubicBezTo>
                        <a:cubicBezTo>
                          <a:pt x="6737052" y="-71357"/>
                          <a:pt x="6769153" y="51203"/>
                          <a:pt x="6992983" y="0"/>
                        </a:cubicBezTo>
                        <a:cubicBezTo>
                          <a:pt x="7216813" y="-51203"/>
                          <a:pt x="7264414" y="32861"/>
                          <a:pt x="7445437" y="0"/>
                        </a:cubicBezTo>
                        <a:cubicBezTo>
                          <a:pt x="7626460" y="-32861"/>
                          <a:pt x="7937676" y="66577"/>
                          <a:pt x="8138435" y="0"/>
                        </a:cubicBezTo>
                        <a:cubicBezTo>
                          <a:pt x="8339194" y="-66577"/>
                          <a:pt x="8391713" y="29808"/>
                          <a:pt x="8590889" y="0"/>
                        </a:cubicBezTo>
                        <a:cubicBezTo>
                          <a:pt x="8790065" y="-29808"/>
                          <a:pt x="9049461" y="14275"/>
                          <a:pt x="9404159" y="0"/>
                        </a:cubicBezTo>
                        <a:cubicBezTo>
                          <a:pt x="9758857" y="-14275"/>
                          <a:pt x="9966125" y="95323"/>
                          <a:pt x="10217430" y="0"/>
                        </a:cubicBezTo>
                        <a:cubicBezTo>
                          <a:pt x="10468735" y="-95323"/>
                          <a:pt x="10535256" y="59052"/>
                          <a:pt x="10790156" y="0"/>
                        </a:cubicBezTo>
                        <a:cubicBezTo>
                          <a:pt x="11045056" y="-59052"/>
                          <a:pt x="11090274" y="1780"/>
                          <a:pt x="11242610" y="0"/>
                        </a:cubicBezTo>
                        <a:cubicBezTo>
                          <a:pt x="11394946" y="-1780"/>
                          <a:pt x="11399134" y="19191"/>
                          <a:pt x="11454518" y="0"/>
                        </a:cubicBezTo>
                        <a:cubicBezTo>
                          <a:pt x="11509902" y="-19191"/>
                          <a:pt x="11825821" y="19857"/>
                          <a:pt x="12027244" y="0"/>
                        </a:cubicBezTo>
                        <a:cubicBezTo>
                          <a:pt x="12057473" y="212367"/>
                          <a:pt x="12000758" y="315557"/>
                          <a:pt x="12027244" y="425210"/>
                        </a:cubicBezTo>
                        <a:cubicBezTo>
                          <a:pt x="12053730" y="534863"/>
                          <a:pt x="11968653" y="788299"/>
                          <a:pt x="12027244" y="917558"/>
                        </a:cubicBezTo>
                        <a:cubicBezTo>
                          <a:pt x="12085835" y="1046817"/>
                          <a:pt x="12000720" y="1145872"/>
                          <a:pt x="12027244" y="1342768"/>
                        </a:cubicBezTo>
                        <a:cubicBezTo>
                          <a:pt x="12053768" y="1539664"/>
                          <a:pt x="11979416" y="1734512"/>
                          <a:pt x="12027244" y="1969392"/>
                        </a:cubicBezTo>
                        <a:cubicBezTo>
                          <a:pt x="12075072" y="2204272"/>
                          <a:pt x="11980390" y="2395612"/>
                          <a:pt x="12027244" y="2528879"/>
                        </a:cubicBezTo>
                        <a:cubicBezTo>
                          <a:pt x="12074098" y="2662146"/>
                          <a:pt x="11996123" y="2886700"/>
                          <a:pt x="12027244" y="3088365"/>
                        </a:cubicBezTo>
                        <a:cubicBezTo>
                          <a:pt x="12058365" y="3290030"/>
                          <a:pt x="11995542" y="3471620"/>
                          <a:pt x="12027244" y="3782129"/>
                        </a:cubicBezTo>
                        <a:cubicBezTo>
                          <a:pt x="12058946" y="4092638"/>
                          <a:pt x="11965530" y="4168402"/>
                          <a:pt x="12027244" y="4408754"/>
                        </a:cubicBezTo>
                        <a:cubicBezTo>
                          <a:pt x="12088958" y="4649106"/>
                          <a:pt x="12004350" y="4693908"/>
                          <a:pt x="12027244" y="4766825"/>
                        </a:cubicBezTo>
                        <a:cubicBezTo>
                          <a:pt x="12050138" y="4839742"/>
                          <a:pt x="12005828" y="5024122"/>
                          <a:pt x="12027244" y="5259173"/>
                        </a:cubicBezTo>
                        <a:cubicBezTo>
                          <a:pt x="12048660" y="5494224"/>
                          <a:pt x="11983656" y="5694075"/>
                          <a:pt x="12027244" y="5952936"/>
                        </a:cubicBezTo>
                        <a:cubicBezTo>
                          <a:pt x="12070832" y="6211797"/>
                          <a:pt x="12016434" y="6371372"/>
                          <a:pt x="12027244" y="6713838"/>
                        </a:cubicBezTo>
                        <a:cubicBezTo>
                          <a:pt x="11721475" y="6746930"/>
                          <a:pt x="11538560" y="6642562"/>
                          <a:pt x="11334246" y="6713838"/>
                        </a:cubicBezTo>
                        <a:cubicBezTo>
                          <a:pt x="11129932" y="6785114"/>
                          <a:pt x="11188031" y="6706540"/>
                          <a:pt x="11122337" y="6713838"/>
                        </a:cubicBezTo>
                        <a:cubicBezTo>
                          <a:pt x="11056643" y="6721136"/>
                          <a:pt x="10881942" y="6691402"/>
                          <a:pt x="10790156" y="6713838"/>
                        </a:cubicBezTo>
                        <a:cubicBezTo>
                          <a:pt x="10698370" y="6736274"/>
                          <a:pt x="10422088" y="6696793"/>
                          <a:pt x="10097158" y="6713838"/>
                        </a:cubicBezTo>
                        <a:cubicBezTo>
                          <a:pt x="9772228" y="6730883"/>
                          <a:pt x="9856255" y="6687415"/>
                          <a:pt x="9764977" y="6713838"/>
                        </a:cubicBezTo>
                        <a:cubicBezTo>
                          <a:pt x="9673699" y="6740261"/>
                          <a:pt x="9606402" y="6701565"/>
                          <a:pt x="9553068" y="6713838"/>
                        </a:cubicBezTo>
                        <a:cubicBezTo>
                          <a:pt x="9499734" y="6726111"/>
                          <a:pt x="9377645" y="6689933"/>
                          <a:pt x="9220887" y="6713838"/>
                        </a:cubicBezTo>
                        <a:cubicBezTo>
                          <a:pt x="9064129" y="6737743"/>
                          <a:pt x="8872887" y="6695485"/>
                          <a:pt x="8768434" y="6713838"/>
                        </a:cubicBezTo>
                        <a:cubicBezTo>
                          <a:pt x="8663981" y="6732191"/>
                          <a:pt x="8351719" y="6684778"/>
                          <a:pt x="8195708" y="6713838"/>
                        </a:cubicBezTo>
                        <a:cubicBezTo>
                          <a:pt x="8039697" y="6742898"/>
                          <a:pt x="7957194" y="6700493"/>
                          <a:pt x="7863527" y="6713838"/>
                        </a:cubicBezTo>
                        <a:cubicBezTo>
                          <a:pt x="7769860" y="6727183"/>
                          <a:pt x="7213080" y="6640297"/>
                          <a:pt x="7050256" y="6713838"/>
                        </a:cubicBezTo>
                        <a:cubicBezTo>
                          <a:pt x="6887432" y="6787379"/>
                          <a:pt x="6727054" y="6671736"/>
                          <a:pt x="6477530" y="6713838"/>
                        </a:cubicBezTo>
                        <a:cubicBezTo>
                          <a:pt x="6228006" y="6755940"/>
                          <a:pt x="5980167" y="6708178"/>
                          <a:pt x="5664259" y="6713838"/>
                        </a:cubicBezTo>
                        <a:cubicBezTo>
                          <a:pt x="5348351" y="6719498"/>
                          <a:pt x="5245138" y="6680541"/>
                          <a:pt x="4971261" y="6713838"/>
                        </a:cubicBezTo>
                        <a:cubicBezTo>
                          <a:pt x="4697384" y="6747135"/>
                          <a:pt x="4658199" y="6712092"/>
                          <a:pt x="4518807" y="6713838"/>
                        </a:cubicBezTo>
                        <a:cubicBezTo>
                          <a:pt x="4379415" y="6715584"/>
                          <a:pt x="4132152" y="6648113"/>
                          <a:pt x="3825809" y="6713838"/>
                        </a:cubicBezTo>
                        <a:cubicBezTo>
                          <a:pt x="3519466" y="6779563"/>
                          <a:pt x="3565424" y="6711520"/>
                          <a:pt x="3493628" y="6713838"/>
                        </a:cubicBezTo>
                        <a:cubicBezTo>
                          <a:pt x="3421832" y="6716156"/>
                          <a:pt x="3183876" y="6678404"/>
                          <a:pt x="2920902" y="6713838"/>
                        </a:cubicBezTo>
                        <a:cubicBezTo>
                          <a:pt x="2657928" y="6749272"/>
                          <a:pt x="2793748" y="6698657"/>
                          <a:pt x="2708994" y="6713838"/>
                        </a:cubicBezTo>
                        <a:cubicBezTo>
                          <a:pt x="2624240" y="6729019"/>
                          <a:pt x="2192161" y="6646344"/>
                          <a:pt x="1895723" y="6713838"/>
                        </a:cubicBezTo>
                        <a:cubicBezTo>
                          <a:pt x="1599285" y="6781332"/>
                          <a:pt x="1509065" y="6684826"/>
                          <a:pt x="1322997" y="6713838"/>
                        </a:cubicBezTo>
                        <a:cubicBezTo>
                          <a:pt x="1136929" y="6742850"/>
                          <a:pt x="795459" y="6702212"/>
                          <a:pt x="509726" y="6713838"/>
                        </a:cubicBezTo>
                        <a:cubicBezTo>
                          <a:pt x="223993" y="6725464"/>
                          <a:pt x="208170" y="6687149"/>
                          <a:pt x="0" y="6713838"/>
                        </a:cubicBezTo>
                        <a:cubicBezTo>
                          <a:pt x="-30084" y="6509892"/>
                          <a:pt x="48475" y="6427068"/>
                          <a:pt x="0" y="6288628"/>
                        </a:cubicBezTo>
                        <a:cubicBezTo>
                          <a:pt x="-48475" y="6150188"/>
                          <a:pt x="22589" y="5771829"/>
                          <a:pt x="0" y="5594865"/>
                        </a:cubicBezTo>
                        <a:cubicBezTo>
                          <a:pt x="-22589" y="5417901"/>
                          <a:pt x="33864" y="5231103"/>
                          <a:pt x="0" y="5035379"/>
                        </a:cubicBezTo>
                        <a:cubicBezTo>
                          <a:pt x="-33864" y="4839655"/>
                          <a:pt x="12306" y="4755194"/>
                          <a:pt x="0" y="4677307"/>
                        </a:cubicBezTo>
                        <a:cubicBezTo>
                          <a:pt x="-12306" y="4599420"/>
                          <a:pt x="17840" y="4310276"/>
                          <a:pt x="0" y="4117821"/>
                        </a:cubicBezTo>
                        <a:cubicBezTo>
                          <a:pt x="-17840" y="3925366"/>
                          <a:pt x="10335" y="3756541"/>
                          <a:pt x="0" y="3625473"/>
                        </a:cubicBezTo>
                        <a:cubicBezTo>
                          <a:pt x="-10335" y="3494405"/>
                          <a:pt x="8939" y="3280236"/>
                          <a:pt x="0" y="3133124"/>
                        </a:cubicBezTo>
                        <a:cubicBezTo>
                          <a:pt x="-8939" y="2986012"/>
                          <a:pt x="32571" y="2820754"/>
                          <a:pt x="0" y="2640776"/>
                        </a:cubicBezTo>
                        <a:cubicBezTo>
                          <a:pt x="-32571" y="2460798"/>
                          <a:pt x="2435" y="2248622"/>
                          <a:pt x="0" y="2148428"/>
                        </a:cubicBezTo>
                        <a:cubicBezTo>
                          <a:pt x="-2435" y="2048234"/>
                          <a:pt x="15604" y="1734096"/>
                          <a:pt x="0" y="1521803"/>
                        </a:cubicBezTo>
                        <a:cubicBezTo>
                          <a:pt x="-15604" y="1309510"/>
                          <a:pt x="45334" y="1161536"/>
                          <a:pt x="0" y="962317"/>
                        </a:cubicBezTo>
                        <a:cubicBezTo>
                          <a:pt x="-45334" y="763098"/>
                          <a:pt x="27072" y="696079"/>
                          <a:pt x="0" y="604245"/>
                        </a:cubicBezTo>
                        <a:cubicBezTo>
                          <a:pt x="-27072" y="512411"/>
                          <a:pt x="34705" y="250835"/>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11595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Light Title Slide 4">
    <p:spTree>
      <p:nvGrpSpPr>
        <p:cNvPr id="1" name=""/>
        <p:cNvGrpSpPr/>
        <p:nvPr/>
      </p:nvGrpSpPr>
      <p:grpSpPr>
        <a:xfrm>
          <a:off x="0" y="0"/>
          <a:ext cx="0" cy="0"/>
          <a:chOff x="0" y="0"/>
          <a:chExt cx="0" cy="0"/>
        </a:xfrm>
      </p:grpSpPr>
      <p:pic>
        <p:nvPicPr>
          <p:cNvPr id="7" name="Picture 6" descr="Graduation ceremony">
            <a:extLst>
              <a:ext uri="{FF2B5EF4-FFF2-40B4-BE49-F238E27FC236}">
                <a16:creationId xmlns:a16="http://schemas.microsoft.com/office/drawing/2014/main" id="{5FC7928F-6C50-9A25-BDBB-C92A6206A7E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742090"/>
            <a:ext cx="12192000" cy="4939390"/>
          </a:xfrm>
          <a:prstGeom prst="rect">
            <a:avLst/>
          </a:prstGeom>
        </p:spPr>
      </p:pic>
      <p:sp>
        <p:nvSpPr>
          <p:cNvPr id="2" name="Title 1">
            <a:extLst>
              <a:ext uri="{FF2B5EF4-FFF2-40B4-BE49-F238E27FC236}">
                <a16:creationId xmlns:a16="http://schemas.microsoft.com/office/drawing/2014/main" id="{DFBE8C64-587F-F903-A786-104442783FF9}"/>
              </a:ext>
            </a:extLst>
          </p:cNvPr>
          <p:cNvSpPr>
            <a:spLocks noGrp="1"/>
          </p:cNvSpPr>
          <p:nvPr>
            <p:ph type="ctrTitle"/>
          </p:nvPr>
        </p:nvSpPr>
        <p:spPr>
          <a:xfrm>
            <a:off x="0" y="360067"/>
            <a:ext cx="12192000" cy="1177777"/>
          </a:xfrm>
        </p:spPr>
        <p:txBody>
          <a:bodyPr anchor="t" anchorCtr="0"/>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10060C0-A2F6-E8DE-709C-1CCBE572CBD5}"/>
              </a:ext>
            </a:extLst>
          </p:cNvPr>
          <p:cNvSpPr>
            <a:spLocks noGrp="1"/>
          </p:cNvSpPr>
          <p:nvPr>
            <p:ph type="subTitle" idx="1"/>
          </p:nvPr>
        </p:nvSpPr>
        <p:spPr>
          <a:xfrm>
            <a:off x="1524000" y="1250289"/>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Rectangle 9">
            <a:extLst>
              <a:ext uri="{FF2B5EF4-FFF2-40B4-BE49-F238E27FC236}">
                <a16:creationId xmlns:a16="http://schemas.microsoft.com/office/drawing/2014/main" id="{32AC05C6-DC5F-0AA3-B1DB-7D2AF93634F0}"/>
              </a:ext>
            </a:extLst>
          </p:cNvPr>
          <p:cNvSpPr/>
          <p:nvPr userDrawn="1"/>
        </p:nvSpPr>
        <p:spPr>
          <a:xfrm>
            <a:off x="0" y="5056632"/>
            <a:ext cx="12192000" cy="18013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CSUB logo">
            <a:extLst>
              <a:ext uri="{FF2B5EF4-FFF2-40B4-BE49-F238E27FC236}">
                <a16:creationId xmlns:a16="http://schemas.microsoft.com/office/drawing/2014/main" id="{5522B10A-CBF8-6959-622C-2312D776044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50893" y="4161593"/>
            <a:ext cx="3090214" cy="2714645"/>
          </a:xfrm>
          <a:prstGeom prst="rect">
            <a:avLst/>
          </a:prstGeom>
        </p:spPr>
      </p:pic>
      <p:sp>
        <p:nvSpPr>
          <p:cNvPr id="4" name="Rectangle 3">
            <a:extLst>
              <a:ext uri="{FF2B5EF4-FFF2-40B4-BE49-F238E27FC236}">
                <a16:creationId xmlns:a16="http://schemas.microsoft.com/office/drawing/2014/main" id="{E0B8990E-61DB-B2D2-708B-B49CF5245D82}"/>
              </a:ext>
            </a:extLst>
          </p:cNvPr>
          <p:cNvSpPr/>
          <p:nvPr userDrawn="1"/>
        </p:nvSpPr>
        <p:spPr>
          <a:xfrm>
            <a:off x="98854" y="74141"/>
            <a:ext cx="11989514" cy="6713837"/>
          </a:xfrm>
          <a:prstGeom prst="rect">
            <a:avLst/>
          </a:prstGeom>
          <a:noFill/>
          <a:ln w="203200">
            <a:solidFill>
              <a:schemeClr val="accent2"/>
            </a:solidFill>
            <a:extLst>
              <a:ext uri="{C807C97D-BFC1-408E-A445-0C87EB9F89A2}">
                <ask:lineSketchStyleProps xmlns:ask="http://schemas.microsoft.com/office/drawing/2018/sketchyshapes" sd="1219033472">
                  <a:custGeom>
                    <a:avLst/>
                    <a:gdLst>
                      <a:gd name="connsiteX0" fmla="*/ 0 w 12027244"/>
                      <a:gd name="connsiteY0" fmla="*/ 0 h 6713838"/>
                      <a:gd name="connsiteX1" fmla="*/ 452453 w 12027244"/>
                      <a:gd name="connsiteY1" fmla="*/ 0 h 6713838"/>
                      <a:gd name="connsiteX2" fmla="*/ 664362 w 12027244"/>
                      <a:gd name="connsiteY2" fmla="*/ 0 h 6713838"/>
                      <a:gd name="connsiteX3" fmla="*/ 1477633 w 12027244"/>
                      <a:gd name="connsiteY3" fmla="*/ 0 h 6713838"/>
                      <a:gd name="connsiteX4" fmla="*/ 1930086 w 12027244"/>
                      <a:gd name="connsiteY4" fmla="*/ 0 h 6713838"/>
                      <a:gd name="connsiteX5" fmla="*/ 2382540 w 12027244"/>
                      <a:gd name="connsiteY5" fmla="*/ 0 h 6713838"/>
                      <a:gd name="connsiteX6" fmla="*/ 3195811 w 12027244"/>
                      <a:gd name="connsiteY6" fmla="*/ 0 h 6713838"/>
                      <a:gd name="connsiteX7" fmla="*/ 3527992 w 12027244"/>
                      <a:gd name="connsiteY7" fmla="*/ 0 h 6713838"/>
                      <a:gd name="connsiteX8" fmla="*/ 4341262 w 12027244"/>
                      <a:gd name="connsiteY8" fmla="*/ 0 h 6713838"/>
                      <a:gd name="connsiteX9" fmla="*/ 5154533 w 12027244"/>
                      <a:gd name="connsiteY9" fmla="*/ 0 h 6713838"/>
                      <a:gd name="connsiteX10" fmla="*/ 5727259 w 12027244"/>
                      <a:gd name="connsiteY10" fmla="*/ 0 h 6713838"/>
                      <a:gd name="connsiteX11" fmla="*/ 6540530 w 12027244"/>
                      <a:gd name="connsiteY11" fmla="*/ 0 h 6713838"/>
                      <a:gd name="connsiteX12" fmla="*/ 6992983 w 12027244"/>
                      <a:gd name="connsiteY12" fmla="*/ 0 h 6713838"/>
                      <a:gd name="connsiteX13" fmla="*/ 7445437 w 12027244"/>
                      <a:gd name="connsiteY13" fmla="*/ 0 h 6713838"/>
                      <a:gd name="connsiteX14" fmla="*/ 8138435 w 12027244"/>
                      <a:gd name="connsiteY14" fmla="*/ 0 h 6713838"/>
                      <a:gd name="connsiteX15" fmla="*/ 8590889 w 12027244"/>
                      <a:gd name="connsiteY15" fmla="*/ 0 h 6713838"/>
                      <a:gd name="connsiteX16" fmla="*/ 9404159 w 12027244"/>
                      <a:gd name="connsiteY16" fmla="*/ 0 h 6713838"/>
                      <a:gd name="connsiteX17" fmla="*/ 10217430 w 12027244"/>
                      <a:gd name="connsiteY17" fmla="*/ 0 h 6713838"/>
                      <a:gd name="connsiteX18" fmla="*/ 10790156 w 12027244"/>
                      <a:gd name="connsiteY18" fmla="*/ 0 h 6713838"/>
                      <a:gd name="connsiteX19" fmla="*/ 11242610 w 12027244"/>
                      <a:gd name="connsiteY19" fmla="*/ 0 h 6713838"/>
                      <a:gd name="connsiteX20" fmla="*/ 11454518 w 12027244"/>
                      <a:gd name="connsiteY20" fmla="*/ 0 h 6713838"/>
                      <a:gd name="connsiteX21" fmla="*/ 12027244 w 12027244"/>
                      <a:gd name="connsiteY21" fmla="*/ 0 h 6713838"/>
                      <a:gd name="connsiteX22" fmla="*/ 12027244 w 12027244"/>
                      <a:gd name="connsiteY22" fmla="*/ 425210 h 6713838"/>
                      <a:gd name="connsiteX23" fmla="*/ 12027244 w 12027244"/>
                      <a:gd name="connsiteY23" fmla="*/ 917558 h 6713838"/>
                      <a:gd name="connsiteX24" fmla="*/ 12027244 w 12027244"/>
                      <a:gd name="connsiteY24" fmla="*/ 1342768 h 6713838"/>
                      <a:gd name="connsiteX25" fmla="*/ 12027244 w 12027244"/>
                      <a:gd name="connsiteY25" fmla="*/ 1969392 h 6713838"/>
                      <a:gd name="connsiteX26" fmla="*/ 12027244 w 12027244"/>
                      <a:gd name="connsiteY26" fmla="*/ 2528879 h 6713838"/>
                      <a:gd name="connsiteX27" fmla="*/ 12027244 w 12027244"/>
                      <a:gd name="connsiteY27" fmla="*/ 3088365 h 6713838"/>
                      <a:gd name="connsiteX28" fmla="*/ 12027244 w 12027244"/>
                      <a:gd name="connsiteY28" fmla="*/ 3782129 h 6713838"/>
                      <a:gd name="connsiteX29" fmla="*/ 12027244 w 12027244"/>
                      <a:gd name="connsiteY29" fmla="*/ 4408754 h 6713838"/>
                      <a:gd name="connsiteX30" fmla="*/ 12027244 w 12027244"/>
                      <a:gd name="connsiteY30" fmla="*/ 4766825 h 6713838"/>
                      <a:gd name="connsiteX31" fmla="*/ 12027244 w 12027244"/>
                      <a:gd name="connsiteY31" fmla="*/ 5259173 h 6713838"/>
                      <a:gd name="connsiteX32" fmla="*/ 12027244 w 12027244"/>
                      <a:gd name="connsiteY32" fmla="*/ 5952936 h 6713838"/>
                      <a:gd name="connsiteX33" fmla="*/ 12027244 w 12027244"/>
                      <a:gd name="connsiteY33" fmla="*/ 6713838 h 6713838"/>
                      <a:gd name="connsiteX34" fmla="*/ 11334246 w 12027244"/>
                      <a:gd name="connsiteY34" fmla="*/ 6713838 h 6713838"/>
                      <a:gd name="connsiteX35" fmla="*/ 11122337 w 12027244"/>
                      <a:gd name="connsiteY35" fmla="*/ 6713838 h 6713838"/>
                      <a:gd name="connsiteX36" fmla="*/ 10790156 w 12027244"/>
                      <a:gd name="connsiteY36" fmla="*/ 6713838 h 6713838"/>
                      <a:gd name="connsiteX37" fmla="*/ 10097158 w 12027244"/>
                      <a:gd name="connsiteY37" fmla="*/ 6713838 h 6713838"/>
                      <a:gd name="connsiteX38" fmla="*/ 9764977 w 12027244"/>
                      <a:gd name="connsiteY38" fmla="*/ 6713838 h 6713838"/>
                      <a:gd name="connsiteX39" fmla="*/ 9553068 w 12027244"/>
                      <a:gd name="connsiteY39" fmla="*/ 6713838 h 6713838"/>
                      <a:gd name="connsiteX40" fmla="*/ 9220887 w 12027244"/>
                      <a:gd name="connsiteY40" fmla="*/ 6713838 h 6713838"/>
                      <a:gd name="connsiteX41" fmla="*/ 8768434 w 12027244"/>
                      <a:gd name="connsiteY41" fmla="*/ 6713838 h 6713838"/>
                      <a:gd name="connsiteX42" fmla="*/ 8195708 w 12027244"/>
                      <a:gd name="connsiteY42" fmla="*/ 6713838 h 6713838"/>
                      <a:gd name="connsiteX43" fmla="*/ 7863527 w 12027244"/>
                      <a:gd name="connsiteY43" fmla="*/ 6713838 h 6713838"/>
                      <a:gd name="connsiteX44" fmla="*/ 7050256 w 12027244"/>
                      <a:gd name="connsiteY44" fmla="*/ 6713838 h 6713838"/>
                      <a:gd name="connsiteX45" fmla="*/ 6477530 w 12027244"/>
                      <a:gd name="connsiteY45" fmla="*/ 6713838 h 6713838"/>
                      <a:gd name="connsiteX46" fmla="*/ 5664259 w 12027244"/>
                      <a:gd name="connsiteY46" fmla="*/ 6713838 h 6713838"/>
                      <a:gd name="connsiteX47" fmla="*/ 4971261 w 12027244"/>
                      <a:gd name="connsiteY47" fmla="*/ 6713838 h 6713838"/>
                      <a:gd name="connsiteX48" fmla="*/ 4518807 w 12027244"/>
                      <a:gd name="connsiteY48" fmla="*/ 6713838 h 6713838"/>
                      <a:gd name="connsiteX49" fmla="*/ 3825809 w 12027244"/>
                      <a:gd name="connsiteY49" fmla="*/ 6713838 h 6713838"/>
                      <a:gd name="connsiteX50" fmla="*/ 3493628 w 12027244"/>
                      <a:gd name="connsiteY50" fmla="*/ 6713838 h 6713838"/>
                      <a:gd name="connsiteX51" fmla="*/ 2920902 w 12027244"/>
                      <a:gd name="connsiteY51" fmla="*/ 6713838 h 6713838"/>
                      <a:gd name="connsiteX52" fmla="*/ 2708994 w 12027244"/>
                      <a:gd name="connsiteY52" fmla="*/ 6713838 h 6713838"/>
                      <a:gd name="connsiteX53" fmla="*/ 1895723 w 12027244"/>
                      <a:gd name="connsiteY53" fmla="*/ 6713838 h 6713838"/>
                      <a:gd name="connsiteX54" fmla="*/ 1322997 w 12027244"/>
                      <a:gd name="connsiteY54" fmla="*/ 6713838 h 6713838"/>
                      <a:gd name="connsiteX55" fmla="*/ 509726 w 12027244"/>
                      <a:gd name="connsiteY55" fmla="*/ 6713838 h 6713838"/>
                      <a:gd name="connsiteX56" fmla="*/ 0 w 12027244"/>
                      <a:gd name="connsiteY56" fmla="*/ 6713838 h 6713838"/>
                      <a:gd name="connsiteX57" fmla="*/ 0 w 12027244"/>
                      <a:gd name="connsiteY57" fmla="*/ 6288628 h 6713838"/>
                      <a:gd name="connsiteX58" fmla="*/ 0 w 12027244"/>
                      <a:gd name="connsiteY58" fmla="*/ 5594865 h 6713838"/>
                      <a:gd name="connsiteX59" fmla="*/ 0 w 12027244"/>
                      <a:gd name="connsiteY59" fmla="*/ 5035379 h 6713838"/>
                      <a:gd name="connsiteX60" fmla="*/ 0 w 12027244"/>
                      <a:gd name="connsiteY60" fmla="*/ 4677307 h 6713838"/>
                      <a:gd name="connsiteX61" fmla="*/ 0 w 12027244"/>
                      <a:gd name="connsiteY61" fmla="*/ 4117821 h 6713838"/>
                      <a:gd name="connsiteX62" fmla="*/ 0 w 12027244"/>
                      <a:gd name="connsiteY62" fmla="*/ 3625473 h 6713838"/>
                      <a:gd name="connsiteX63" fmla="*/ 0 w 12027244"/>
                      <a:gd name="connsiteY63" fmla="*/ 3133124 h 6713838"/>
                      <a:gd name="connsiteX64" fmla="*/ 0 w 12027244"/>
                      <a:gd name="connsiteY64" fmla="*/ 2640776 h 6713838"/>
                      <a:gd name="connsiteX65" fmla="*/ 0 w 12027244"/>
                      <a:gd name="connsiteY65" fmla="*/ 2148428 h 6713838"/>
                      <a:gd name="connsiteX66" fmla="*/ 0 w 12027244"/>
                      <a:gd name="connsiteY66" fmla="*/ 1521803 h 6713838"/>
                      <a:gd name="connsiteX67" fmla="*/ 0 w 12027244"/>
                      <a:gd name="connsiteY67" fmla="*/ 962317 h 6713838"/>
                      <a:gd name="connsiteX68" fmla="*/ 0 w 12027244"/>
                      <a:gd name="connsiteY68" fmla="*/ 604245 h 6713838"/>
                      <a:gd name="connsiteX69" fmla="*/ 0 w 12027244"/>
                      <a:gd name="connsiteY69" fmla="*/ 0 h 671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2027244" h="6713838" extrusionOk="0">
                        <a:moveTo>
                          <a:pt x="0" y="0"/>
                        </a:moveTo>
                        <a:cubicBezTo>
                          <a:pt x="145551" y="-591"/>
                          <a:pt x="316917" y="43133"/>
                          <a:pt x="452453" y="0"/>
                        </a:cubicBezTo>
                        <a:cubicBezTo>
                          <a:pt x="587989" y="-43133"/>
                          <a:pt x="613303" y="4358"/>
                          <a:pt x="664362" y="0"/>
                        </a:cubicBezTo>
                        <a:cubicBezTo>
                          <a:pt x="715421" y="-4358"/>
                          <a:pt x="1285430" y="9428"/>
                          <a:pt x="1477633" y="0"/>
                        </a:cubicBezTo>
                        <a:cubicBezTo>
                          <a:pt x="1669836" y="-9428"/>
                          <a:pt x="1833406" y="48118"/>
                          <a:pt x="1930086" y="0"/>
                        </a:cubicBezTo>
                        <a:cubicBezTo>
                          <a:pt x="2026766" y="-48118"/>
                          <a:pt x="2247140" y="49130"/>
                          <a:pt x="2382540" y="0"/>
                        </a:cubicBezTo>
                        <a:cubicBezTo>
                          <a:pt x="2517940" y="-49130"/>
                          <a:pt x="2789453" y="72369"/>
                          <a:pt x="3195811" y="0"/>
                        </a:cubicBezTo>
                        <a:cubicBezTo>
                          <a:pt x="3602169" y="-72369"/>
                          <a:pt x="3401193" y="9240"/>
                          <a:pt x="3527992" y="0"/>
                        </a:cubicBezTo>
                        <a:cubicBezTo>
                          <a:pt x="3654791" y="-9240"/>
                          <a:pt x="3971302" y="95527"/>
                          <a:pt x="4341262" y="0"/>
                        </a:cubicBezTo>
                        <a:cubicBezTo>
                          <a:pt x="4711222" y="-95527"/>
                          <a:pt x="4984863" y="27714"/>
                          <a:pt x="5154533" y="0"/>
                        </a:cubicBezTo>
                        <a:cubicBezTo>
                          <a:pt x="5324203" y="-27714"/>
                          <a:pt x="5444723" y="6342"/>
                          <a:pt x="5727259" y="0"/>
                        </a:cubicBezTo>
                        <a:cubicBezTo>
                          <a:pt x="6009795" y="-6342"/>
                          <a:pt x="6344008" y="71357"/>
                          <a:pt x="6540530" y="0"/>
                        </a:cubicBezTo>
                        <a:cubicBezTo>
                          <a:pt x="6737052" y="-71357"/>
                          <a:pt x="6769153" y="51203"/>
                          <a:pt x="6992983" y="0"/>
                        </a:cubicBezTo>
                        <a:cubicBezTo>
                          <a:pt x="7216813" y="-51203"/>
                          <a:pt x="7264414" y="32861"/>
                          <a:pt x="7445437" y="0"/>
                        </a:cubicBezTo>
                        <a:cubicBezTo>
                          <a:pt x="7626460" y="-32861"/>
                          <a:pt x="7937676" y="66577"/>
                          <a:pt x="8138435" y="0"/>
                        </a:cubicBezTo>
                        <a:cubicBezTo>
                          <a:pt x="8339194" y="-66577"/>
                          <a:pt x="8391713" y="29808"/>
                          <a:pt x="8590889" y="0"/>
                        </a:cubicBezTo>
                        <a:cubicBezTo>
                          <a:pt x="8790065" y="-29808"/>
                          <a:pt x="9049461" y="14275"/>
                          <a:pt x="9404159" y="0"/>
                        </a:cubicBezTo>
                        <a:cubicBezTo>
                          <a:pt x="9758857" y="-14275"/>
                          <a:pt x="9966125" y="95323"/>
                          <a:pt x="10217430" y="0"/>
                        </a:cubicBezTo>
                        <a:cubicBezTo>
                          <a:pt x="10468735" y="-95323"/>
                          <a:pt x="10535256" y="59052"/>
                          <a:pt x="10790156" y="0"/>
                        </a:cubicBezTo>
                        <a:cubicBezTo>
                          <a:pt x="11045056" y="-59052"/>
                          <a:pt x="11090274" y="1780"/>
                          <a:pt x="11242610" y="0"/>
                        </a:cubicBezTo>
                        <a:cubicBezTo>
                          <a:pt x="11394946" y="-1780"/>
                          <a:pt x="11399134" y="19191"/>
                          <a:pt x="11454518" y="0"/>
                        </a:cubicBezTo>
                        <a:cubicBezTo>
                          <a:pt x="11509902" y="-19191"/>
                          <a:pt x="11825821" y="19857"/>
                          <a:pt x="12027244" y="0"/>
                        </a:cubicBezTo>
                        <a:cubicBezTo>
                          <a:pt x="12057473" y="212367"/>
                          <a:pt x="12000758" y="315557"/>
                          <a:pt x="12027244" y="425210"/>
                        </a:cubicBezTo>
                        <a:cubicBezTo>
                          <a:pt x="12053730" y="534863"/>
                          <a:pt x="11968653" y="788299"/>
                          <a:pt x="12027244" y="917558"/>
                        </a:cubicBezTo>
                        <a:cubicBezTo>
                          <a:pt x="12085835" y="1046817"/>
                          <a:pt x="12000720" y="1145872"/>
                          <a:pt x="12027244" y="1342768"/>
                        </a:cubicBezTo>
                        <a:cubicBezTo>
                          <a:pt x="12053768" y="1539664"/>
                          <a:pt x="11979416" y="1734512"/>
                          <a:pt x="12027244" y="1969392"/>
                        </a:cubicBezTo>
                        <a:cubicBezTo>
                          <a:pt x="12075072" y="2204272"/>
                          <a:pt x="11980390" y="2395612"/>
                          <a:pt x="12027244" y="2528879"/>
                        </a:cubicBezTo>
                        <a:cubicBezTo>
                          <a:pt x="12074098" y="2662146"/>
                          <a:pt x="11996123" y="2886700"/>
                          <a:pt x="12027244" y="3088365"/>
                        </a:cubicBezTo>
                        <a:cubicBezTo>
                          <a:pt x="12058365" y="3290030"/>
                          <a:pt x="11995542" y="3471620"/>
                          <a:pt x="12027244" y="3782129"/>
                        </a:cubicBezTo>
                        <a:cubicBezTo>
                          <a:pt x="12058946" y="4092638"/>
                          <a:pt x="11965530" y="4168402"/>
                          <a:pt x="12027244" y="4408754"/>
                        </a:cubicBezTo>
                        <a:cubicBezTo>
                          <a:pt x="12088958" y="4649106"/>
                          <a:pt x="12004350" y="4693908"/>
                          <a:pt x="12027244" y="4766825"/>
                        </a:cubicBezTo>
                        <a:cubicBezTo>
                          <a:pt x="12050138" y="4839742"/>
                          <a:pt x="12005828" y="5024122"/>
                          <a:pt x="12027244" y="5259173"/>
                        </a:cubicBezTo>
                        <a:cubicBezTo>
                          <a:pt x="12048660" y="5494224"/>
                          <a:pt x="11983656" y="5694075"/>
                          <a:pt x="12027244" y="5952936"/>
                        </a:cubicBezTo>
                        <a:cubicBezTo>
                          <a:pt x="12070832" y="6211797"/>
                          <a:pt x="12016434" y="6371372"/>
                          <a:pt x="12027244" y="6713838"/>
                        </a:cubicBezTo>
                        <a:cubicBezTo>
                          <a:pt x="11721475" y="6746930"/>
                          <a:pt x="11538560" y="6642562"/>
                          <a:pt x="11334246" y="6713838"/>
                        </a:cubicBezTo>
                        <a:cubicBezTo>
                          <a:pt x="11129932" y="6785114"/>
                          <a:pt x="11188031" y="6706540"/>
                          <a:pt x="11122337" y="6713838"/>
                        </a:cubicBezTo>
                        <a:cubicBezTo>
                          <a:pt x="11056643" y="6721136"/>
                          <a:pt x="10881942" y="6691402"/>
                          <a:pt x="10790156" y="6713838"/>
                        </a:cubicBezTo>
                        <a:cubicBezTo>
                          <a:pt x="10698370" y="6736274"/>
                          <a:pt x="10422088" y="6696793"/>
                          <a:pt x="10097158" y="6713838"/>
                        </a:cubicBezTo>
                        <a:cubicBezTo>
                          <a:pt x="9772228" y="6730883"/>
                          <a:pt x="9856255" y="6687415"/>
                          <a:pt x="9764977" y="6713838"/>
                        </a:cubicBezTo>
                        <a:cubicBezTo>
                          <a:pt x="9673699" y="6740261"/>
                          <a:pt x="9606402" y="6701565"/>
                          <a:pt x="9553068" y="6713838"/>
                        </a:cubicBezTo>
                        <a:cubicBezTo>
                          <a:pt x="9499734" y="6726111"/>
                          <a:pt x="9377645" y="6689933"/>
                          <a:pt x="9220887" y="6713838"/>
                        </a:cubicBezTo>
                        <a:cubicBezTo>
                          <a:pt x="9064129" y="6737743"/>
                          <a:pt x="8872887" y="6695485"/>
                          <a:pt x="8768434" y="6713838"/>
                        </a:cubicBezTo>
                        <a:cubicBezTo>
                          <a:pt x="8663981" y="6732191"/>
                          <a:pt x="8351719" y="6684778"/>
                          <a:pt x="8195708" y="6713838"/>
                        </a:cubicBezTo>
                        <a:cubicBezTo>
                          <a:pt x="8039697" y="6742898"/>
                          <a:pt x="7957194" y="6700493"/>
                          <a:pt x="7863527" y="6713838"/>
                        </a:cubicBezTo>
                        <a:cubicBezTo>
                          <a:pt x="7769860" y="6727183"/>
                          <a:pt x="7213080" y="6640297"/>
                          <a:pt x="7050256" y="6713838"/>
                        </a:cubicBezTo>
                        <a:cubicBezTo>
                          <a:pt x="6887432" y="6787379"/>
                          <a:pt x="6727054" y="6671736"/>
                          <a:pt x="6477530" y="6713838"/>
                        </a:cubicBezTo>
                        <a:cubicBezTo>
                          <a:pt x="6228006" y="6755940"/>
                          <a:pt x="5980167" y="6708178"/>
                          <a:pt x="5664259" y="6713838"/>
                        </a:cubicBezTo>
                        <a:cubicBezTo>
                          <a:pt x="5348351" y="6719498"/>
                          <a:pt x="5245138" y="6680541"/>
                          <a:pt x="4971261" y="6713838"/>
                        </a:cubicBezTo>
                        <a:cubicBezTo>
                          <a:pt x="4697384" y="6747135"/>
                          <a:pt x="4658199" y="6712092"/>
                          <a:pt x="4518807" y="6713838"/>
                        </a:cubicBezTo>
                        <a:cubicBezTo>
                          <a:pt x="4379415" y="6715584"/>
                          <a:pt x="4132152" y="6648113"/>
                          <a:pt x="3825809" y="6713838"/>
                        </a:cubicBezTo>
                        <a:cubicBezTo>
                          <a:pt x="3519466" y="6779563"/>
                          <a:pt x="3565424" y="6711520"/>
                          <a:pt x="3493628" y="6713838"/>
                        </a:cubicBezTo>
                        <a:cubicBezTo>
                          <a:pt x="3421832" y="6716156"/>
                          <a:pt x="3183876" y="6678404"/>
                          <a:pt x="2920902" y="6713838"/>
                        </a:cubicBezTo>
                        <a:cubicBezTo>
                          <a:pt x="2657928" y="6749272"/>
                          <a:pt x="2793748" y="6698657"/>
                          <a:pt x="2708994" y="6713838"/>
                        </a:cubicBezTo>
                        <a:cubicBezTo>
                          <a:pt x="2624240" y="6729019"/>
                          <a:pt x="2192161" y="6646344"/>
                          <a:pt x="1895723" y="6713838"/>
                        </a:cubicBezTo>
                        <a:cubicBezTo>
                          <a:pt x="1599285" y="6781332"/>
                          <a:pt x="1509065" y="6684826"/>
                          <a:pt x="1322997" y="6713838"/>
                        </a:cubicBezTo>
                        <a:cubicBezTo>
                          <a:pt x="1136929" y="6742850"/>
                          <a:pt x="795459" y="6702212"/>
                          <a:pt x="509726" y="6713838"/>
                        </a:cubicBezTo>
                        <a:cubicBezTo>
                          <a:pt x="223993" y="6725464"/>
                          <a:pt x="208170" y="6687149"/>
                          <a:pt x="0" y="6713838"/>
                        </a:cubicBezTo>
                        <a:cubicBezTo>
                          <a:pt x="-30084" y="6509892"/>
                          <a:pt x="48475" y="6427068"/>
                          <a:pt x="0" y="6288628"/>
                        </a:cubicBezTo>
                        <a:cubicBezTo>
                          <a:pt x="-48475" y="6150188"/>
                          <a:pt x="22589" y="5771829"/>
                          <a:pt x="0" y="5594865"/>
                        </a:cubicBezTo>
                        <a:cubicBezTo>
                          <a:pt x="-22589" y="5417901"/>
                          <a:pt x="33864" y="5231103"/>
                          <a:pt x="0" y="5035379"/>
                        </a:cubicBezTo>
                        <a:cubicBezTo>
                          <a:pt x="-33864" y="4839655"/>
                          <a:pt x="12306" y="4755194"/>
                          <a:pt x="0" y="4677307"/>
                        </a:cubicBezTo>
                        <a:cubicBezTo>
                          <a:pt x="-12306" y="4599420"/>
                          <a:pt x="17840" y="4310276"/>
                          <a:pt x="0" y="4117821"/>
                        </a:cubicBezTo>
                        <a:cubicBezTo>
                          <a:pt x="-17840" y="3925366"/>
                          <a:pt x="10335" y="3756541"/>
                          <a:pt x="0" y="3625473"/>
                        </a:cubicBezTo>
                        <a:cubicBezTo>
                          <a:pt x="-10335" y="3494405"/>
                          <a:pt x="8939" y="3280236"/>
                          <a:pt x="0" y="3133124"/>
                        </a:cubicBezTo>
                        <a:cubicBezTo>
                          <a:pt x="-8939" y="2986012"/>
                          <a:pt x="32571" y="2820754"/>
                          <a:pt x="0" y="2640776"/>
                        </a:cubicBezTo>
                        <a:cubicBezTo>
                          <a:pt x="-32571" y="2460798"/>
                          <a:pt x="2435" y="2248622"/>
                          <a:pt x="0" y="2148428"/>
                        </a:cubicBezTo>
                        <a:cubicBezTo>
                          <a:pt x="-2435" y="2048234"/>
                          <a:pt x="15604" y="1734096"/>
                          <a:pt x="0" y="1521803"/>
                        </a:cubicBezTo>
                        <a:cubicBezTo>
                          <a:pt x="-15604" y="1309510"/>
                          <a:pt x="45334" y="1161536"/>
                          <a:pt x="0" y="962317"/>
                        </a:cubicBezTo>
                        <a:cubicBezTo>
                          <a:pt x="-45334" y="763098"/>
                          <a:pt x="27072" y="696079"/>
                          <a:pt x="0" y="604245"/>
                        </a:cubicBezTo>
                        <a:cubicBezTo>
                          <a:pt x="-27072" y="512411"/>
                          <a:pt x="34705" y="250835"/>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70185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Light Title Slide 5">
    <p:spTree>
      <p:nvGrpSpPr>
        <p:cNvPr id="1" name=""/>
        <p:cNvGrpSpPr/>
        <p:nvPr/>
      </p:nvGrpSpPr>
      <p:grpSpPr>
        <a:xfrm>
          <a:off x="0" y="0"/>
          <a:ext cx="0" cy="0"/>
          <a:chOff x="0" y="0"/>
          <a:chExt cx="0" cy="0"/>
        </a:xfrm>
      </p:grpSpPr>
      <p:pic>
        <p:nvPicPr>
          <p:cNvPr id="11" name="Picture 10" descr="Aerial view of CSUB campus">
            <a:extLst>
              <a:ext uri="{FF2B5EF4-FFF2-40B4-BE49-F238E27FC236}">
                <a16:creationId xmlns:a16="http://schemas.microsoft.com/office/drawing/2014/main" id="{81C06DB0-1D42-596B-3D73-1C3CD44C9CB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734206"/>
            <a:ext cx="12192000" cy="4319051"/>
          </a:xfrm>
          <a:prstGeom prst="rect">
            <a:avLst/>
          </a:prstGeom>
        </p:spPr>
      </p:pic>
      <p:sp>
        <p:nvSpPr>
          <p:cNvPr id="2" name="Title 1">
            <a:extLst>
              <a:ext uri="{FF2B5EF4-FFF2-40B4-BE49-F238E27FC236}">
                <a16:creationId xmlns:a16="http://schemas.microsoft.com/office/drawing/2014/main" id="{DFBE8C64-587F-F903-A786-104442783FF9}"/>
              </a:ext>
            </a:extLst>
          </p:cNvPr>
          <p:cNvSpPr>
            <a:spLocks noGrp="1"/>
          </p:cNvSpPr>
          <p:nvPr>
            <p:ph type="ctrTitle"/>
          </p:nvPr>
        </p:nvSpPr>
        <p:spPr>
          <a:xfrm>
            <a:off x="0" y="350923"/>
            <a:ext cx="12192000" cy="1177777"/>
          </a:xfrm>
        </p:spPr>
        <p:txBody>
          <a:bodyPr anchor="t" anchorCtr="0"/>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10060C0-A2F6-E8DE-709C-1CCBE572CBD5}"/>
              </a:ext>
            </a:extLst>
          </p:cNvPr>
          <p:cNvSpPr>
            <a:spLocks noGrp="1"/>
          </p:cNvSpPr>
          <p:nvPr>
            <p:ph type="subTitle" idx="1"/>
          </p:nvPr>
        </p:nvSpPr>
        <p:spPr>
          <a:xfrm>
            <a:off x="1524000" y="1241145"/>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Rectangle 9">
            <a:extLst>
              <a:ext uri="{FF2B5EF4-FFF2-40B4-BE49-F238E27FC236}">
                <a16:creationId xmlns:a16="http://schemas.microsoft.com/office/drawing/2014/main" id="{32AC05C6-DC5F-0AA3-B1DB-7D2AF93634F0}"/>
              </a:ext>
            </a:extLst>
          </p:cNvPr>
          <p:cNvSpPr/>
          <p:nvPr userDrawn="1"/>
        </p:nvSpPr>
        <p:spPr>
          <a:xfrm>
            <a:off x="0" y="5038344"/>
            <a:ext cx="12192000" cy="18196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CSUB logo">
            <a:extLst>
              <a:ext uri="{FF2B5EF4-FFF2-40B4-BE49-F238E27FC236}">
                <a16:creationId xmlns:a16="http://schemas.microsoft.com/office/drawing/2014/main" id="{5522B10A-CBF8-6959-622C-2312D776044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50893" y="4143355"/>
            <a:ext cx="3090214" cy="2714645"/>
          </a:xfrm>
          <a:prstGeom prst="rect">
            <a:avLst/>
          </a:prstGeom>
        </p:spPr>
      </p:pic>
      <p:sp>
        <p:nvSpPr>
          <p:cNvPr id="4" name="Rectangle 3">
            <a:extLst>
              <a:ext uri="{FF2B5EF4-FFF2-40B4-BE49-F238E27FC236}">
                <a16:creationId xmlns:a16="http://schemas.microsoft.com/office/drawing/2014/main" id="{99D38A0C-D7C8-62C3-FCCF-FA5EB5EB4401}"/>
              </a:ext>
            </a:extLst>
          </p:cNvPr>
          <p:cNvSpPr/>
          <p:nvPr userDrawn="1"/>
        </p:nvSpPr>
        <p:spPr>
          <a:xfrm>
            <a:off x="98854" y="74141"/>
            <a:ext cx="11986054" cy="6713837"/>
          </a:xfrm>
          <a:prstGeom prst="rect">
            <a:avLst/>
          </a:prstGeom>
          <a:noFill/>
          <a:ln w="203200">
            <a:solidFill>
              <a:schemeClr val="accent2"/>
            </a:solidFill>
            <a:extLst>
              <a:ext uri="{C807C97D-BFC1-408E-A445-0C87EB9F89A2}">
                <ask:lineSketchStyleProps xmlns:ask="http://schemas.microsoft.com/office/drawing/2018/sketchyshapes" sd="1219033472">
                  <a:custGeom>
                    <a:avLst/>
                    <a:gdLst>
                      <a:gd name="connsiteX0" fmla="*/ 0 w 12027244"/>
                      <a:gd name="connsiteY0" fmla="*/ 0 h 6713838"/>
                      <a:gd name="connsiteX1" fmla="*/ 452453 w 12027244"/>
                      <a:gd name="connsiteY1" fmla="*/ 0 h 6713838"/>
                      <a:gd name="connsiteX2" fmla="*/ 664362 w 12027244"/>
                      <a:gd name="connsiteY2" fmla="*/ 0 h 6713838"/>
                      <a:gd name="connsiteX3" fmla="*/ 1477633 w 12027244"/>
                      <a:gd name="connsiteY3" fmla="*/ 0 h 6713838"/>
                      <a:gd name="connsiteX4" fmla="*/ 1930086 w 12027244"/>
                      <a:gd name="connsiteY4" fmla="*/ 0 h 6713838"/>
                      <a:gd name="connsiteX5" fmla="*/ 2382540 w 12027244"/>
                      <a:gd name="connsiteY5" fmla="*/ 0 h 6713838"/>
                      <a:gd name="connsiteX6" fmla="*/ 3195811 w 12027244"/>
                      <a:gd name="connsiteY6" fmla="*/ 0 h 6713838"/>
                      <a:gd name="connsiteX7" fmla="*/ 3527992 w 12027244"/>
                      <a:gd name="connsiteY7" fmla="*/ 0 h 6713838"/>
                      <a:gd name="connsiteX8" fmla="*/ 4341262 w 12027244"/>
                      <a:gd name="connsiteY8" fmla="*/ 0 h 6713838"/>
                      <a:gd name="connsiteX9" fmla="*/ 5154533 w 12027244"/>
                      <a:gd name="connsiteY9" fmla="*/ 0 h 6713838"/>
                      <a:gd name="connsiteX10" fmla="*/ 5727259 w 12027244"/>
                      <a:gd name="connsiteY10" fmla="*/ 0 h 6713838"/>
                      <a:gd name="connsiteX11" fmla="*/ 6540530 w 12027244"/>
                      <a:gd name="connsiteY11" fmla="*/ 0 h 6713838"/>
                      <a:gd name="connsiteX12" fmla="*/ 6992983 w 12027244"/>
                      <a:gd name="connsiteY12" fmla="*/ 0 h 6713838"/>
                      <a:gd name="connsiteX13" fmla="*/ 7445437 w 12027244"/>
                      <a:gd name="connsiteY13" fmla="*/ 0 h 6713838"/>
                      <a:gd name="connsiteX14" fmla="*/ 8138435 w 12027244"/>
                      <a:gd name="connsiteY14" fmla="*/ 0 h 6713838"/>
                      <a:gd name="connsiteX15" fmla="*/ 8590889 w 12027244"/>
                      <a:gd name="connsiteY15" fmla="*/ 0 h 6713838"/>
                      <a:gd name="connsiteX16" fmla="*/ 9404159 w 12027244"/>
                      <a:gd name="connsiteY16" fmla="*/ 0 h 6713838"/>
                      <a:gd name="connsiteX17" fmla="*/ 10217430 w 12027244"/>
                      <a:gd name="connsiteY17" fmla="*/ 0 h 6713838"/>
                      <a:gd name="connsiteX18" fmla="*/ 10790156 w 12027244"/>
                      <a:gd name="connsiteY18" fmla="*/ 0 h 6713838"/>
                      <a:gd name="connsiteX19" fmla="*/ 11242610 w 12027244"/>
                      <a:gd name="connsiteY19" fmla="*/ 0 h 6713838"/>
                      <a:gd name="connsiteX20" fmla="*/ 11454518 w 12027244"/>
                      <a:gd name="connsiteY20" fmla="*/ 0 h 6713838"/>
                      <a:gd name="connsiteX21" fmla="*/ 12027244 w 12027244"/>
                      <a:gd name="connsiteY21" fmla="*/ 0 h 6713838"/>
                      <a:gd name="connsiteX22" fmla="*/ 12027244 w 12027244"/>
                      <a:gd name="connsiteY22" fmla="*/ 425210 h 6713838"/>
                      <a:gd name="connsiteX23" fmla="*/ 12027244 w 12027244"/>
                      <a:gd name="connsiteY23" fmla="*/ 917558 h 6713838"/>
                      <a:gd name="connsiteX24" fmla="*/ 12027244 w 12027244"/>
                      <a:gd name="connsiteY24" fmla="*/ 1342768 h 6713838"/>
                      <a:gd name="connsiteX25" fmla="*/ 12027244 w 12027244"/>
                      <a:gd name="connsiteY25" fmla="*/ 1969392 h 6713838"/>
                      <a:gd name="connsiteX26" fmla="*/ 12027244 w 12027244"/>
                      <a:gd name="connsiteY26" fmla="*/ 2528879 h 6713838"/>
                      <a:gd name="connsiteX27" fmla="*/ 12027244 w 12027244"/>
                      <a:gd name="connsiteY27" fmla="*/ 3088365 h 6713838"/>
                      <a:gd name="connsiteX28" fmla="*/ 12027244 w 12027244"/>
                      <a:gd name="connsiteY28" fmla="*/ 3782129 h 6713838"/>
                      <a:gd name="connsiteX29" fmla="*/ 12027244 w 12027244"/>
                      <a:gd name="connsiteY29" fmla="*/ 4408754 h 6713838"/>
                      <a:gd name="connsiteX30" fmla="*/ 12027244 w 12027244"/>
                      <a:gd name="connsiteY30" fmla="*/ 4766825 h 6713838"/>
                      <a:gd name="connsiteX31" fmla="*/ 12027244 w 12027244"/>
                      <a:gd name="connsiteY31" fmla="*/ 5259173 h 6713838"/>
                      <a:gd name="connsiteX32" fmla="*/ 12027244 w 12027244"/>
                      <a:gd name="connsiteY32" fmla="*/ 5952936 h 6713838"/>
                      <a:gd name="connsiteX33" fmla="*/ 12027244 w 12027244"/>
                      <a:gd name="connsiteY33" fmla="*/ 6713838 h 6713838"/>
                      <a:gd name="connsiteX34" fmla="*/ 11334246 w 12027244"/>
                      <a:gd name="connsiteY34" fmla="*/ 6713838 h 6713838"/>
                      <a:gd name="connsiteX35" fmla="*/ 11122337 w 12027244"/>
                      <a:gd name="connsiteY35" fmla="*/ 6713838 h 6713838"/>
                      <a:gd name="connsiteX36" fmla="*/ 10790156 w 12027244"/>
                      <a:gd name="connsiteY36" fmla="*/ 6713838 h 6713838"/>
                      <a:gd name="connsiteX37" fmla="*/ 10097158 w 12027244"/>
                      <a:gd name="connsiteY37" fmla="*/ 6713838 h 6713838"/>
                      <a:gd name="connsiteX38" fmla="*/ 9764977 w 12027244"/>
                      <a:gd name="connsiteY38" fmla="*/ 6713838 h 6713838"/>
                      <a:gd name="connsiteX39" fmla="*/ 9553068 w 12027244"/>
                      <a:gd name="connsiteY39" fmla="*/ 6713838 h 6713838"/>
                      <a:gd name="connsiteX40" fmla="*/ 9220887 w 12027244"/>
                      <a:gd name="connsiteY40" fmla="*/ 6713838 h 6713838"/>
                      <a:gd name="connsiteX41" fmla="*/ 8768434 w 12027244"/>
                      <a:gd name="connsiteY41" fmla="*/ 6713838 h 6713838"/>
                      <a:gd name="connsiteX42" fmla="*/ 8195708 w 12027244"/>
                      <a:gd name="connsiteY42" fmla="*/ 6713838 h 6713838"/>
                      <a:gd name="connsiteX43" fmla="*/ 7863527 w 12027244"/>
                      <a:gd name="connsiteY43" fmla="*/ 6713838 h 6713838"/>
                      <a:gd name="connsiteX44" fmla="*/ 7050256 w 12027244"/>
                      <a:gd name="connsiteY44" fmla="*/ 6713838 h 6713838"/>
                      <a:gd name="connsiteX45" fmla="*/ 6477530 w 12027244"/>
                      <a:gd name="connsiteY45" fmla="*/ 6713838 h 6713838"/>
                      <a:gd name="connsiteX46" fmla="*/ 5664259 w 12027244"/>
                      <a:gd name="connsiteY46" fmla="*/ 6713838 h 6713838"/>
                      <a:gd name="connsiteX47" fmla="*/ 4971261 w 12027244"/>
                      <a:gd name="connsiteY47" fmla="*/ 6713838 h 6713838"/>
                      <a:gd name="connsiteX48" fmla="*/ 4518807 w 12027244"/>
                      <a:gd name="connsiteY48" fmla="*/ 6713838 h 6713838"/>
                      <a:gd name="connsiteX49" fmla="*/ 3825809 w 12027244"/>
                      <a:gd name="connsiteY49" fmla="*/ 6713838 h 6713838"/>
                      <a:gd name="connsiteX50" fmla="*/ 3493628 w 12027244"/>
                      <a:gd name="connsiteY50" fmla="*/ 6713838 h 6713838"/>
                      <a:gd name="connsiteX51" fmla="*/ 2920902 w 12027244"/>
                      <a:gd name="connsiteY51" fmla="*/ 6713838 h 6713838"/>
                      <a:gd name="connsiteX52" fmla="*/ 2708994 w 12027244"/>
                      <a:gd name="connsiteY52" fmla="*/ 6713838 h 6713838"/>
                      <a:gd name="connsiteX53" fmla="*/ 1895723 w 12027244"/>
                      <a:gd name="connsiteY53" fmla="*/ 6713838 h 6713838"/>
                      <a:gd name="connsiteX54" fmla="*/ 1322997 w 12027244"/>
                      <a:gd name="connsiteY54" fmla="*/ 6713838 h 6713838"/>
                      <a:gd name="connsiteX55" fmla="*/ 509726 w 12027244"/>
                      <a:gd name="connsiteY55" fmla="*/ 6713838 h 6713838"/>
                      <a:gd name="connsiteX56" fmla="*/ 0 w 12027244"/>
                      <a:gd name="connsiteY56" fmla="*/ 6713838 h 6713838"/>
                      <a:gd name="connsiteX57" fmla="*/ 0 w 12027244"/>
                      <a:gd name="connsiteY57" fmla="*/ 6288628 h 6713838"/>
                      <a:gd name="connsiteX58" fmla="*/ 0 w 12027244"/>
                      <a:gd name="connsiteY58" fmla="*/ 5594865 h 6713838"/>
                      <a:gd name="connsiteX59" fmla="*/ 0 w 12027244"/>
                      <a:gd name="connsiteY59" fmla="*/ 5035379 h 6713838"/>
                      <a:gd name="connsiteX60" fmla="*/ 0 w 12027244"/>
                      <a:gd name="connsiteY60" fmla="*/ 4677307 h 6713838"/>
                      <a:gd name="connsiteX61" fmla="*/ 0 w 12027244"/>
                      <a:gd name="connsiteY61" fmla="*/ 4117821 h 6713838"/>
                      <a:gd name="connsiteX62" fmla="*/ 0 w 12027244"/>
                      <a:gd name="connsiteY62" fmla="*/ 3625473 h 6713838"/>
                      <a:gd name="connsiteX63" fmla="*/ 0 w 12027244"/>
                      <a:gd name="connsiteY63" fmla="*/ 3133124 h 6713838"/>
                      <a:gd name="connsiteX64" fmla="*/ 0 w 12027244"/>
                      <a:gd name="connsiteY64" fmla="*/ 2640776 h 6713838"/>
                      <a:gd name="connsiteX65" fmla="*/ 0 w 12027244"/>
                      <a:gd name="connsiteY65" fmla="*/ 2148428 h 6713838"/>
                      <a:gd name="connsiteX66" fmla="*/ 0 w 12027244"/>
                      <a:gd name="connsiteY66" fmla="*/ 1521803 h 6713838"/>
                      <a:gd name="connsiteX67" fmla="*/ 0 w 12027244"/>
                      <a:gd name="connsiteY67" fmla="*/ 962317 h 6713838"/>
                      <a:gd name="connsiteX68" fmla="*/ 0 w 12027244"/>
                      <a:gd name="connsiteY68" fmla="*/ 604245 h 6713838"/>
                      <a:gd name="connsiteX69" fmla="*/ 0 w 12027244"/>
                      <a:gd name="connsiteY69" fmla="*/ 0 h 671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2027244" h="6713838" extrusionOk="0">
                        <a:moveTo>
                          <a:pt x="0" y="0"/>
                        </a:moveTo>
                        <a:cubicBezTo>
                          <a:pt x="145551" y="-591"/>
                          <a:pt x="316917" y="43133"/>
                          <a:pt x="452453" y="0"/>
                        </a:cubicBezTo>
                        <a:cubicBezTo>
                          <a:pt x="587989" y="-43133"/>
                          <a:pt x="613303" y="4358"/>
                          <a:pt x="664362" y="0"/>
                        </a:cubicBezTo>
                        <a:cubicBezTo>
                          <a:pt x="715421" y="-4358"/>
                          <a:pt x="1285430" y="9428"/>
                          <a:pt x="1477633" y="0"/>
                        </a:cubicBezTo>
                        <a:cubicBezTo>
                          <a:pt x="1669836" y="-9428"/>
                          <a:pt x="1833406" y="48118"/>
                          <a:pt x="1930086" y="0"/>
                        </a:cubicBezTo>
                        <a:cubicBezTo>
                          <a:pt x="2026766" y="-48118"/>
                          <a:pt x="2247140" y="49130"/>
                          <a:pt x="2382540" y="0"/>
                        </a:cubicBezTo>
                        <a:cubicBezTo>
                          <a:pt x="2517940" y="-49130"/>
                          <a:pt x="2789453" y="72369"/>
                          <a:pt x="3195811" y="0"/>
                        </a:cubicBezTo>
                        <a:cubicBezTo>
                          <a:pt x="3602169" y="-72369"/>
                          <a:pt x="3401193" y="9240"/>
                          <a:pt x="3527992" y="0"/>
                        </a:cubicBezTo>
                        <a:cubicBezTo>
                          <a:pt x="3654791" y="-9240"/>
                          <a:pt x="3971302" y="95527"/>
                          <a:pt x="4341262" y="0"/>
                        </a:cubicBezTo>
                        <a:cubicBezTo>
                          <a:pt x="4711222" y="-95527"/>
                          <a:pt x="4984863" y="27714"/>
                          <a:pt x="5154533" y="0"/>
                        </a:cubicBezTo>
                        <a:cubicBezTo>
                          <a:pt x="5324203" y="-27714"/>
                          <a:pt x="5444723" y="6342"/>
                          <a:pt x="5727259" y="0"/>
                        </a:cubicBezTo>
                        <a:cubicBezTo>
                          <a:pt x="6009795" y="-6342"/>
                          <a:pt x="6344008" y="71357"/>
                          <a:pt x="6540530" y="0"/>
                        </a:cubicBezTo>
                        <a:cubicBezTo>
                          <a:pt x="6737052" y="-71357"/>
                          <a:pt x="6769153" y="51203"/>
                          <a:pt x="6992983" y="0"/>
                        </a:cubicBezTo>
                        <a:cubicBezTo>
                          <a:pt x="7216813" y="-51203"/>
                          <a:pt x="7264414" y="32861"/>
                          <a:pt x="7445437" y="0"/>
                        </a:cubicBezTo>
                        <a:cubicBezTo>
                          <a:pt x="7626460" y="-32861"/>
                          <a:pt x="7937676" y="66577"/>
                          <a:pt x="8138435" y="0"/>
                        </a:cubicBezTo>
                        <a:cubicBezTo>
                          <a:pt x="8339194" y="-66577"/>
                          <a:pt x="8391713" y="29808"/>
                          <a:pt x="8590889" y="0"/>
                        </a:cubicBezTo>
                        <a:cubicBezTo>
                          <a:pt x="8790065" y="-29808"/>
                          <a:pt x="9049461" y="14275"/>
                          <a:pt x="9404159" y="0"/>
                        </a:cubicBezTo>
                        <a:cubicBezTo>
                          <a:pt x="9758857" y="-14275"/>
                          <a:pt x="9966125" y="95323"/>
                          <a:pt x="10217430" y="0"/>
                        </a:cubicBezTo>
                        <a:cubicBezTo>
                          <a:pt x="10468735" y="-95323"/>
                          <a:pt x="10535256" y="59052"/>
                          <a:pt x="10790156" y="0"/>
                        </a:cubicBezTo>
                        <a:cubicBezTo>
                          <a:pt x="11045056" y="-59052"/>
                          <a:pt x="11090274" y="1780"/>
                          <a:pt x="11242610" y="0"/>
                        </a:cubicBezTo>
                        <a:cubicBezTo>
                          <a:pt x="11394946" y="-1780"/>
                          <a:pt x="11399134" y="19191"/>
                          <a:pt x="11454518" y="0"/>
                        </a:cubicBezTo>
                        <a:cubicBezTo>
                          <a:pt x="11509902" y="-19191"/>
                          <a:pt x="11825821" y="19857"/>
                          <a:pt x="12027244" y="0"/>
                        </a:cubicBezTo>
                        <a:cubicBezTo>
                          <a:pt x="12057473" y="212367"/>
                          <a:pt x="12000758" y="315557"/>
                          <a:pt x="12027244" y="425210"/>
                        </a:cubicBezTo>
                        <a:cubicBezTo>
                          <a:pt x="12053730" y="534863"/>
                          <a:pt x="11968653" y="788299"/>
                          <a:pt x="12027244" y="917558"/>
                        </a:cubicBezTo>
                        <a:cubicBezTo>
                          <a:pt x="12085835" y="1046817"/>
                          <a:pt x="12000720" y="1145872"/>
                          <a:pt x="12027244" y="1342768"/>
                        </a:cubicBezTo>
                        <a:cubicBezTo>
                          <a:pt x="12053768" y="1539664"/>
                          <a:pt x="11979416" y="1734512"/>
                          <a:pt x="12027244" y="1969392"/>
                        </a:cubicBezTo>
                        <a:cubicBezTo>
                          <a:pt x="12075072" y="2204272"/>
                          <a:pt x="11980390" y="2395612"/>
                          <a:pt x="12027244" y="2528879"/>
                        </a:cubicBezTo>
                        <a:cubicBezTo>
                          <a:pt x="12074098" y="2662146"/>
                          <a:pt x="11996123" y="2886700"/>
                          <a:pt x="12027244" y="3088365"/>
                        </a:cubicBezTo>
                        <a:cubicBezTo>
                          <a:pt x="12058365" y="3290030"/>
                          <a:pt x="11995542" y="3471620"/>
                          <a:pt x="12027244" y="3782129"/>
                        </a:cubicBezTo>
                        <a:cubicBezTo>
                          <a:pt x="12058946" y="4092638"/>
                          <a:pt x="11965530" y="4168402"/>
                          <a:pt x="12027244" y="4408754"/>
                        </a:cubicBezTo>
                        <a:cubicBezTo>
                          <a:pt x="12088958" y="4649106"/>
                          <a:pt x="12004350" y="4693908"/>
                          <a:pt x="12027244" y="4766825"/>
                        </a:cubicBezTo>
                        <a:cubicBezTo>
                          <a:pt x="12050138" y="4839742"/>
                          <a:pt x="12005828" y="5024122"/>
                          <a:pt x="12027244" y="5259173"/>
                        </a:cubicBezTo>
                        <a:cubicBezTo>
                          <a:pt x="12048660" y="5494224"/>
                          <a:pt x="11983656" y="5694075"/>
                          <a:pt x="12027244" y="5952936"/>
                        </a:cubicBezTo>
                        <a:cubicBezTo>
                          <a:pt x="12070832" y="6211797"/>
                          <a:pt x="12016434" y="6371372"/>
                          <a:pt x="12027244" y="6713838"/>
                        </a:cubicBezTo>
                        <a:cubicBezTo>
                          <a:pt x="11721475" y="6746930"/>
                          <a:pt x="11538560" y="6642562"/>
                          <a:pt x="11334246" y="6713838"/>
                        </a:cubicBezTo>
                        <a:cubicBezTo>
                          <a:pt x="11129932" y="6785114"/>
                          <a:pt x="11188031" y="6706540"/>
                          <a:pt x="11122337" y="6713838"/>
                        </a:cubicBezTo>
                        <a:cubicBezTo>
                          <a:pt x="11056643" y="6721136"/>
                          <a:pt x="10881942" y="6691402"/>
                          <a:pt x="10790156" y="6713838"/>
                        </a:cubicBezTo>
                        <a:cubicBezTo>
                          <a:pt x="10698370" y="6736274"/>
                          <a:pt x="10422088" y="6696793"/>
                          <a:pt x="10097158" y="6713838"/>
                        </a:cubicBezTo>
                        <a:cubicBezTo>
                          <a:pt x="9772228" y="6730883"/>
                          <a:pt x="9856255" y="6687415"/>
                          <a:pt x="9764977" y="6713838"/>
                        </a:cubicBezTo>
                        <a:cubicBezTo>
                          <a:pt x="9673699" y="6740261"/>
                          <a:pt x="9606402" y="6701565"/>
                          <a:pt x="9553068" y="6713838"/>
                        </a:cubicBezTo>
                        <a:cubicBezTo>
                          <a:pt x="9499734" y="6726111"/>
                          <a:pt x="9377645" y="6689933"/>
                          <a:pt x="9220887" y="6713838"/>
                        </a:cubicBezTo>
                        <a:cubicBezTo>
                          <a:pt x="9064129" y="6737743"/>
                          <a:pt x="8872887" y="6695485"/>
                          <a:pt x="8768434" y="6713838"/>
                        </a:cubicBezTo>
                        <a:cubicBezTo>
                          <a:pt x="8663981" y="6732191"/>
                          <a:pt x="8351719" y="6684778"/>
                          <a:pt x="8195708" y="6713838"/>
                        </a:cubicBezTo>
                        <a:cubicBezTo>
                          <a:pt x="8039697" y="6742898"/>
                          <a:pt x="7957194" y="6700493"/>
                          <a:pt x="7863527" y="6713838"/>
                        </a:cubicBezTo>
                        <a:cubicBezTo>
                          <a:pt x="7769860" y="6727183"/>
                          <a:pt x="7213080" y="6640297"/>
                          <a:pt x="7050256" y="6713838"/>
                        </a:cubicBezTo>
                        <a:cubicBezTo>
                          <a:pt x="6887432" y="6787379"/>
                          <a:pt x="6727054" y="6671736"/>
                          <a:pt x="6477530" y="6713838"/>
                        </a:cubicBezTo>
                        <a:cubicBezTo>
                          <a:pt x="6228006" y="6755940"/>
                          <a:pt x="5980167" y="6708178"/>
                          <a:pt x="5664259" y="6713838"/>
                        </a:cubicBezTo>
                        <a:cubicBezTo>
                          <a:pt x="5348351" y="6719498"/>
                          <a:pt x="5245138" y="6680541"/>
                          <a:pt x="4971261" y="6713838"/>
                        </a:cubicBezTo>
                        <a:cubicBezTo>
                          <a:pt x="4697384" y="6747135"/>
                          <a:pt x="4658199" y="6712092"/>
                          <a:pt x="4518807" y="6713838"/>
                        </a:cubicBezTo>
                        <a:cubicBezTo>
                          <a:pt x="4379415" y="6715584"/>
                          <a:pt x="4132152" y="6648113"/>
                          <a:pt x="3825809" y="6713838"/>
                        </a:cubicBezTo>
                        <a:cubicBezTo>
                          <a:pt x="3519466" y="6779563"/>
                          <a:pt x="3565424" y="6711520"/>
                          <a:pt x="3493628" y="6713838"/>
                        </a:cubicBezTo>
                        <a:cubicBezTo>
                          <a:pt x="3421832" y="6716156"/>
                          <a:pt x="3183876" y="6678404"/>
                          <a:pt x="2920902" y="6713838"/>
                        </a:cubicBezTo>
                        <a:cubicBezTo>
                          <a:pt x="2657928" y="6749272"/>
                          <a:pt x="2793748" y="6698657"/>
                          <a:pt x="2708994" y="6713838"/>
                        </a:cubicBezTo>
                        <a:cubicBezTo>
                          <a:pt x="2624240" y="6729019"/>
                          <a:pt x="2192161" y="6646344"/>
                          <a:pt x="1895723" y="6713838"/>
                        </a:cubicBezTo>
                        <a:cubicBezTo>
                          <a:pt x="1599285" y="6781332"/>
                          <a:pt x="1509065" y="6684826"/>
                          <a:pt x="1322997" y="6713838"/>
                        </a:cubicBezTo>
                        <a:cubicBezTo>
                          <a:pt x="1136929" y="6742850"/>
                          <a:pt x="795459" y="6702212"/>
                          <a:pt x="509726" y="6713838"/>
                        </a:cubicBezTo>
                        <a:cubicBezTo>
                          <a:pt x="223993" y="6725464"/>
                          <a:pt x="208170" y="6687149"/>
                          <a:pt x="0" y="6713838"/>
                        </a:cubicBezTo>
                        <a:cubicBezTo>
                          <a:pt x="-30084" y="6509892"/>
                          <a:pt x="48475" y="6427068"/>
                          <a:pt x="0" y="6288628"/>
                        </a:cubicBezTo>
                        <a:cubicBezTo>
                          <a:pt x="-48475" y="6150188"/>
                          <a:pt x="22589" y="5771829"/>
                          <a:pt x="0" y="5594865"/>
                        </a:cubicBezTo>
                        <a:cubicBezTo>
                          <a:pt x="-22589" y="5417901"/>
                          <a:pt x="33864" y="5231103"/>
                          <a:pt x="0" y="5035379"/>
                        </a:cubicBezTo>
                        <a:cubicBezTo>
                          <a:pt x="-33864" y="4839655"/>
                          <a:pt x="12306" y="4755194"/>
                          <a:pt x="0" y="4677307"/>
                        </a:cubicBezTo>
                        <a:cubicBezTo>
                          <a:pt x="-12306" y="4599420"/>
                          <a:pt x="17840" y="4310276"/>
                          <a:pt x="0" y="4117821"/>
                        </a:cubicBezTo>
                        <a:cubicBezTo>
                          <a:pt x="-17840" y="3925366"/>
                          <a:pt x="10335" y="3756541"/>
                          <a:pt x="0" y="3625473"/>
                        </a:cubicBezTo>
                        <a:cubicBezTo>
                          <a:pt x="-10335" y="3494405"/>
                          <a:pt x="8939" y="3280236"/>
                          <a:pt x="0" y="3133124"/>
                        </a:cubicBezTo>
                        <a:cubicBezTo>
                          <a:pt x="-8939" y="2986012"/>
                          <a:pt x="32571" y="2820754"/>
                          <a:pt x="0" y="2640776"/>
                        </a:cubicBezTo>
                        <a:cubicBezTo>
                          <a:pt x="-32571" y="2460798"/>
                          <a:pt x="2435" y="2248622"/>
                          <a:pt x="0" y="2148428"/>
                        </a:cubicBezTo>
                        <a:cubicBezTo>
                          <a:pt x="-2435" y="2048234"/>
                          <a:pt x="15604" y="1734096"/>
                          <a:pt x="0" y="1521803"/>
                        </a:cubicBezTo>
                        <a:cubicBezTo>
                          <a:pt x="-15604" y="1309510"/>
                          <a:pt x="45334" y="1161536"/>
                          <a:pt x="0" y="962317"/>
                        </a:cubicBezTo>
                        <a:cubicBezTo>
                          <a:pt x="-45334" y="763098"/>
                          <a:pt x="27072" y="696079"/>
                          <a:pt x="0" y="604245"/>
                        </a:cubicBezTo>
                        <a:cubicBezTo>
                          <a:pt x="-27072" y="512411"/>
                          <a:pt x="34705" y="250835"/>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44706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Light Title Slide 6">
    <p:spTree>
      <p:nvGrpSpPr>
        <p:cNvPr id="1" name=""/>
        <p:cNvGrpSpPr/>
        <p:nvPr/>
      </p:nvGrpSpPr>
      <p:grpSpPr>
        <a:xfrm>
          <a:off x="0" y="0"/>
          <a:ext cx="0" cy="0"/>
          <a:chOff x="0" y="0"/>
          <a:chExt cx="0" cy="0"/>
        </a:xfrm>
      </p:grpSpPr>
      <p:pic>
        <p:nvPicPr>
          <p:cNvPr id="5" name="Picture 4" descr="A person walking on sidewalk on CSUB campus">
            <a:extLst>
              <a:ext uri="{FF2B5EF4-FFF2-40B4-BE49-F238E27FC236}">
                <a16:creationId xmlns:a16="http://schemas.microsoft.com/office/drawing/2014/main" id="{6144D6B0-8E00-DC9B-6B66-D9D452BFB80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7963"/>
          <a:stretch/>
        </p:blipFill>
        <p:spPr>
          <a:xfrm>
            <a:off x="0" y="1757855"/>
            <a:ext cx="12192000" cy="4232186"/>
          </a:xfrm>
          <a:prstGeom prst="rect">
            <a:avLst/>
          </a:prstGeom>
        </p:spPr>
      </p:pic>
      <p:sp>
        <p:nvSpPr>
          <p:cNvPr id="2" name="Title 1">
            <a:extLst>
              <a:ext uri="{FF2B5EF4-FFF2-40B4-BE49-F238E27FC236}">
                <a16:creationId xmlns:a16="http://schemas.microsoft.com/office/drawing/2014/main" id="{DFBE8C64-587F-F903-A786-104442783FF9}"/>
              </a:ext>
            </a:extLst>
          </p:cNvPr>
          <p:cNvSpPr>
            <a:spLocks noGrp="1"/>
          </p:cNvSpPr>
          <p:nvPr>
            <p:ph type="ctrTitle"/>
          </p:nvPr>
        </p:nvSpPr>
        <p:spPr>
          <a:xfrm>
            <a:off x="0" y="360068"/>
            <a:ext cx="12192000" cy="890222"/>
          </a:xfrm>
        </p:spPr>
        <p:txBody>
          <a:bodyPr anchor="t" anchorCtr="0"/>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10060C0-A2F6-E8DE-709C-1CCBE572CBD5}"/>
              </a:ext>
            </a:extLst>
          </p:cNvPr>
          <p:cNvSpPr>
            <a:spLocks noGrp="1"/>
          </p:cNvSpPr>
          <p:nvPr>
            <p:ph type="subTitle" idx="1"/>
          </p:nvPr>
        </p:nvSpPr>
        <p:spPr>
          <a:xfrm>
            <a:off x="1524000" y="1250289"/>
            <a:ext cx="9144000" cy="55328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Rectangle 9">
            <a:extLst>
              <a:ext uri="{FF2B5EF4-FFF2-40B4-BE49-F238E27FC236}">
                <a16:creationId xmlns:a16="http://schemas.microsoft.com/office/drawing/2014/main" id="{32AC05C6-DC5F-0AA3-B1DB-7D2AF93634F0}"/>
              </a:ext>
            </a:extLst>
          </p:cNvPr>
          <p:cNvSpPr/>
          <p:nvPr userDrawn="1"/>
        </p:nvSpPr>
        <p:spPr>
          <a:xfrm>
            <a:off x="0" y="5029200"/>
            <a:ext cx="12192000"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CSUB logo">
            <a:extLst>
              <a:ext uri="{FF2B5EF4-FFF2-40B4-BE49-F238E27FC236}">
                <a16:creationId xmlns:a16="http://schemas.microsoft.com/office/drawing/2014/main" id="{5522B10A-CBF8-6959-622C-2312D776044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50893" y="4143355"/>
            <a:ext cx="3090214" cy="2714645"/>
          </a:xfrm>
          <a:prstGeom prst="rect">
            <a:avLst/>
          </a:prstGeom>
        </p:spPr>
      </p:pic>
      <p:sp>
        <p:nvSpPr>
          <p:cNvPr id="4" name="Rectangle 3">
            <a:extLst>
              <a:ext uri="{FF2B5EF4-FFF2-40B4-BE49-F238E27FC236}">
                <a16:creationId xmlns:a16="http://schemas.microsoft.com/office/drawing/2014/main" id="{4B31660E-DCF7-C74C-AA9B-855BC753F475}"/>
              </a:ext>
            </a:extLst>
          </p:cNvPr>
          <p:cNvSpPr/>
          <p:nvPr userDrawn="1"/>
        </p:nvSpPr>
        <p:spPr>
          <a:xfrm>
            <a:off x="98854" y="74141"/>
            <a:ext cx="11986054" cy="6713837"/>
          </a:xfrm>
          <a:prstGeom prst="rect">
            <a:avLst/>
          </a:prstGeom>
          <a:noFill/>
          <a:ln w="203200">
            <a:solidFill>
              <a:schemeClr val="accent2"/>
            </a:solidFill>
            <a:extLst>
              <a:ext uri="{C807C97D-BFC1-408E-A445-0C87EB9F89A2}">
                <ask:lineSketchStyleProps xmlns:ask="http://schemas.microsoft.com/office/drawing/2018/sketchyshapes" sd="1219033472">
                  <a:custGeom>
                    <a:avLst/>
                    <a:gdLst>
                      <a:gd name="connsiteX0" fmla="*/ 0 w 12027244"/>
                      <a:gd name="connsiteY0" fmla="*/ 0 h 6713838"/>
                      <a:gd name="connsiteX1" fmla="*/ 452453 w 12027244"/>
                      <a:gd name="connsiteY1" fmla="*/ 0 h 6713838"/>
                      <a:gd name="connsiteX2" fmla="*/ 664362 w 12027244"/>
                      <a:gd name="connsiteY2" fmla="*/ 0 h 6713838"/>
                      <a:gd name="connsiteX3" fmla="*/ 1477633 w 12027244"/>
                      <a:gd name="connsiteY3" fmla="*/ 0 h 6713838"/>
                      <a:gd name="connsiteX4" fmla="*/ 1930086 w 12027244"/>
                      <a:gd name="connsiteY4" fmla="*/ 0 h 6713838"/>
                      <a:gd name="connsiteX5" fmla="*/ 2382540 w 12027244"/>
                      <a:gd name="connsiteY5" fmla="*/ 0 h 6713838"/>
                      <a:gd name="connsiteX6" fmla="*/ 3195811 w 12027244"/>
                      <a:gd name="connsiteY6" fmla="*/ 0 h 6713838"/>
                      <a:gd name="connsiteX7" fmla="*/ 3527992 w 12027244"/>
                      <a:gd name="connsiteY7" fmla="*/ 0 h 6713838"/>
                      <a:gd name="connsiteX8" fmla="*/ 4341262 w 12027244"/>
                      <a:gd name="connsiteY8" fmla="*/ 0 h 6713838"/>
                      <a:gd name="connsiteX9" fmla="*/ 5154533 w 12027244"/>
                      <a:gd name="connsiteY9" fmla="*/ 0 h 6713838"/>
                      <a:gd name="connsiteX10" fmla="*/ 5727259 w 12027244"/>
                      <a:gd name="connsiteY10" fmla="*/ 0 h 6713838"/>
                      <a:gd name="connsiteX11" fmla="*/ 6540530 w 12027244"/>
                      <a:gd name="connsiteY11" fmla="*/ 0 h 6713838"/>
                      <a:gd name="connsiteX12" fmla="*/ 6992983 w 12027244"/>
                      <a:gd name="connsiteY12" fmla="*/ 0 h 6713838"/>
                      <a:gd name="connsiteX13" fmla="*/ 7445437 w 12027244"/>
                      <a:gd name="connsiteY13" fmla="*/ 0 h 6713838"/>
                      <a:gd name="connsiteX14" fmla="*/ 8138435 w 12027244"/>
                      <a:gd name="connsiteY14" fmla="*/ 0 h 6713838"/>
                      <a:gd name="connsiteX15" fmla="*/ 8590889 w 12027244"/>
                      <a:gd name="connsiteY15" fmla="*/ 0 h 6713838"/>
                      <a:gd name="connsiteX16" fmla="*/ 9404159 w 12027244"/>
                      <a:gd name="connsiteY16" fmla="*/ 0 h 6713838"/>
                      <a:gd name="connsiteX17" fmla="*/ 10217430 w 12027244"/>
                      <a:gd name="connsiteY17" fmla="*/ 0 h 6713838"/>
                      <a:gd name="connsiteX18" fmla="*/ 10790156 w 12027244"/>
                      <a:gd name="connsiteY18" fmla="*/ 0 h 6713838"/>
                      <a:gd name="connsiteX19" fmla="*/ 11242610 w 12027244"/>
                      <a:gd name="connsiteY19" fmla="*/ 0 h 6713838"/>
                      <a:gd name="connsiteX20" fmla="*/ 11454518 w 12027244"/>
                      <a:gd name="connsiteY20" fmla="*/ 0 h 6713838"/>
                      <a:gd name="connsiteX21" fmla="*/ 12027244 w 12027244"/>
                      <a:gd name="connsiteY21" fmla="*/ 0 h 6713838"/>
                      <a:gd name="connsiteX22" fmla="*/ 12027244 w 12027244"/>
                      <a:gd name="connsiteY22" fmla="*/ 425210 h 6713838"/>
                      <a:gd name="connsiteX23" fmla="*/ 12027244 w 12027244"/>
                      <a:gd name="connsiteY23" fmla="*/ 917558 h 6713838"/>
                      <a:gd name="connsiteX24" fmla="*/ 12027244 w 12027244"/>
                      <a:gd name="connsiteY24" fmla="*/ 1342768 h 6713838"/>
                      <a:gd name="connsiteX25" fmla="*/ 12027244 w 12027244"/>
                      <a:gd name="connsiteY25" fmla="*/ 1969392 h 6713838"/>
                      <a:gd name="connsiteX26" fmla="*/ 12027244 w 12027244"/>
                      <a:gd name="connsiteY26" fmla="*/ 2528879 h 6713838"/>
                      <a:gd name="connsiteX27" fmla="*/ 12027244 w 12027244"/>
                      <a:gd name="connsiteY27" fmla="*/ 3088365 h 6713838"/>
                      <a:gd name="connsiteX28" fmla="*/ 12027244 w 12027244"/>
                      <a:gd name="connsiteY28" fmla="*/ 3782129 h 6713838"/>
                      <a:gd name="connsiteX29" fmla="*/ 12027244 w 12027244"/>
                      <a:gd name="connsiteY29" fmla="*/ 4408754 h 6713838"/>
                      <a:gd name="connsiteX30" fmla="*/ 12027244 w 12027244"/>
                      <a:gd name="connsiteY30" fmla="*/ 4766825 h 6713838"/>
                      <a:gd name="connsiteX31" fmla="*/ 12027244 w 12027244"/>
                      <a:gd name="connsiteY31" fmla="*/ 5259173 h 6713838"/>
                      <a:gd name="connsiteX32" fmla="*/ 12027244 w 12027244"/>
                      <a:gd name="connsiteY32" fmla="*/ 5952936 h 6713838"/>
                      <a:gd name="connsiteX33" fmla="*/ 12027244 w 12027244"/>
                      <a:gd name="connsiteY33" fmla="*/ 6713838 h 6713838"/>
                      <a:gd name="connsiteX34" fmla="*/ 11334246 w 12027244"/>
                      <a:gd name="connsiteY34" fmla="*/ 6713838 h 6713838"/>
                      <a:gd name="connsiteX35" fmla="*/ 11122337 w 12027244"/>
                      <a:gd name="connsiteY35" fmla="*/ 6713838 h 6713838"/>
                      <a:gd name="connsiteX36" fmla="*/ 10790156 w 12027244"/>
                      <a:gd name="connsiteY36" fmla="*/ 6713838 h 6713838"/>
                      <a:gd name="connsiteX37" fmla="*/ 10097158 w 12027244"/>
                      <a:gd name="connsiteY37" fmla="*/ 6713838 h 6713838"/>
                      <a:gd name="connsiteX38" fmla="*/ 9764977 w 12027244"/>
                      <a:gd name="connsiteY38" fmla="*/ 6713838 h 6713838"/>
                      <a:gd name="connsiteX39" fmla="*/ 9553068 w 12027244"/>
                      <a:gd name="connsiteY39" fmla="*/ 6713838 h 6713838"/>
                      <a:gd name="connsiteX40" fmla="*/ 9220887 w 12027244"/>
                      <a:gd name="connsiteY40" fmla="*/ 6713838 h 6713838"/>
                      <a:gd name="connsiteX41" fmla="*/ 8768434 w 12027244"/>
                      <a:gd name="connsiteY41" fmla="*/ 6713838 h 6713838"/>
                      <a:gd name="connsiteX42" fmla="*/ 8195708 w 12027244"/>
                      <a:gd name="connsiteY42" fmla="*/ 6713838 h 6713838"/>
                      <a:gd name="connsiteX43" fmla="*/ 7863527 w 12027244"/>
                      <a:gd name="connsiteY43" fmla="*/ 6713838 h 6713838"/>
                      <a:gd name="connsiteX44" fmla="*/ 7050256 w 12027244"/>
                      <a:gd name="connsiteY44" fmla="*/ 6713838 h 6713838"/>
                      <a:gd name="connsiteX45" fmla="*/ 6477530 w 12027244"/>
                      <a:gd name="connsiteY45" fmla="*/ 6713838 h 6713838"/>
                      <a:gd name="connsiteX46" fmla="*/ 5664259 w 12027244"/>
                      <a:gd name="connsiteY46" fmla="*/ 6713838 h 6713838"/>
                      <a:gd name="connsiteX47" fmla="*/ 4971261 w 12027244"/>
                      <a:gd name="connsiteY47" fmla="*/ 6713838 h 6713838"/>
                      <a:gd name="connsiteX48" fmla="*/ 4518807 w 12027244"/>
                      <a:gd name="connsiteY48" fmla="*/ 6713838 h 6713838"/>
                      <a:gd name="connsiteX49" fmla="*/ 3825809 w 12027244"/>
                      <a:gd name="connsiteY49" fmla="*/ 6713838 h 6713838"/>
                      <a:gd name="connsiteX50" fmla="*/ 3493628 w 12027244"/>
                      <a:gd name="connsiteY50" fmla="*/ 6713838 h 6713838"/>
                      <a:gd name="connsiteX51" fmla="*/ 2920902 w 12027244"/>
                      <a:gd name="connsiteY51" fmla="*/ 6713838 h 6713838"/>
                      <a:gd name="connsiteX52" fmla="*/ 2708994 w 12027244"/>
                      <a:gd name="connsiteY52" fmla="*/ 6713838 h 6713838"/>
                      <a:gd name="connsiteX53" fmla="*/ 1895723 w 12027244"/>
                      <a:gd name="connsiteY53" fmla="*/ 6713838 h 6713838"/>
                      <a:gd name="connsiteX54" fmla="*/ 1322997 w 12027244"/>
                      <a:gd name="connsiteY54" fmla="*/ 6713838 h 6713838"/>
                      <a:gd name="connsiteX55" fmla="*/ 509726 w 12027244"/>
                      <a:gd name="connsiteY55" fmla="*/ 6713838 h 6713838"/>
                      <a:gd name="connsiteX56" fmla="*/ 0 w 12027244"/>
                      <a:gd name="connsiteY56" fmla="*/ 6713838 h 6713838"/>
                      <a:gd name="connsiteX57" fmla="*/ 0 w 12027244"/>
                      <a:gd name="connsiteY57" fmla="*/ 6288628 h 6713838"/>
                      <a:gd name="connsiteX58" fmla="*/ 0 w 12027244"/>
                      <a:gd name="connsiteY58" fmla="*/ 5594865 h 6713838"/>
                      <a:gd name="connsiteX59" fmla="*/ 0 w 12027244"/>
                      <a:gd name="connsiteY59" fmla="*/ 5035379 h 6713838"/>
                      <a:gd name="connsiteX60" fmla="*/ 0 w 12027244"/>
                      <a:gd name="connsiteY60" fmla="*/ 4677307 h 6713838"/>
                      <a:gd name="connsiteX61" fmla="*/ 0 w 12027244"/>
                      <a:gd name="connsiteY61" fmla="*/ 4117821 h 6713838"/>
                      <a:gd name="connsiteX62" fmla="*/ 0 w 12027244"/>
                      <a:gd name="connsiteY62" fmla="*/ 3625473 h 6713838"/>
                      <a:gd name="connsiteX63" fmla="*/ 0 w 12027244"/>
                      <a:gd name="connsiteY63" fmla="*/ 3133124 h 6713838"/>
                      <a:gd name="connsiteX64" fmla="*/ 0 w 12027244"/>
                      <a:gd name="connsiteY64" fmla="*/ 2640776 h 6713838"/>
                      <a:gd name="connsiteX65" fmla="*/ 0 w 12027244"/>
                      <a:gd name="connsiteY65" fmla="*/ 2148428 h 6713838"/>
                      <a:gd name="connsiteX66" fmla="*/ 0 w 12027244"/>
                      <a:gd name="connsiteY66" fmla="*/ 1521803 h 6713838"/>
                      <a:gd name="connsiteX67" fmla="*/ 0 w 12027244"/>
                      <a:gd name="connsiteY67" fmla="*/ 962317 h 6713838"/>
                      <a:gd name="connsiteX68" fmla="*/ 0 w 12027244"/>
                      <a:gd name="connsiteY68" fmla="*/ 604245 h 6713838"/>
                      <a:gd name="connsiteX69" fmla="*/ 0 w 12027244"/>
                      <a:gd name="connsiteY69" fmla="*/ 0 h 671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2027244" h="6713838" extrusionOk="0">
                        <a:moveTo>
                          <a:pt x="0" y="0"/>
                        </a:moveTo>
                        <a:cubicBezTo>
                          <a:pt x="145551" y="-591"/>
                          <a:pt x="316917" y="43133"/>
                          <a:pt x="452453" y="0"/>
                        </a:cubicBezTo>
                        <a:cubicBezTo>
                          <a:pt x="587989" y="-43133"/>
                          <a:pt x="613303" y="4358"/>
                          <a:pt x="664362" y="0"/>
                        </a:cubicBezTo>
                        <a:cubicBezTo>
                          <a:pt x="715421" y="-4358"/>
                          <a:pt x="1285430" y="9428"/>
                          <a:pt x="1477633" y="0"/>
                        </a:cubicBezTo>
                        <a:cubicBezTo>
                          <a:pt x="1669836" y="-9428"/>
                          <a:pt x="1833406" y="48118"/>
                          <a:pt x="1930086" y="0"/>
                        </a:cubicBezTo>
                        <a:cubicBezTo>
                          <a:pt x="2026766" y="-48118"/>
                          <a:pt x="2247140" y="49130"/>
                          <a:pt x="2382540" y="0"/>
                        </a:cubicBezTo>
                        <a:cubicBezTo>
                          <a:pt x="2517940" y="-49130"/>
                          <a:pt x="2789453" y="72369"/>
                          <a:pt x="3195811" y="0"/>
                        </a:cubicBezTo>
                        <a:cubicBezTo>
                          <a:pt x="3602169" y="-72369"/>
                          <a:pt x="3401193" y="9240"/>
                          <a:pt x="3527992" y="0"/>
                        </a:cubicBezTo>
                        <a:cubicBezTo>
                          <a:pt x="3654791" y="-9240"/>
                          <a:pt x="3971302" y="95527"/>
                          <a:pt x="4341262" y="0"/>
                        </a:cubicBezTo>
                        <a:cubicBezTo>
                          <a:pt x="4711222" y="-95527"/>
                          <a:pt x="4984863" y="27714"/>
                          <a:pt x="5154533" y="0"/>
                        </a:cubicBezTo>
                        <a:cubicBezTo>
                          <a:pt x="5324203" y="-27714"/>
                          <a:pt x="5444723" y="6342"/>
                          <a:pt x="5727259" y="0"/>
                        </a:cubicBezTo>
                        <a:cubicBezTo>
                          <a:pt x="6009795" y="-6342"/>
                          <a:pt x="6344008" y="71357"/>
                          <a:pt x="6540530" y="0"/>
                        </a:cubicBezTo>
                        <a:cubicBezTo>
                          <a:pt x="6737052" y="-71357"/>
                          <a:pt x="6769153" y="51203"/>
                          <a:pt x="6992983" y="0"/>
                        </a:cubicBezTo>
                        <a:cubicBezTo>
                          <a:pt x="7216813" y="-51203"/>
                          <a:pt x="7264414" y="32861"/>
                          <a:pt x="7445437" y="0"/>
                        </a:cubicBezTo>
                        <a:cubicBezTo>
                          <a:pt x="7626460" y="-32861"/>
                          <a:pt x="7937676" y="66577"/>
                          <a:pt x="8138435" y="0"/>
                        </a:cubicBezTo>
                        <a:cubicBezTo>
                          <a:pt x="8339194" y="-66577"/>
                          <a:pt x="8391713" y="29808"/>
                          <a:pt x="8590889" y="0"/>
                        </a:cubicBezTo>
                        <a:cubicBezTo>
                          <a:pt x="8790065" y="-29808"/>
                          <a:pt x="9049461" y="14275"/>
                          <a:pt x="9404159" y="0"/>
                        </a:cubicBezTo>
                        <a:cubicBezTo>
                          <a:pt x="9758857" y="-14275"/>
                          <a:pt x="9966125" y="95323"/>
                          <a:pt x="10217430" y="0"/>
                        </a:cubicBezTo>
                        <a:cubicBezTo>
                          <a:pt x="10468735" y="-95323"/>
                          <a:pt x="10535256" y="59052"/>
                          <a:pt x="10790156" y="0"/>
                        </a:cubicBezTo>
                        <a:cubicBezTo>
                          <a:pt x="11045056" y="-59052"/>
                          <a:pt x="11090274" y="1780"/>
                          <a:pt x="11242610" y="0"/>
                        </a:cubicBezTo>
                        <a:cubicBezTo>
                          <a:pt x="11394946" y="-1780"/>
                          <a:pt x="11399134" y="19191"/>
                          <a:pt x="11454518" y="0"/>
                        </a:cubicBezTo>
                        <a:cubicBezTo>
                          <a:pt x="11509902" y="-19191"/>
                          <a:pt x="11825821" y="19857"/>
                          <a:pt x="12027244" y="0"/>
                        </a:cubicBezTo>
                        <a:cubicBezTo>
                          <a:pt x="12057473" y="212367"/>
                          <a:pt x="12000758" y="315557"/>
                          <a:pt x="12027244" y="425210"/>
                        </a:cubicBezTo>
                        <a:cubicBezTo>
                          <a:pt x="12053730" y="534863"/>
                          <a:pt x="11968653" y="788299"/>
                          <a:pt x="12027244" y="917558"/>
                        </a:cubicBezTo>
                        <a:cubicBezTo>
                          <a:pt x="12085835" y="1046817"/>
                          <a:pt x="12000720" y="1145872"/>
                          <a:pt x="12027244" y="1342768"/>
                        </a:cubicBezTo>
                        <a:cubicBezTo>
                          <a:pt x="12053768" y="1539664"/>
                          <a:pt x="11979416" y="1734512"/>
                          <a:pt x="12027244" y="1969392"/>
                        </a:cubicBezTo>
                        <a:cubicBezTo>
                          <a:pt x="12075072" y="2204272"/>
                          <a:pt x="11980390" y="2395612"/>
                          <a:pt x="12027244" y="2528879"/>
                        </a:cubicBezTo>
                        <a:cubicBezTo>
                          <a:pt x="12074098" y="2662146"/>
                          <a:pt x="11996123" y="2886700"/>
                          <a:pt x="12027244" y="3088365"/>
                        </a:cubicBezTo>
                        <a:cubicBezTo>
                          <a:pt x="12058365" y="3290030"/>
                          <a:pt x="11995542" y="3471620"/>
                          <a:pt x="12027244" y="3782129"/>
                        </a:cubicBezTo>
                        <a:cubicBezTo>
                          <a:pt x="12058946" y="4092638"/>
                          <a:pt x="11965530" y="4168402"/>
                          <a:pt x="12027244" y="4408754"/>
                        </a:cubicBezTo>
                        <a:cubicBezTo>
                          <a:pt x="12088958" y="4649106"/>
                          <a:pt x="12004350" y="4693908"/>
                          <a:pt x="12027244" y="4766825"/>
                        </a:cubicBezTo>
                        <a:cubicBezTo>
                          <a:pt x="12050138" y="4839742"/>
                          <a:pt x="12005828" y="5024122"/>
                          <a:pt x="12027244" y="5259173"/>
                        </a:cubicBezTo>
                        <a:cubicBezTo>
                          <a:pt x="12048660" y="5494224"/>
                          <a:pt x="11983656" y="5694075"/>
                          <a:pt x="12027244" y="5952936"/>
                        </a:cubicBezTo>
                        <a:cubicBezTo>
                          <a:pt x="12070832" y="6211797"/>
                          <a:pt x="12016434" y="6371372"/>
                          <a:pt x="12027244" y="6713838"/>
                        </a:cubicBezTo>
                        <a:cubicBezTo>
                          <a:pt x="11721475" y="6746930"/>
                          <a:pt x="11538560" y="6642562"/>
                          <a:pt x="11334246" y="6713838"/>
                        </a:cubicBezTo>
                        <a:cubicBezTo>
                          <a:pt x="11129932" y="6785114"/>
                          <a:pt x="11188031" y="6706540"/>
                          <a:pt x="11122337" y="6713838"/>
                        </a:cubicBezTo>
                        <a:cubicBezTo>
                          <a:pt x="11056643" y="6721136"/>
                          <a:pt x="10881942" y="6691402"/>
                          <a:pt x="10790156" y="6713838"/>
                        </a:cubicBezTo>
                        <a:cubicBezTo>
                          <a:pt x="10698370" y="6736274"/>
                          <a:pt x="10422088" y="6696793"/>
                          <a:pt x="10097158" y="6713838"/>
                        </a:cubicBezTo>
                        <a:cubicBezTo>
                          <a:pt x="9772228" y="6730883"/>
                          <a:pt x="9856255" y="6687415"/>
                          <a:pt x="9764977" y="6713838"/>
                        </a:cubicBezTo>
                        <a:cubicBezTo>
                          <a:pt x="9673699" y="6740261"/>
                          <a:pt x="9606402" y="6701565"/>
                          <a:pt x="9553068" y="6713838"/>
                        </a:cubicBezTo>
                        <a:cubicBezTo>
                          <a:pt x="9499734" y="6726111"/>
                          <a:pt x="9377645" y="6689933"/>
                          <a:pt x="9220887" y="6713838"/>
                        </a:cubicBezTo>
                        <a:cubicBezTo>
                          <a:pt x="9064129" y="6737743"/>
                          <a:pt x="8872887" y="6695485"/>
                          <a:pt x="8768434" y="6713838"/>
                        </a:cubicBezTo>
                        <a:cubicBezTo>
                          <a:pt x="8663981" y="6732191"/>
                          <a:pt x="8351719" y="6684778"/>
                          <a:pt x="8195708" y="6713838"/>
                        </a:cubicBezTo>
                        <a:cubicBezTo>
                          <a:pt x="8039697" y="6742898"/>
                          <a:pt x="7957194" y="6700493"/>
                          <a:pt x="7863527" y="6713838"/>
                        </a:cubicBezTo>
                        <a:cubicBezTo>
                          <a:pt x="7769860" y="6727183"/>
                          <a:pt x="7213080" y="6640297"/>
                          <a:pt x="7050256" y="6713838"/>
                        </a:cubicBezTo>
                        <a:cubicBezTo>
                          <a:pt x="6887432" y="6787379"/>
                          <a:pt x="6727054" y="6671736"/>
                          <a:pt x="6477530" y="6713838"/>
                        </a:cubicBezTo>
                        <a:cubicBezTo>
                          <a:pt x="6228006" y="6755940"/>
                          <a:pt x="5980167" y="6708178"/>
                          <a:pt x="5664259" y="6713838"/>
                        </a:cubicBezTo>
                        <a:cubicBezTo>
                          <a:pt x="5348351" y="6719498"/>
                          <a:pt x="5245138" y="6680541"/>
                          <a:pt x="4971261" y="6713838"/>
                        </a:cubicBezTo>
                        <a:cubicBezTo>
                          <a:pt x="4697384" y="6747135"/>
                          <a:pt x="4658199" y="6712092"/>
                          <a:pt x="4518807" y="6713838"/>
                        </a:cubicBezTo>
                        <a:cubicBezTo>
                          <a:pt x="4379415" y="6715584"/>
                          <a:pt x="4132152" y="6648113"/>
                          <a:pt x="3825809" y="6713838"/>
                        </a:cubicBezTo>
                        <a:cubicBezTo>
                          <a:pt x="3519466" y="6779563"/>
                          <a:pt x="3565424" y="6711520"/>
                          <a:pt x="3493628" y="6713838"/>
                        </a:cubicBezTo>
                        <a:cubicBezTo>
                          <a:pt x="3421832" y="6716156"/>
                          <a:pt x="3183876" y="6678404"/>
                          <a:pt x="2920902" y="6713838"/>
                        </a:cubicBezTo>
                        <a:cubicBezTo>
                          <a:pt x="2657928" y="6749272"/>
                          <a:pt x="2793748" y="6698657"/>
                          <a:pt x="2708994" y="6713838"/>
                        </a:cubicBezTo>
                        <a:cubicBezTo>
                          <a:pt x="2624240" y="6729019"/>
                          <a:pt x="2192161" y="6646344"/>
                          <a:pt x="1895723" y="6713838"/>
                        </a:cubicBezTo>
                        <a:cubicBezTo>
                          <a:pt x="1599285" y="6781332"/>
                          <a:pt x="1509065" y="6684826"/>
                          <a:pt x="1322997" y="6713838"/>
                        </a:cubicBezTo>
                        <a:cubicBezTo>
                          <a:pt x="1136929" y="6742850"/>
                          <a:pt x="795459" y="6702212"/>
                          <a:pt x="509726" y="6713838"/>
                        </a:cubicBezTo>
                        <a:cubicBezTo>
                          <a:pt x="223993" y="6725464"/>
                          <a:pt x="208170" y="6687149"/>
                          <a:pt x="0" y="6713838"/>
                        </a:cubicBezTo>
                        <a:cubicBezTo>
                          <a:pt x="-30084" y="6509892"/>
                          <a:pt x="48475" y="6427068"/>
                          <a:pt x="0" y="6288628"/>
                        </a:cubicBezTo>
                        <a:cubicBezTo>
                          <a:pt x="-48475" y="6150188"/>
                          <a:pt x="22589" y="5771829"/>
                          <a:pt x="0" y="5594865"/>
                        </a:cubicBezTo>
                        <a:cubicBezTo>
                          <a:pt x="-22589" y="5417901"/>
                          <a:pt x="33864" y="5231103"/>
                          <a:pt x="0" y="5035379"/>
                        </a:cubicBezTo>
                        <a:cubicBezTo>
                          <a:pt x="-33864" y="4839655"/>
                          <a:pt x="12306" y="4755194"/>
                          <a:pt x="0" y="4677307"/>
                        </a:cubicBezTo>
                        <a:cubicBezTo>
                          <a:pt x="-12306" y="4599420"/>
                          <a:pt x="17840" y="4310276"/>
                          <a:pt x="0" y="4117821"/>
                        </a:cubicBezTo>
                        <a:cubicBezTo>
                          <a:pt x="-17840" y="3925366"/>
                          <a:pt x="10335" y="3756541"/>
                          <a:pt x="0" y="3625473"/>
                        </a:cubicBezTo>
                        <a:cubicBezTo>
                          <a:pt x="-10335" y="3494405"/>
                          <a:pt x="8939" y="3280236"/>
                          <a:pt x="0" y="3133124"/>
                        </a:cubicBezTo>
                        <a:cubicBezTo>
                          <a:pt x="-8939" y="2986012"/>
                          <a:pt x="32571" y="2820754"/>
                          <a:pt x="0" y="2640776"/>
                        </a:cubicBezTo>
                        <a:cubicBezTo>
                          <a:pt x="-32571" y="2460798"/>
                          <a:pt x="2435" y="2248622"/>
                          <a:pt x="0" y="2148428"/>
                        </a:cubicBezTo>
                        <a:cubicBezTo>
                          <a:pt x="-2435" y="2048234"/>
                          <a:pt x="15604" y="1734096"/>
                          <a:pt x="0" y="1521803"/>
                        </a:cubicBezTo>
                        <a:cubicBezTo>
                          <a:pt x="-15604" y="1309510"/>
                          <a:pt x="45334" y="1161536"/>
                          <a:pt x="0" y="962317"/>
                        </a:cubicBezTo>
                        <a:cubicBezTo>
                          <a:pt x="-45334" y="763098"/>
                          <a:pt x="27072" y="696079"/>
                          <a:pt x="0" y="604245"/>
                        </a:cubicBezTo>
                        <a:cubicBezTo>
                          <a:pt x="-27072" y="512411"/>
                          <a:pt x="34705" y="250835"/>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00886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Light Title Slide 7">
    <p:spTree>
      <p:nvGrpSpPr>
        <p:cNvPr id="1" name=""/>
        <p:cNvGrpSpPr/>
        <p:nvPr/>
      </p:nvGrpSpPr>
      <p:grpSpPr>
        <a:xfrm>
          <a:off x="0" y="0"/>
          <a:ext cx="0" cy="0"/>
          <a:chOff x="0" y="0"/>
          <a:chExt cx="0" cy="0"/>
        </a:xfrm>
      </p:grpSpPr>
      <p:pic>
        <p:nvPicPr>
          <p:cNvPr id="4" name="Picture 3" descr="An aerial view of graduation ceremony">
            <a:extLst>
              <a:ext uri="{FF2B5EF4-FFF2-40B4-BE49-F238E27FC236}">
                <a16:creationId xmlns:a16="http://schemas.microsoft.com/office/drawing/2014/main" id="{005B9730-98E8-B56C-A56E-1B519E57C6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1999" cy="5202237"/>
          </a:xfrm>
          <a:prstGeom prst="rect">
            <a:avLst/>
          </a:prstGeom>
        </p:spPr>
      </p:pic>
      <p:sp>
        <p:nvSpPr>
          <p:cNvPr id="2" name="Title 1">
            <a:extLst>
              <a:ext uri="{FF2B5EF4-FFF2-40B4-BE49-F238E27FC236}">
                <a16:creationId xmlns:a16="http://schemas.microsoft.com/office/drawing/2014/main" id="{DFBE8C64-587F-F903-A786-104442783FF9}"/>
              </a:ext>
            </a:extLst>
          </p:cNvPr>
          <p:cNvSpPr>
            <a:spLocks noGrp="1"/>
          </p:cNvSpPr>
          <p:nvPr>
            <p:ph type="ctrTitle"/>
          </p:nvPr>
        </p:nvSpPr>
        <p:spPr>
          <a:xfrm>
            <a:off x="0" y="1532555"/>
            <a:ext cx="12192000" cy="890222"/>
          </a:xfrm>
        </p:spPr>
        <p:txBody>
          <a:bodyPr anchor="t" anchorCtr="0"/>
          <a:lstStyle>
            <a:lvl1pPr algn="ctr">
              <a:defRPr sz="6000">
                <a:solidFill>
                  <a:schemeClr val="accent2"/>
                </a:solidFill>
              </a:defRPr>
            </a:lvl1pPr>
          </a:lstStyle>
          <a:p>
            <a:r>
              <a:rPr lang="en-US" dirty="0"/>
              <a:t>Click to edit Master title style</a:t>
            </a:r>
          </a:p>
        </p:txBody>
      </p:sp>
      <p:sp>
        <p:nvSpPr>
          <p:cNvPr id="3" name="Subtitle 2">
            <a:extLst>
              <a:ext uri="{FF2B5EF4-FFF2-40B4-BE49-F238E27FC236}">
                <a16:creationId xmlns:a16="http://schemas.microsoft.com/office/drawing/2014/main" id="{310060C0-A2F6-E8DE-709C-1CCBE572CBD5}"/>
              </a:ext>
            </a:extLst>
          </p:cNvPr>
          <p:cNvSpPr>
            <a:spLocks noGrp="1"/>
          </p:cNvSpPr>
          <p:nvPr>
            <p:ph type="subTitle" idx="1"/>
          </p:nvPr>
        </p:nvSpPr>
        <p:spPr>
          <a:xfrm>
            <a:off x="1524000" y="2422776"/>
            <a:ext cx="9144000" cy="553286"/>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Rectangle 9">
            <a:extLst>
              <a:ext uri="{FF2B5EF4-FFF2-40B4-BE49-F238E27FC236}">
                <a16:creationId xmlns:a16="http://schemas.microsoft.com/office/drawing/2014/main" id="{32AC05C6-DC5F-0AA3-B1DB-7D2AF93634F0}"/>
              </a:ext>
            </a:extLst>
          </p:cNvPr>
          <p:cNvSpPr/>
          <p:nvPr userDrawn="1"/>
        </p:nvSpPr>
        <p:spPr>
          <a:xfrm>
            <a:off x="0" y="5056632"/>
            <a:ext cx="12192000" cy="18013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CSUB logo">
            <a:extLst>
              <a:ext uri="{FF2B5EF4-FFF2-40B4-BE49-F238E27FC236}">
                <a16:creationId xmlns:a16="http://schemas.microsoft.com/office/drawing/2014/main" id="{5522B10A-CBF8-6959-622C-2312D776044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50893" y="4161770"/>
            <a:ext cx="3090214" cy="2714645"/>
          </a:xfrm>
          <a:prstGeom prst="rect">
            <a:avLst/>
          </a:prstGeom>
        </p:spPr>
      </p:pic>
      <p:sp>
        <p:nvSpPr>
          <p:cNvPr id="5" name="Rectangle 4">
            <a:extLst>
              <a:ext uri="{FF2B5EF4-FFF2-40B4-BE49-F238E27FC236}">
                <a16:creationId xmlns:a16="http://schemas.microsoft.com/office/drawing/2014/main" id="{A58D8B62-E94D-AAFE-279D-88D63B6DDDE8}"/>
              </a:ext>
            </a:extLst>
          </p:cNvPr>
          <p:cNvSpPr/>
          <p:nvPr userDrawn="1"/>
        </p:nvSpPr>
        <p:spPr>
          <a:xfrm>
            <a:off x="98854" y="74141"/>
            <a:ext cx="11986054" cy="6713837"/>
          </a:xfrm>
          <a:prstGeom prst="rect">
            <a:avLst/>
          </a:prstGeom>
          <a:noFill/>
          <a:ln w="203200">
            <a:solidFill>
              <a:schemeClr val="accent2"/>
            </a:solidFill>
            <a:extLst>
              <a:ext uri="{C807C97D-BFC1-408E-A445-0C87EB9F89A2}">
                <ask:lineSketchStyleProps xmlns:ask="http://schemas.microsoft.com/office/drawing/2018/sketchyshapes" sd="1219033472">
                  <a:custGeom>
                    <a:avLst/>
                    <a:gdLst>
                      <a:gd name="connsiteX0" fmla="*/ 0 w 12027244"/>
                      <a:gd name="connsiteY0" fmla="*/ 0 h 6713838"/>
                      <a:gd name="connsiteX1" fmla="*/ 452453 w 12027244"/>
                      <a:gd name="connsiteY1" fmla="*/ 0 h 6713838"/>
                      <a:gd name="connsiteX2" fmla="*/ 664362 w 12027244"/>
                      <a:gd name="connsiteY2" fmla="*/ 0 h 6713838"/>
                      <a:gd name="connsiteX3" fmla="*/ 1477633 w 12027244"/>
                      <a:gd name="connsiteY3" fmla="*/ 0 h 6713838"/>
                      <a:gd name="connsiteX4" fmla="*/ 1930086 w 12027244"/>
                      <a:gd name="connsiteY4" fmla="*/ 0 h 6713838"/>
                      <a:gd name="connsiteX5" fmla="*/ 2382540 w 12027244"/>
                      <a:gd name="connsiteY5" fmla="*/ 0 h 6713838"/>
                      <a:gd name="connsiteX6" fmla="*/ 3195811 w 12027244"/>
                      <a:gd name="connsiteY6" fmla="*/ 0 h 6713838"/>
                      <a:gd name="connsiteX7" fmla="*/ 3527992 w 12027244"/>
                      <a:gd name="connsiteY7" fmla="*/ 0 h 6713838"/>
                      <a:gd name="connsiteX8" fmla="*/ 4341262 w 12027244"/>
                      <a:gd name="connsiteY8" fmla="*/ 0 h 6713838"/>
                      <a:gd name="connsiteX9" fmla="*/ 5154533 w 12027244"/>
                      <a:gd name="connsiteY9" fmla="*/ 0 h 6713838"/>
                      <a:gd name="connsiteX10" fmla="*/ 5727259 w 12027244"/>
                      <a:gd name="connsiteY10" fmla="*/ 0 h 6713838"/>
                      <a:gd name="connsiteX11" fmla="*/ 6540530 w 12027244"/>
                      <a:gd name="connsiteY11" fmla="*/ 0 h 6713838"/>
                      <a:gd name="connsiteX12" fmla="*/ 6992983 w 12027244"/>
                      <a:gd name="connsiteY12" fmla="*/ 0 h 6713838"/>
                      <a:gd name="connsiteX13" fmla="*/ 7445437 w 12027244"/>
                      <a:gd name="connsiteY13" fmla="*/ 0 h 6713838"/>
                      <a:gd name="connsiteX14" fmla="*/ 8138435 w 12027244"/>
                      <a:gd name="connsiteY14" fmla="*/ 0 h 6713838"/>
                      <a:gd name="connsiteX15" fmla="*/ 8590889 w 12027244"/>
                      <a:gd name="connsiteY15" fmla="*/ 0 h 6713838"/>
                      <a:gd name="connsiteX16" fmla="*/ 9404159 w 12027244"/>
                      <a:gd name="connsiteY16" fmla="*/ 0 h 6713838"/>
                      <a:gd name="connsiteX17" fmla="*/ 10217430 w 12027244"/>
                      <a:gd name="connsiteY17" fmla="*/ 0 h 6713838"/>
                      <a:gd name="connsiteX18" fmla="*/ 10790156 w 12027244"/>
                      <a:gd name="connsiteY18" fmla="*/ 0 h 6713838"/>
                      <a:gd name="connsiteX19" fmla="*/ 11242610 w 12027244"/>
                      <a:gd name="connsiteY19" fmla="*/ 0 h 6713838"/>
                      <a:gd name="connsiteX20" fmla="*/ 11454518 w 12027244"/>
                      <a:gd name="connsiteY20" fmla="*/ 0 h 6713838"/>
                      <a:gd name="connsiteX21" fmla="*/ 12027244 w 12027244"/>
                      <a:gd name="connsiteY21" fmla="*/ 0 h 6713838"/>
                      <a:gd name="connsiteX22" fmla="*/ 12027244 w 12027244"/>
                      <a:gd name="connsiteY22" fmla="*/ 425210 h 6713838"/>
                      <a:gd name="connsiteX23" fmla="*/ 12027244 w 12027244"/>
                      <a:gd name="connsiteY23" fmla="*/ 917558 h 6713838"/>
                      <a:gd name="connsiteX24" fmla="*/ 12027244 w 12027244"/>
                      <a:gd name="connsiteY24" fmla="*/ 1342768 h 6713838"/>
                      <a:gd name="connsiteX25" fmla="*/ 12027244 w 12027244"/>
                      <a:gd name="connsiteY25" fmla="*/ 1969392 h 6713838"/>
                      <a:gd name="connsiteX26" fmla="*/ 12027244 w 12027244"/>
                      <a:gd name="connsiteY26" fmla="*/ 2528879 h 6713838"/>
                      <a:gd name="connsiteX27" fmla="*/ 12027244 w 12027244"/>
                      <a:gd name="connsiteY27" fmla="*/ 3088365 h 6713838"/>
                      <a:gd name="connsiteX28" fmla="*/ 12027244 w 12027244"/>
                      <a:gd name="connsiteY28" fmla="*/ 3782129 h 6713838"/>
                      <a:gd name="connsiteX29" fmla="*/ 12027244 w 12027244"/>
                      <a:gd name="connsiteY29" fmla="*/ 4408754 h 6713838"/>
                      <a:gd name="connsiteX30" fmla="*/ 12027244 w 12027244"/>
                      <a:gd name="connsiteY30" fmla="*/ 4766825 h 6713838"/>
                      <a:gd name="connsiteX31" fmla="*/ 12027244 w 12027244"/>
                      <a:gd name="connsiteY31" fmla="*/ 5259173 h 6713838"/>
                      <a:gd name="connsiteX32" fmla="*/ 12027244 w 12027244"/>
                      <a:gd name="connsiteY32" fmla="*/ 5952936 h 6713838"/>
                      <a:gd name="connsiteX33" fmla="*/ 12027244 w 12027244"/>
                      <a:gd name="connsiteY33" fmla="*/ 6713838 h 6713838"/>
                      <a:gd name="connsiteX34" fmla="*/ 11334246 w 12027244"/>
                      <a:gd name="connsiteY34" fmla="*/ 6713838 h 6713838"/>
                      <a:gd name="connsiteX35" fmla="*/ 11122337 w 12027244"/>
                      <a:gd name="connsiteY35" fmla="*/ 6713838 h 6713838"/>
                      <a:gd name="connsiteX36" fmla="*/ 10790156 w 12027244"/>
                      <a:gd name="connsiteY36" fmla="*/ 6713838 h 6713838"/>
                      <a:gd name="connsiteX37" fmla="*/ 10097158 w 12027244"/>
                      <a:gd name="connsiteY37" fmla="*/ 6713838 h 6713838"/>
                      <a:gd name="connsiteX38" fmla="*/ 9764977 w 12027244"/>
                      <a:gd name="connsiteY38" fmla="*/ 6713838 h 6713838"/>
                      <a:gd name="connsiteX39" fmla="*/ 9553068 w 12027244"/>
                      <a:gd name="connsiteY39" fmla="*/ 6713838 h 6713838"/>
                      <a:gd name="connsiteX40" fmla="*/ 9220887 w 12027244"/>
                      <a:gd name="connsiteY40" fmla="*/ 6713838 h 6713838"/>
                      <a:gd name="connsiteX41" fmla="*/ 8768434 w 12027244"/>
                      <a:gd name="connsiteY41" fmla="*/ 6713838 h 6713838"/>
                      <a:gd name="connsiteX42" fmla="*/ 8195708 w 12027244"/>
                      <a:gd name="connsiteY42" fmla="*/ 6713838 h 6713838"/>
                      <a:gd name="connsiteX43" fmla="*/ 7863527 w 12027244"/>
                      <a:gd name="connsiteY43" fmla="*/ 6713838 h 6713838"/>
                      <a:gd name="connsiteX44" fmla="*/ 7050256 w 12027244"/>
                      <a:gd name="connsiteY44" fmla="*/ 6713838 h 6713838"/>
                      <a:gd name="connsiteX45" fmla="*/ 6477530 w 12027244"/>
                      <a:gd name="connsiteY45" fmla="*/ 6713838 h 6713838"/>
                      <a:gd name="connsiteX46" fmla="*/ 5664259 w 12027244"/>
                      <a:gd name="connsiteY46" fmla="*/ 6713838 h 6713838"/>
                      <a:gd name="connsiteX47" fmla="*/ 4971261 w 12027244"/>
                      <a:gd name="connsiteY47" fmla="*/ 6713838 h 6713838"/>
                      <a:gd name="connsiteX48" fmla="*/ 4518807 w 12027244"/>
                      <a:gd name="connsiteY48" fmla="*/ 6713838 h 6713838"/>
                      <a:gd name="connsiteX49" fmla="*/ 3825809 w 12027244"/>
                      <a:gd name="connsiteY49" fmla="*/ 6713838 h 6713838"/>
                      <a:gd name="connsiteX50" fmla="*/ 3493628 w 12027244"/>
                      <a:gd name="connsiteY50" fmla="*/ 6713838 h 6713838"/>
                      <a:gd name="connsiteX51" fmla="*/ 2920902 w 12027244"/>
                      <a:gd name="connsiteY51" fmla="*/ 6713838 h 6713838"/>
                      <a:gd name="connsiteX52" fmla="*/ 2708994 w 12027244"/>
                      <a:gd name="connsiteY52" fmla="*/ 6713838 h 6713838"/>
                      <a:gd name="connsiteX53" fmla="*/ 1895723 w 12027244"/>
                      <a:gd name="connsiteY53" fmla="*/ 6713838 h 6713838"/>
                      <a:gd name="connsiteX54" fmla="*/ 1322997 w 12027244"/>
                      <a:gd name="connsiteY54" fmla="*/ 6713838 h 6713838"/>
                      <a:gd name="connsiteX55" fmla="*/ 509726 w 12027244"/>
                      <a:gd name="connsiteY55" fmla="*/ 6713838 h 6713838"/>
                      <a:gd name="connsiteX56" fmla="*/ 0 w 12027244"/>
                      <a:gd name="connsiteY56" fmla="*/ 6713838 h 6713838"/>
                      <a:gd name="connsiteX57" fmla="*/ 0 w 12027244"/>
                      <a:gd name="connsiteY57" fmla="*/ 6288628 h 6713838"/>
                      <a:gd name="connsiteX58" fmla="*/ 0 w 12027244"/>
                      <a:gd name="connsiteY58" fmla="*/ 5594865 h 6713838"/>
                      <a:gd name="connsiteX59" fmla="*/ 0 w 12027244"/>
                      <a:gd name="connsiteY59" fmla="*/ 5035379 h 6713838"/>
                      <a:gd name="connsiteX60" fmla="*/ 0 w 12027244"/>
                      <a:gd name="connsiteY60" fmla="*/ 4677307 h 6713838"/>
                      <a:gd name="connsiteX61" fmla="*/ 0 w 12027244"/>
                      <a:gd name="connsiteY61" fmla="*/ 4117821 h 6713838"/>
                      <a:gd name="connsiteX62" fmla="*/ 0 w 12027244"/>
                      <a:gd name="connsiteY62" fmla="*/ 3625473 h 6713838"/>
                      <a:gd name="connsiteX63" fmla="*/ 0 w 12027244"/>
                      <a:gd name="connsiteY63" fmla="*/ 3133124 h 6713838"/>
                      <a:gd name="connsiteX64" fmla="*/ 0 w 12027244"/>
                      <a:gd name="connsiteY64" fmla="*/ 2640776 h 6713838"/>
                      <a:gd name="connsiteX65" fmla="*/ 0 w 12027244"/>
                      <a:gd name="connsiteY65" fmla="*/ 2148428 h 6713838"/>
                      <a:gd name="connsiteX66" fmla="*/ 0 w 12027244"/>
                      <a:gd name="connsiteY66" fmla="*/ 1521803 h 6713838"/>
                      <a:gd name="connsiteX67" fmla="*/ 0 w 12027244"/>
                      <a:gd name="connsiteY67" fmla="*/ 962317 h 6713838"/>
                      <a:gd name="connsiteX68" fmla="*/ 0 w 12027244"/>
                      <a:gd name="connsiteY68" fmla="*/ 604245 h 6713838"/>
                      <a:gd name="connsiteX69" fmla="*/ 0 w 12027244"/>
                      <a:gd name="connsiteY69" fmla="*/ 0 h 671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2027244" h="6713838" extrusionOk="0">
                        <a:moveTo>
                          <a:pt x="0" y="0"/>
                        </a:moveTo>
                        <a:cubicBezTo>
                          <a:pt x="145551" y="-591"/>
                          <a:pt x="316917" y="43133"/>
                          <a:pt x="452453" y="0"/>
                        </a:cubicBezTo>
                        <a:cubicBezTo>
                          <a:pt x="587989" y="-43133"/>
                          <a:pt x="613303" y="4358"/>
                          <a:pt x="664362" y="0"/>
                        </a:cubicBezTo>
                        <a:cubicBezTo>
                          <a:pt x="715421" y="-4358"/>
                          <a:pt x="1285430" y="9428"/>
                          <a:pt x="1477633" y="0"/>
                        </a:cubicBezTo>
                        <a:cubicBezTo>
                          <a:pt x="1669836" y="-9428"/>
                          <a:pt x="1833406" y="48118"/>
                          <a:pt x="1930086" y="0"/>
                        </a:cubicBezTo>
                        <a:cubicBezTo>
                          <a:pt x="2026766" y="-48118"/>
                          <a:pt x="2247140" y="49130"/>
                          <a:pt x="2382540" y="0"/>
                        </a:cubicBezTo>
                        <a:cubicBezTo>
                          <a:pt x="2517940" y="-49130"/>
                          <a:pt x="2789453" y="72369"/>
                          <a:pt x="3195811" y="0"/>
                        </a:cubicBezTo>
                        <a:cubicBezTo>
                          <a:pt x="3602169" y="-72369"/>
                          <a:pt x="3401193" y="9240"/>
                          <a:pt x="3527992" y="0"/>
                        </a:cubicBezTo>
                        <a:cubicBezTo>
                          <a:pt x="3654791" y="-9240"/>
                          <a:pt x="3971302" y="95527"/>
                          <a:pt x="4341262" y="0"/>
                        </a:cubicBezTo>
                        <a:cubicBezTo>
                          <a:pt x="4711222" y="-95527"/>
                          <a:pt x="4984863" y="27714"/>
                          <a:pt x="5154533" y="0"/>
                        </a:cubicBezTo>
                        <a:cubicBezTo>
                          <a:pt x="5324203" y="-27714"/>
                          <a:pt x="5444723" y="6342"/>
                          <a:pt x="5727259" y="0"/>
                        </a:cubicBezTo>
                        <a:cubicBezTo>
                          <a:pt x="6009795" y="-6342"/>
                          <a:pt x="6344008" y="71357"/>
                          <a:pt x="6540530" y="0"/>
                        </a:cubicBezTo>
                        <a:cubicBezTo>
                          <a:pt x="6737052" y="-71357"/>
                          <a:pt x="6769153" y="51203"/>
                          <a:pt x="6992983" y="0"/>
                        </a:cubicBezTo>
                        <a:cubicBezTo>
                          <a:pt x="7216813" y="-51203"/>
                          <a:pt x="7264414" y="32861"/>
                          <a:pt x="7445437" y="0"/>
                        </a:cubicBezTo>
                        <a:cubicBezTo>
                          <a:pt x="7626460" y="-32861"/>
                          <a:pt x="7937676" y="66577"/>
                          <a:pt x="8138435" y="0"/>
                        </a:cubicBezTo>
                        <a:cubicBezTo>
                          <a:pt x="8339194" y="-66577"/>
                          <a:pt x="8391713" y="29808"/>
                          <a:pt x="8590889" y="0"/>
                        </a:cubicBezTo>
                        <a:cubicBezTo>
                          <a:pt x="8790065" y="-29808"/>
                          <a:pt x="9049461" y="14275"/>
                          <a:pt x="9404159" y="0"/>
                        </a:cubicBezTo>
                        <a:cubicBezTo>
                          <a:pt x="9758857" y="-14275"/>
                          <a:pt x="9966125" y="95323"/>
                          <a:pt x="10217430" y="0"/>
                        </a:cubicBezTo>
                        <a:cubicBezTo>
                          <a:pt x="10468735" y="-95323"/>
                          <a:pt x="10535256" y="59052"/>
                          <a:pt x="10790156" y="0"/>
                        </a:cubicBezTo>
                        <a:cubicBezTo>
                          <a:pt x="11045056" y="-59052"/>
                          <a:pt x="11090274" y="1780"/>
                          <a:pt x="11242610" y="0"/>
                        </a:cubicBezTo>
                        <a:cubicBezTo>
                          <a:pt x="11394946" y="-1780"/>
                          <a:pt x="11399134" y="19191"/>
                          <a:pt x="11454518" y="0"/>
                        </a:cubicBezTo>
                        <a:cubicBezTo>
                          <a:pt x="11509902" y="-19191"/>
                          <a:pt x="11825821" y="19857"/>
                          <a:pt x="12027244" y="0"/>
                        </a:cubicBezTo>
                        <a:cubicBezTo>
                          <a:pt x="12057473" y="212367"/>
                          <a:pt x="12000758" y="315557"/>
                          <a:pt x="12027244" y="425210"/>
                        </a:cubicBezTo>
                        <a:cubicBezTo>
                          <a:pt x="12053730" y="534863"/>
                          <a:pt x="11968653" y="788299"/>
                          <a:pt x="12027244" y="917558"/>
                        </a:cubicBezTo>
                        <a:cubicBezTo>
                          <a:pt x="12085835" y="1046817"/>
                          <a:pt x="12000720" y="1145872"/>
                          <a:pt x="12027244" y="1342768"/>
                        </a:cubicBezTo>
                        <a:cubicBezTo>
                          <a:pt x="12053768" y="1539664"/>
                          <a:pt x="11979416" y="1734512"/>
                          <a:pt x="12027244" y="1969392"/>
                        </a:cubicBezTo>
                        <a:cubicBezTo>
                          <a:pt x="12075072" y="2204272"/>
                          <a:pt x="11980390" y="2395612"/>
                          <a:pt x="12027244" y="2528879"/>
                        </a:cubicBezTo>
                        <a:cubicBezTo>
                          <a:pt x="12074098" y="2662146"/>
                          <a:pt x="11996123" y="2886700"/>
                          <a:pt x="12027244" y="3088365"/>
                        </a:cubicBezTo>
                        <a:cubicBezTo>
                          <a:pt x="12058365" y="3290030"/>
                          <a:pt x="11995542" y="3471620"/>
                          <a:pt x="12027244" y="3782129"/>
                        </a:cubicBezTo>
                        <a:cubicBezTo>
                          <a:pt x="12058946" y="4092638"/>
                          <a:pt x="11965530" y="4168402"/>
                          <a:pt x="12027244" y="4408754"/>
                        </a:cubicBezTo>
                        <a:cubicBezTo>
                          <a:pt x="12088958" y="4649106"/>
                          <a:pt x="12004350" y="4693908"/>
                          <a:pt x="12027244" y="4766825"/>
                        </a:cubicBezTo>
                        <a:cubicBezTo>
                          <a:pt x="12050138" y="4839742"/>
                          <a:pt x="12005828" y="5024122"/>
                          <a:pt x="12027244" y="5259173"/>
                        </a:cubicBezTo>
                        <a:cubicBezTo>
                          <a:pt x="12048660" y="5494224"/>
                          <a:pt x="11983656" y="5694075"/>
                          <a:pt x="12027244" y="5952936"/>
                        </a:cubicBezTo>
                        <a:cubicBezTo>
                          <a:pt x="12070832" y="6211797"/>
                          <a:pt x="12016434" y="6371372"/>
                          <a:pt x="12027244" y="6713838"/>
                        </a:cubicBezTo>
                        <a:cubicBezTo>
                          <a:pt x="11721475" y="6746930"/>
                          <a:pt x="11538560" y="6642562"/>
                          <a:pt x="11334246" y="6713838"/>
                        </a:cubicBezTo>
                        <a:cubicBezTo>
                          <a:pt x="11129932" y="6785114"/>
                          <a:pt x="11188031" y="6706540"/>
                          <a:pt x="11122337" y="6713838"/>
                        </a:cubicBezTo>
                        <a:cubicBezTo>
                          <a:pt x="11056643" y="6721136"/>
                          <a:pt x="10881942" y="6691402"/>
                          <a:pt x="10790156" y="6713838"/>
                        </a:cubicBezTo>
                        <a:cubicBezTo>
                          <a:pt x="10698370" y="6736274"/>
                          <a:pt x="10422088" y="6696793"/>
                          <a:pt x="10097158" y="6713838"/>
                        </a:cubicBezTo>
                        <a:cubicBezTo>
                          <a:pt x="9772228" y="6730883"/>
                          <a:pt x="9856255" y="6687415"/>
                          <a:pt x="9764977" y="6713838"/>
                        </a:cubicBezTo>
                        <a:cubicBezTo>
                          <a:pt x="9673699" y="6740261"/>
                          <a:pt x="9606402" y="6701565"/>
                          <a:pt x="9553068" y="6713838"/>
                        </a:cubicBezTo>
                        <a:cubicBezTo>
                          <a:pt x="9499734" y="6726111"/>
                          <a:pt x="9377645" y="6689933"/>
                          <a:pt x="9220887" y="6713838"/>
                        </a:cubicBezTo>
                        <a:cubicBezTo>
                          <a:pt x="9064129" y="6737743"/>
                          <a:pt x="8872887" y="6695485"/>
                          <a:pt x="8768434" y="6713838"/>
                        </a:cubicBezTo>
                        <a:cubicBezTo>
                          <a:pt x="8663981" y="6732191"/>
                          <a:pt x="8351719" y="6684778"/>
                          <a:pt x="8195708" y="6713838"/>
                        </a:cubicBezTo>
                        <a:cubicBezTo>
                          <a:pt x="8039697" y="6742898"/>
                          <a:pt x="7957194" y="6700493"/>
                          <a:pt x="7863527" y="6713838"/>
                        </a:cubicBezTo>
                        <a:cubicBezTo>
                          <a:pt x="7769860" y="6727183"/>
                          <a:pt x="7213080" y="6640297"/>
                          <a:pt x="7050256" y="6713838"/>
                        </a:cubicBezTo>
                        <a:cubicBezTo>
                          <a:pt x="6887432" y="6787379"/>
                          <a:pt x="6727054" y="6671736"/>
                          <a:pt x="6477530" y="6713838"/>
                        </a:cubicBezTo>
                        <a:cubicBezTo>
                          <a:pt x="6228006" y="6755940"/>
                          <a:pt x="5980167" y="6708178"/>
                          <a:pt x="5664259" y="6713838"/>
                        </a:cubicBezTo>
                        <a:cubicBezTo>
                          <a:pt x="5348351" y="6719498"/>
                          <a:pt x="5245138" y="6680541"/>
                          <a:pt x="4971261" y="6713838"/>
                        </a:cubicBezTo>
                        <a:cubicBezTo>
                          <a:pt x="4697384" y="6747135"/>
                          <a:pt x="4658199" y="6712092"/>
                          <a:pt x="4518807" y="6713838"/>
                        </a:cubicBezTo>
                        <a:cubicBezTo>
                          <a:pt x="4379415" y="6715584"/>
                          <a:pt x="4132152" y="6648113"/>
                          <a:pt x="3825809" y="6713838"/>
                        </a:cubicBezTo>
                        <a:cubicBezTo>
                          <a:pt x="3519466" y="6779563"/>
                          <a:pt x="3565424" y="6711520"/>
                          <a:pt x="3493628" y="6713838"/>
                        </a:cubicBezTo>
                        <a:cubicBezTo>
                          <a:pt x="3421832" y="6716156"/>
                          <a:pt x="3183876" y="6678404"/>
                          <a:pt x="2920902" y="6713838"/>
                        </a:cubicBezTo>
                        <a:cubicBezTo>
                          <a:pt x="2657928" y="6749272"/>
                          <a:pt x="2793748" y="6698657"/>
                          <a:pt x="2708994" y="6713838"/>
                        </a:cubicBezTo>
                        <a:cubicBezTo>
                          <a:pt x="2624240" y="6729019"/>
                          <a:pt x="2192161" y="6646344"/>
                          <a:pt x="1895723" y="6713838"/>
                        </a:cubicBezTo>
                        <a:cubicBezTo>
                          <a:pt x="1599285" y="6781332"/>
                          <a:pt x="1509065" y="6684826"/>
                          <a:pt x="1322997" y="6713838"/>
                        </a:cubicBezTo>
                        <a:cubicBezTo>
                          <a:pt x="1136929" y="6742850"/>
                          <a:pt x="795459" y="6702212"/>
                          <a:pt x="509726" y="6713838"/>
                        </a:cubicBezTo>
                        <a:cubicBezTo>
                          <a:pt x="223993" y="6725464"/>
                          <a:pt x="208170" y="6687149"/>
                          <a:pt x="0" y="6713838"/>
                        </a:cubicBezTo>
                        <a:cubicBezTo>
                          <a:pt x="-30084" y="6509892"/>
                          <a:pt x="48475" y="6427068"/>
                          <a:pt x="0" y="6288628"/>
                        </a:cubicBezTo>
                        <a:cubicBezTo>
                          <a:pt x="-48475" y="6150188"/>
                          <a:pt x="22589" y="5771829"/>
                          <a:pt x="0" y="5594865"/>
                        </a:cubicBezTo>
                        <a:cubicBezTo>
                          <a:pt x="-22589" y="5417901"/>
                          <a:pt x="33864" y="5231103"/>
                          <a:pt x="0" y="5035379"/>
                        </a:cubicBezTo>
                        <a:cubicBezTo>
                          <a:pt x="-33864" y="4839655"/>
                          <a:pt x="12306" y="4755194"/>
                          <a:pt x="0" y="4677307"/>
                        </a:cubicBezTo>
                        <a:cubicBezTo>
                          <a:pt x="-12306" y="4599420"/>
                          <a:pt x="17840" y="4310276"/>
                          <a:pt x="0" y="4117821"/>
                        </a:cubicBezTo>
                        <a:cubicBezTo>
                          <a:pt x="-17840" y="3925366"/>
                          <a:pt x="10335" y="3756541"/>
                          <a:pt x="0" y="3625473"/>
                        </a:cubicBezTo>
                        <a:cubicBezTo>
                          <a:pt x="-10335" y="3494405"/>
                          <a:pt x="8939" y="3280236"/>
                          <a:pt x="0" y="3133124"/>
                        </a:cubicBezTo>
                        <a:cubicBezTo>
                          <a:pt x="-8939" y="2986012"/>
                          <a:pt x="32571" y="2820754"/>
                          <a:pt x="0" y="2640776"/>
                        </a:cubicBezTo>
                        <a:cubicBezTo>
                          <a:pt x="-32571" y="2460798"/>
                          <a:pt x="2435" y="2248622"/>
                          <a:pt x="0" y="2148428"/>
                        </a:cubicBezTo>
                        <a:cubicBezTo>
                          <a:pt x="-2435" y="2048234"/>
                          <a:pt x="15604" y="1734096"/>
                          <a:pt x="0" y="1521803"/>
                        </a:cubicBezTo>
                        <a:cubicBezTo>
                          <a:pt x="-15604" y="1309510"/>
                          <a:pt x="45334" y="1161536"/>
                          <a:pt x="0" y="962317"/>
                        </a:cubicBezTo>
                        <a:cubicBezTo>
                          <a:pt x="-45334" y="763098"/>
                          <a:pt x="27072" y="696079"/>
                          <a:pt x="0" y="604245"/>
                        </a:cubicBezTo>
                        <a:cubicBezTo>
                          <a:pt x="-27072" y="512411"/>
                          <a:pt x="34705" y="250835"/>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90570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Light Title Slide 8">
    <p:spTree>
      <p:nvGrpSpPr>
        <p:cNvPr id="1" name=""/>
        <p:cNvGrpSpPr/>
        <p:nvPr/>
      </p:nvGrpSpPr>
      <p:grpSpPr>
        <a:xfrm>
          <a:off x="0" y="0"/>
          <a:ext cx="0" cy="0"/>
          <a:chOff x="0" y="0"/>
          <a:chExt cx="0" cy="0"/>
        </a:xfrm>
      </p:grpSpPr>
      <p:pic>
        <p:nvPicPr>
          <p:cNvPr id="4" name="Picture 3" descr="CSUB logo and academic seal">
            <a:extLst>
              <a:ext uri="{FF2B5EF4-FFF2-40B4-BE49-F238E27FC236}">
                <a16:creationId xmlns:a16="http://schemas.microsoft.com/office/drawing/2014/main" id="{C858FC65-F0C6-4AF5-7DFA-0DDB6C83EC9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30703" y="799775"/>
            <a:ext cx="7499062" cy="1746356"/>
          </a:xfrm>
          <a:prstGeom prst="rect">
            <a:avLst/>
          </a:prstGeom>
        </p:spPr>
      </p:pic>
      <p:sp>
        <p:nvSpPr>
          <p:cNvPr id="2" name="Title 1">
            <a:extLst>
              <a:ext uri="{FF2B5EF4-FFF2-40B4-BE49-F238E27FC236}">
                <a16:creationId xmlns:a16="http://schemas.microsoft.com/office/drawing/2014/main" id="{DFBE8C64-587F-F903-A786-104442783FF9}"/>
              </a:ext>
            </a:extLst>
          </p:cNvPr>
          <p:cNvSpPr>
            <a:spLocks noGrp="1"/>
          </p:cNvSpPr>
          <p:nvPr>
            <p:ph type="ctrTitle"/>
          </p:nvPr>
        </p:nvSpPr>
        <p:spPr>
          <a:xfrm>
            <a:off x="0" y="3676134"/>
            <a:ext cx="12192000" cy="1418380"/>
          </a:xfrm>
        </p:spPr>
        <p:txBody>
          <a:bodyPr anchor="b" anchorCtr="0"/>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10060C0-A2F6-E8DE-709C-1CCBE572CBD5}"/>
              </a:ext>
            </a:extLst>
          </p:cNvPr>
          <p:cNvSpPr>
            <a:spLocks noGrp="1"/>
          </p:cNvSpPr>
          <p:nvPr>
            <p:ph type="subTitle" idx="1"/>
          </p:nvPr>
        </p:nvSpPr>
        <p:spPr>
          <a:xfrm>
            <a:off x="1524000" y="5442897"/>
            <a:ext cx="9144000" cy="61532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Rectangle 4">
            <a:extLst>
              <a:ext uri="{FF2B5EF4-FFF2-40B4-BE49-F238E27FC236}">
                <a16:creationId xmlns:a16="http://schemas.microsoft.com/office/drawing/2014/main" id="{C831FB9F-7BBE-D94F-1D3C-49E06080301E}"/>
              </a:ext>
            </a:extLst>
          </p:cNvPr>
          <p:cNvSpPr/>
          <p:nvPr userDrawn="1"/>
        </p:nvSpPr>
        <p:spPr>
          <a:xfrm>
            <a:off x="98854" y="74141"/>
            <a:ext cx="11986054" cy="6713837"/>
          </a:xfrm>
          <a:prstGeom prst="rect">
            <a:avLst/>
          </a:prstGeom>
          <a:noFill/>
          <a:ln w="203200">
            <a:solidFill>
              <a:schemeClr val="accent2"/>
            </a:solidFill>
            <a:extLst>
              <a:ext uri="{C807C97D-BFC1-408E-A445-0C87EB9F89A2}">
                <ask:lineSketchStyleProps xmlns:ask="http://schemas.microsoft.com/office/drawing/2018/sketchyshapes" sd="1219033472">
                  <a:custGeom>
                    <a:avLst/>
                    <a:gdLst>
                      <a:gd name="connsiteX0" fmla="*/ 0 w 12027244"/>
                      <a:gd name="connsiteY0" fmla="*/ 0 h 6713838"/>
                      <a:gd name="connsiteX1" fmla="*/ 452453 w 12027244"/>
                      <a:gd name="connsiteY1" fmla="*/ 0 h 6713838"/>
                      <a:gd name="connsiteX2" fmla="*/ 664362 w 12027244"/>
                      <a:gd name="connsiteY2" fmla="*/ 0 h 6713838"/>
                      <a:gd name="connsiteX3" fmla="*/ 1477633 w 12027244"/>
                      <a:gd name="connsiteY3" fmla="*/ 0 h 6713838"/>
                      <a:gd name="connsiteX4" fmla="*/ 1930086 w 12027244"/>
                      <a:gd name="connsiteY4" fmla="*/ 0 h 6713838"/>
                      <a:gd name="connsiteX5" fmla="*/ 2382540 w 12027244"/>
                      <a:gd name="connsiteY5" fmla="*/ 0 h 6713838"/>
                      <a:gd name="connsiteX6" fmla="*/ 3195811 w 12027244"/>
                      <a:gd name="connsiteY6" fmla="*/ 0 h 6713838"/>
                      <a:gd name="connsiteX7" fmla="*/ 3527992 w 12027244"/>
                      <a:gd name="connsiteY7" fmla="*/ 0 h 6713838"/>
                      <a:gd name="connsiteX8" fmla="*/ 4341262 w 12027244"/>
                      <a:gd name="connsiteY8" fmla="*/ 0 h 6713838"/>
                      <a:gd name="connsiteX9" fmla="*/ 5154533 w 12027244"/>
                      <a:gd name="connsiteY9" fmla="*/ 0 h 6713838"/>
                      <a:gd name="connsiteX10" fmla="*/ 5727259 w 12027244"/>
                      <a:gd name="connsiteY10" fmla="*/ 0 h 6713838"/>
                      <a:gd name="connsiteX11" fmla="*/ 6540530 w 12027244"/>
                      <a:gd name="connsiteY11" fmla="*/ 0 h 6713838"/>
                      <a:gd name="connsiteX12" fmla="*/ 6992983 w 12027244"/>
                      <a:gd name="connsiteY12" fmla="*/ 0 h 6713838"/>
                      <a:gd name="connsiteX13" fmla="*/ 7445437 w 12027244"/>
                      <a:gd name="connsiteY13" fmla="*/ 0 h 6713838"/>
                      <a:gd name="connsiteX14" fmla="*/ 8138435 w 12027244"/>
                      <a:gd name="connsiteY14" fmla="*/ 0 h 6713838"/>
                      <a:gd name="connsiteX15" fmla="*/ 8590889 w 12027244"/>
                      <a:gd name="connsiteY15" fmla="*/ 0 h 6713838"/>
                      <a:gd name="connsiteX16" fmla="*/ 9404159 w 12027244"/>
                      <a:gd name="connsiteY16" fmla="*/ 0 h 6713838"/>
                      <a:gd name="connsiteX17" fmla="*/ 10217430 w 12027244"/>
                      <a:gd name="connsiteY17" fmla="*/ 0 h 6713838"/>
                      <a:gd name="connsiteX18" fmla="*/ 10790156 w 12027244"/>
                      <a:gd name="connsiteY18" fmla="*/ 0 h 6713838"/>
                      <a:gd name="connsiteX19" fmla="*/ 11242610 w 12027244"/>
                      <a:gd name="connsiteY19" fmla="*/ 0 h 6713838"/>
                      <a:gd name="connsiteX20" fmla="*/ 11454518 w 12027244"/>
                      <a:gd name="connsiteY20" fmla="*/ 0 h 6713838"/>
                      <a:gd name="connsiteX21" fmla="*/ 12027244 w 12027244"/>
                      <a:gd name="connsiteY21" fmla="*/ 0 h 6713838"/>
                      <a:gd name="connsiteX22" fmla="*/ 12027244 w 12027244"/>
                      <a:gd name="connsiteY22" fmla="*/ 425210 h 6713838"/>
                      <a:gd name="connsiteX23" fmla="*/ 12027244 w 12027244"/>
                      <a:gd name="connsiteY23" fmla="*/ 917558 h 6713838"/>
                      <a:gd name="connsiteX24" fmla="*/ 12027244 w 12027244"/>
                      <a:gd name="connsiteY24" fmla="*/ 1342768 h 6713838"/>
                      <a:gd name="connsiteX25" fmla="*/ 12027244 w 12027244"/>
                      <a:gd name="connsiteY25" fmla="*/ 1969392 h 6713838"/>
                      <a:gd name="connsiteX26" fmla="*/ 12027244 w 12027244"/>
                      <a:gd name="connsiteY26" fmla="*/ 2528879 h 6713838"/>
                      <a:gd name="connsiteX27" fmla="*/ 12027244 w 12027244"/>
                      <a:gd name="connsiteY27" fmla="*/ 3088365 h 6713838"/>
                      <a:gd name="connsiteX28" fmla="*/ 12027244 w 12027244"/>
                      <a:gd name="connsiteY28" fmla="*/ 3782129 h 6713838"/>
                      <a:gd name="connsiteX29" fmla="*/ 12027244 w 12027244"/>
                      <a:gd name="connsiteY29" fmla="*/ 4408754 h 6713838"/>
                      <a:gd name="connsiteX30" fmla="*/ 12027244 w 12027244"/>
                      <a:gd name="connsiteY30" fmla="*/ 4766825 h 6713838"/>
                      <a:gd name="connsiteX31" fmla="*/ 12027244 w 12027244"/>
                      <a:gd name="connsiteY31" fmla="*/ 5259173 h 6713838"/>
                      <a:gd name="connsiteX32" fmla="*/ 12027244 w 12027244"/>
                      <a:gd name="connsiteY32" fmla="*/ 5952936 h 6713838"/>
                      <a:gd name="connsiteX33" fmla="*/ 12027244 w 12027244"/>
                      <a:gd name="connsiteY33" fmla="*/ 6713838 h 6713838"/>
                      <a:gd name="connsiteX34" fmla="*/ 11334246 w 12027244"/>
                      <a:gd name="connsiteY34" fmla="*/ 6713838 h 6713838"/>
                      <a:gd name="connsiteX35" fmla="*/ 11122337 w 12027244"/>
                      <a:gd name="connsiteY35" fmla="*/ 6713838 h 6713838"/>
                      <a:gd name="connsiteX36" fmla="*/ 10790156 w 12027244"/>
                      <a:gd name="connsiteY36" fmla="*/ 6713838 h 6713838"/>
                      <a:gd name="connsiteX37" fmla="*/ 10097158 w 12027244"/>
                      <a:gd name="connsiteY37" fmla="*/ 6713838 h 6713838"/>
                      <a:gd name="connsiteX38" fmla="*/ 9764977 w 12027244"/>
                      <a:gd name="connsiteY38" fmla="*/ 6713838 h 6713838"/>
                      <a:gd name="connsiteX39" fmla="*/ 9553068 w 12027244"/>
                      <a:gd name="connsiteY39" fmla="*/ 6713838 h 6713838"/>
                      <a:gd name="connsiteX40" fmla="*/ 9220887 w 12027244"/>
                      <a:gd name="connsiteY40" fmla="*/ 6713838 h 6713838"/>
                      <a:gd name="connsiteX41" fmla="*/ 8768434 w 12027244"/>
                      <a:gd name="connsiteY41" fmla="*/ 6713838 h 6713838"/>
                      <a:gd name="connsiteX42" fmla="*/ 8195708 w 12027244"/>
                      <a:gd name="connsiteY42" fmla="*/ 6713838 h 6713838"/>
                      <a:gd name="connsiteX43" fmla="*/ 7863527 w 12027244"/>
                      <a:gd name="connsiteY43" fmla="*/ 6713838 h 6713838"/>
                      <a:gd name="connsiteX44" fmla="*/ 7050256 w 12027244"/>
                      <a:gd name="connsiteY44" fmla="*/ 6713838 h 6713838"/>
                      <a:gd name="connsiteX45" fmla="*/ 6477530 w 12027244"/>
                      <a:gd name="connsiteY45" fmla="*/ 6713838 h 6713838"/>
                      <a:gd name="connsiteX46" fmla="*/ 5664259 w 12027244"/>
                      <a:gd name="connsiteY46" fmla="*/ 6713838 h 6713838"/>
                      <a:gd name="connsiteX47" fmla="*/ 4971261 w 12027244"/>
                      <a:gd name="connsiteY47" fmla="*/ 6713838 h 6713838"/>
                      <a:gd name="connsiteX48" fmla="*/ 4518807 w 12027244"/>
                      <a:gd name="connsiteY48" fmla="*/ 6713838 h 6713838"/>
                      <a:gd name="connsiteX49" fmla="*/ 3825809 w 12027244"/>
                      <a:gd name="connsiteY49" fmla="*/ 6713838 h 6713838"/>
                      <a:gd name="connsiteX50" fmla="*/ 3493628 w 12027244"/>
                      <a:gd name="connsiteY50" fmla="*/ 6713838 h 6713838"/>
                      <a:gd name="connsiteX51" fmla="*/ 2920902 w 12027244"/>
                      <a:gd name="connsiteY51" fmla="*/ 6713838 h 6713838"/>
                      <a:gd name="connsiteX52" fmla="*/ 2708994 w 12027244"/>
                      <a:gd name="connsiteY52" fmla="*/ 6713838 h 6713838"/>
                      <a:gd name="connsiteX53" fmla="*/ 1895723 w 12027244"/>
                      <a:gd name="connsiteY53" fmla="*/ 6713838 h 6713838"/>
                      <a:gd name="connsiteX54" fmla="*/ 1322997 w 12027244"/>
                      <a:gd name="connsiteY54" fmla="*/ 6713838 h 6713838"/>
                      <a:gd name="connsiteX55" fmla="*/ 509726 w 12027244"/>
                      <a:gd name="connsiteY55" fmla="*/ 6713838 h 6713838"/>
                      <a:gd name="connsiteX56" fmla="*/ 0 w 12027244"/>
                      <a:gd name="connsiteY56" fmla="*/ 6713838 h 6713838"/>
                      <a:gd name="connsiteX57" fmla="*/ 0 w 12027244"/>
                      <a:gd name="connsiteY57" fmla="*/ 6288628 h 6713838"/>
                      <a:gd name="connsiteX58" fmla="*/ 0 w 12027244"/>
                      <a:gd name="connsiteY58" fmla="*/ 5594865 h 6713838"/>
                      <a:gd name="connsiteX59" fmla="*/ 0 w 12027244"/>
                      <a:gd name="connsiteY59" fmla="*/ 5035379 h 6713838"/>
                      <a:gd name="connsiteX60" fmla="*/ 0 w 12027244"/>
                      <a:gd name="connsiteY60" fmla="*/ 4677307 h 6713838"/>
                      <a:gd name="connsiteX61" fmla="*/ 0 w 12027244"/>
                      <a:gd name="connsiteY61" fmla="*/ 4117821 h 6713838"/>
                      <a:gd name="connsiteX62" fmla="*/ 0 w 12027244"/>
                      <a:gd name="connsiteY62" fmla="*/ 3625473 h 6713838"/>
                      <a:gd name="connsiteX63" fmla="*/ 0 w 12027244"/>
                      <a:gd name="connsiteY63" fmla="*/ 3133124 h 6713838"/>
                      <a:gd name="connsiteX64" fmla="*/ 0 w 12027244"/>
                      <a:gd name="connsiteY64" fmla="*/ 2640776 h 6713838"/>
                      <a:gd name="connsiteX65" fmla="*/ 0 w 12027244"/>
                      <a:gd name="connsiteY65" fmla="*/ 2148428 h 6713838"/>
                      <a:gd name="connsiteX66" fmla="*/ 0 w 12027244"/>
                      <a:gd name="connsiteY66" fmla="*/ 1521803 h 6713838"/>
                      <a:gd name="connsiteX67" fmla="*/ 0 w 12027244"/>
                      <a:gd name="connsiteY67" fmla="*/ 962317 h 6713838"/>
                      <a:gd name="connsiteX68" fmla="*/ 0 w 12027244"/>
                      <a:gd name="connsiteY68" fmla="*/ 604245 h 6713838"/>
                      <a:gd name="connsiteX69" fmla="*/ 0 w 12027244"/>
                      <a:gd name="connsiteY69" fmla="*/ 0 h 671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2027244" h="6713838" extrusionOk="0">
                        <a:moveTo>
                          <a:pt x="0" y="0"/>
                        </a:moveTo>
                        <a:cubicBezTo>
                          <a:pt x="145551" y="-591"/>
                          <a:pt x="316917" y="43133"/>
                          <a:pt x="452453" y="0"/>
                        </a:cubicBezTo>
                        <a:cubicBezTo>
                          <a:pt x="587989" y="-43133"/>
                          <a:pt x="613303" y="4358"/>
                          <a:pt x="664362" y="0"/>
                        </a:cubicBezTo>
                        <a:cubicBezTo>
                          <a:pt x="715421" y="-4358"/>
                          <a:pt x="1285430" y="9428"/>
                          <a:pt x="1477633" y="0"/>
                        </a:cubicBezTo>
                        <a:cubicBezTo>
                          <a:pt x="1669836" y="-9428"/>
                          <a:pt x="1833406" y="48118"/>
                          <a:pt x="1930086" y="0"/>
                        </a:cubicBezTo>
                        <a:cubicBezTo>
                          <a:pt x="2026766" y="-48118"/>
                          <a:pt x="2247140" y="49130"/>
                          <a:pt x="2382540" y="0"/>
                        </a:cubicBezTo>
                        <a:cubicBezTo>
                          <a:pt x="2517940" y="-49130"/>
                          <a:pt x="2789453" y="72369"/>
                          <a:pt x="3195811" y="0"/>
                        </a:cubicBezTo>
                        <a:cubicBezTo>
                          <a:pt x="3602169" y="-72369"/>
                          <a:pt x="3401193" y="9240"/>
                          <a:pt x="3527992" y="0"/>
                        </a:cubicBezTo>
                        <a:cubicBezTo>
                          <a:pt x="3654791" y="-9240"/>
                          <a:pt x="3971302" y="95527"/>
                          <a:pt x="4341262" y="0"/>
                        </a:cubicBezTo>
                        <a:cubicBezTo>
                          <a:pt x="4711222" y="-95527"/>
                          <a:pt x="4984863" y="27714"/>
                          <a:pt x="5154533" y="0"/>
                        </a:cubicBezTo>
                        <a:cubicBezTo>
                          <a:pt x="5324203" y="-27714"/>
                          <a:pt x="5444723" y="6342"/>
                          <a:pt x="5727259" y="0"/>
                        </a:cubicBezTo>
                        <a:cubicBezTo>
                          <a:pt x="6009795" y="-6342"/>
                          <a:pt x="6344008" y="71357"/>
                          <a:pt x="6540530" y="0"/>
                        </a:cubicBezTo>
                        <a:cubicBezTo>
                          <a:pt x="6737052" y="-71357"/>
                          <a:pt x="6769153" y="51203"/>
                          <a:pt x="6992983" y="0"/>
                        </a:cubicBezTo>
                        <a:cubicBezTo>
                          <a:pt x="7216813" y="-51203"/>
                          <a:pt x="7264414" y="32861"/>
                          <a:pt x="7445437" y="0"/>
                        </a:cubicBezTo>
                        <a:cubicBezTo>
                          <a:pt x="7626460" y="-32861"/>
                          <a:pt x="7937676" y="66577"/>
                          <a:pt x="8138435" y="0"/>
                        </a:cubicBezTo>
                        <a:cubicBezTo>
                          <a:pt x="8339194" y="-66577"/>
                          <a:pt x="8391713" y="29808"/>
                          <a:pt x="8590889" y="0"/>
                        </a:cubicBezTo>
                        <a:cubicBezTo>
                          <a:pt x="8790065" y="-29808"/>
                          <a:pt x="9049461" y="14275"/>
                          <a:pt x="9404159" y="0"/>
                        </a:cubicBezTo>
                        <a:cubicBezTo>
                          <a:pt x="9758857" y="-14275"/>
                          <a:pt x="9966125" y="95323"/>
                          <a:pt x="10217430" y="0"/>
                        </a:cubicBezTo>
                        <a:cubicBezTo>
                          <a:pt x="10468735" y="-95323"/>
                          <a:pt x="10535256" y="59052"/>
                          <a:pt x="10790156" y="0"/>
                        </a:cubicBezTo>
                        <a:cubicBezTo>
                          <a:pt x="11045056" y="-59052"/>
                          <a:pt x="11090274" y="1780"/>
                          <a:pt x="11242610" y="0"/>
                        </a:cubicBezTo>
                        <a:cubicBezTo>
                          <a:pt x="11394946" y="-1780"/>
                          <a:pt x="11399134" y="19191"/>
                          <a:pt x="11454518" y="0"/>
                        </a:cubicBezTo>
                        <a:cubicBezTo>
                          <a:pt x="11509902" y="-19191"/>
                          <a:pt x="11825821" y="19857"/>
                          <a:pt x="12027244" y="0"/>
                        </a:cubicBezTo>
                        <a:cubicBezTo>
                          <a:pt x="12057473" y="212367"/>
                          <a:pt x="12000758" y="315557"/>
                          <a:pt x="12027244" y="425210"/>
                        </a:cubicBezTo>
                        <a:cubicBezTo>
                          <a:pt x="12053730" y="534863"/>
                          <a:pt x="11968653" y="788299"/>
                          <a:pt x="12027244" y="917558"/>
                        </a:cubicBezTo>
                        <a:cubicBezTo>
                          <a:pt x="12085835" y="1046817"/>
                          <a:pt x="12000720" y="1145872"/>
                          <a:pt x="12027244" y="1342768"/>
                        </a:cubicBezTo>
                        <a:cubicBezTo>
                          <a:pt x="12053768" y="1539664"/>
                          <a:pt x="11979416" y="1734512"/>
                          <a:pt x="12027244" y="1969392"/>
                        </a:cubicBezTo>
                        <a:cubicBezTo>
                          <a:pt x="12075072" y="2204272"/>
                          <a:pt x="11980390" y="2395612"/>
                          <a:pt x="12027244" y="2528879"/>
                        </a:cubicBezTo>
                        <a:cubicBezTo>
                          <a:pt x="12074098" y="2662146"/>
                          <a:pt x="11996123" y="2886700"/>
                          <a:pt x="12027244" y="3088365"/>
                        </a:cubicBezTo>
                        <a:cubicBezTo>
                          <a:pt x="12058365" y="3290030"/>
                          <a:pt x="11995542" y="3471620"/>
                          <a:pt x="12027244" y="3782129"/>
                        </a:cubicBezTo>
                        <a:cubicBezTo>
                          <a:pt x="12058946" y="4092638"/>
                          <a:pt x="11965530" y="4168402"/>
                          <a:pt x="12027244" y="4408754"/>
                        </a:cubicBezTo>
                        <a:cubicBezTo>
                          <a:pt x="12088958" y="4649106"/>
                          <a:pt x="12004350" y="4693908"/>
                          <a:pt x="12027244" y="4766825"/>
                        </a:cubicBezTo>
                        <a:cubicBezTo>
                          <a:pt x="12050138" y="4839742"/>
                          <a:pt x="12005828" y="5024122"/>
                          <a:pt x="12027244" y="5259173"/>
                        </a:cubicBezTo>
                        <a:cubicBezTo>
                          <a:pt x="12048660" y="5494224"/>
                          <a:pt x="11983656" y="5694075"/>
                          <a:pt x="12027244" y="5952936"/>
                        </a:cubicBezTo>
                        <a:cubicBezTo>
                          <a:pt x="12070832" y="6211797"/>
                          <a:pt x="12016434" y="6371372"/>
                          <a:pt x="12027244" y="6713838"/>
                        </a:cubicBezTo>
                        <a:cubicBezTo>
                          <a:pt x="11721475" y="6746930"/>
                          <a:pt x="11538560" y="6642562"/>
                          <a:pt x="11334246" y="6713838"/>
                        </a:cubicBezTo>
                        <a:cubicBezTo>
                          <a:pt x="11129932" y="6785114"/>
                          <a:pt x="11188031" y="6706540"/>
                          <a:pt x="11122337" y="6713838"/>
                        </a:cubicBezTo>
                        <a:cubicBezTo>
                          <a:pt x="11056643" y="6721136"/>
                          <a:pt x="10881942" y="6691402"/>
                          <a:pt x="10790156" y="6713838"/>
                        </a:cubicBezTo>
                        <a:cubicBezTo>
                          <a:pt x="10698370" y="6736274"/>
                          <a:pt x="10422088" y="6696793"/>
                          <a:pt x="10097158" y="6713838"/>
                        </a:cubicBezTo>
                        <a:cubicBezTo>
                          <a:pt x="9772228" y="6730883"/>
                          <a:pt x="9856255" y="6687415"/>
                          <a:pt x="9764977" y="6713838"/>
                        </a:cubicBezTo>
                        <a:cubicBezTo>
                          <a:pt x="9673699" y="6740261"/>
                          <a:pt x="9606402" y="6701565"/>
                          <a:pt x="9553068" y="6713838"/>
                        </a:cubicBezTo>
                        <a:cubicBezTo>
                          <a:pt x="9499734" y="6726111"/>
                          <a:pt x="9377645" y="6689933"/>
                          <a:pt x="9220887" y="6713838"/>
                        </a:cubicBezTo>
                        <a:cubicBezTo>
                          <a:pt x="9064129" y="6737743"/>
                          <a:pt x="8872887" y="6695485"/>
                          <a:pt x="8768434" y="6713838"/>
                        </a:cubicBezTo>
                        <a:cubicBezTo>
                          <a:pt x="8663981" y="6732191"/>
                          <a:pt x="8351719" y="6684778"/>
                          <a:pt x="8195708" y="6713838"/>
                        </a:cubicBezTo>
                        <a:cubicBezTo>
                          <a:pt x="8039697" y="6742898"/>
                          <a:pt x="7957194" y="6700493"/>
                          <a:pt x="7863527" y="6713838"/>
                        </a:cubicBezTo>
                        <a:cubicBezTo>
                          <a:pt x="7769860" y="6727183"/>
                          <a:pt x="7213080" y="6640297"/>
                          <a:pt x="7050256" y="6713838"/>
                        </a:cubicBezTo>
                        <a:cubicBezTo>
                          <a:pt x="6887432" y="6787379"/>
                          <a:pt x="6727054" y="6671736"/>
                          <a:pt x="6477530" y="6713838"/>
                        </a:cubicBezTo>
                        <a:cubicBezTo>
                          <a:pt x="6228006" y="6755940"/>
                          <a:pt x="5980167" y="6708178"/>
                          <a:pt x="5664259" y="6713838"/>
                        </a:cubicBezTo>
                        <a:cubicBezTo>
                          <a:pt x="5348351" y="6719498"/>
                          <a:pt x="5245138" y="6680541"/>
                          <a:pt x="4971261" y="6713838"/>
                        </a:cubicBezTo>
                        <a:cubicBezTo>
                          <a:pt x="4697384" y="6747135"/>
                          <a:pt x="4658199" y="6712092"/>
                          <a:pt x="4518807" y="6713838"/>
                        </a:cubicBezTo>
                        <a:cubicBezTo>
                          <a:pt x="4379415" y="6715584"/>
                          <a:pt x="4132152" y="6648113"/>
                          <a:pt x="3825809" y="6713838"/>
                        </a:cubicBezTo>
                        <a:cubicBezTo>
                          <a:pt x="3519466" y="6779563"/>
                          <a:pt x="3565424" y="6711520"/>
                          <a:pt x="3493628" y="6713838"/>
                        </a:cubicBezTo>
                        <a:cubicBezTo>
                          <a:pt x="3421832" y="6716156"/>
                          <a:pt x="3183876" y="6678404"/>
                          <a:pt x="2920902" y="6713838"/>
                        </a:cubicBezTo>
                        <a:cubicBezTo>
                          <a:pt x="2657928" y="6749272"/>
                          <a:pt x="2793748" y="6698657"/>
                          <a:pt x="2708994" y="6713838"/>
                        </a:cubicBezTo>
                        <a:cubicBezTo>
                          <a:pt x="2624240" y="6729019"/>
                          <a:pt x="2192161" y="6646344"/>
                          <a:pt x="1895723" y="6713838"/>
                        </a:cubicBezTo>
                        <a:cubicBezTo>
                          <a:pt x="1599285" y="6781332"/>
                          <a:pt x="1509065" y="6684826"/>
                          <a:pt x="1322997" y="6713838"/>
                        </a:cubicBezTo>
                        <a:cubicBezTo>
                          <a:pt x="1136929" y="6742850"/>
                          <a:pt x="795459" y="6702212"/>
                          <a:pt x="509726" y="6713838"/>
                        </a:cubicBezTo>
                        <a:cubicBezTo>
                          <a:pt x="223993" y="6725464"/>
                          <a:pt x="208170" y="6687149"/>
                          <a:pt x="0" y="6713838"/>
                        </a:cubicBezTo>
                        <a:cubicBezTo>
                          <a:pt x="-30084" y="6509892"/>
                          <a:pt x="48475" y="6427068"/>
                          <a:pt x="0" y="6288628"/>
                        </a:cubicBezTo>
                        <a:cubicBezTo>
                          <a:pt x="-48475" y="6150188"/>
                          <a:pt x="22589" y="5771829"/>
                          <a:pt x="0" y="5594865"/>
                        </a:cubicBezTo>
                        <a:cubicBezTo>
                          <a:pt x="-22589" y="5417901"/>
                          <a:pt x="33864" y="5231103"/>
                          <a:pt x="0" y="5035379"/>
                        </a:cubicBezTo>
                        <a:cubicBezTo>
                          <a:pt x="-33864" y="4839655"/>
                          <a:pt x="12306" y="4755194"/>
                          <a:pt x="0" y="4677307"/>
                        </a:cubicBezTo>
                        <a:cubicBezTo>
                          <a:pt x="-12306" y="4599420"/>
                          <a:pt x="17840" y="4310276"/>
                          <a:pt x="0" y="4117821"/>
                        </a:cubicBezTo>
                        <a:cubicBezTo>
                          <a:pt x="-17840" y="3925366"/>
                          <a:pt x="10335" y="3756541"/>
                          <a:pt x="0" y="3625473"/>
                        </a:cubicBezTo>
                        <a:cubicBezTo>
                          <a:pt x="-10335" y="3494405"/>
                          <a:pt x="8939" y="3280236"/>
                          <a:pt x="0" y="3133124"/>
                        </a:cubicBezTo>
                        <a:cubicBezTo>
                          <a:pt x="-8939" y="2986012"/>
                          <a:pt x="32571" y="2820754"/>
                          <a:pt x="0" y="2640776"/>
                        </a:cubicBezTo>
                        <a:cubicBezTo>
                          <a:pt x="-32571" y="2460798"/>
                          <a:pt x="2435" y="2248622"/>
                          <a:pt x="0" y="2148428"/>
                        </a:cubicBezTo>
                        <a:cubicBezTo>
                          <a:pt x="-2435" y="2048234"/>
                          <a:pt x="15604" y="1734096"/>
                          <a:pt x="0" y="1521803"/>
                        </a:cubicBezTo>
                        <a:cubicBezTo>
                          <a:pt x="-15604" y="1309510"/>
                          <a:pt x="45334" y="1161536"/>
                          <a:pt x="0" y="962317"/>
                        </a:cubicBezTo>
                        <a:cubicBezTo>
                          <a:pt x="-45334" y="763098"/>
                          <a:pt x="27072" y="696079"/>
                          <a:pt x="0" y="604245"/>
                        </a:cubicBezTo>
                        <a:cubicBezTo>
                          <a:pt x="-27072" y="512411"/>
                          <a:pt x="34705" y="250835"/>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8436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2ED70-0221-866E-8147-E45C7DB90C8A}"/>
              </a:ext>
            </a:extLst>
          </p:cNvPr>
          <p:cNvSpPr>
            <a:spLocks noGrp="1"/>
          </p:cNvSpPr>
          <p:nvPr>
            <p:ph type="title"/>
          </p:nvPr>
        </p:nvSpPr>
        <p:spPr/>
        <p:txBody>
          <a:bodyPr lIns="0"/>
          <a:lstStyle/>
          <a:p>
            <a:r>
              <a:rPr lang="en-US"/>
              <a:t>Click to edit Master title style</a:t>
            </a:r>
          </a:p>
        </p:txBody>
      </p:sp>
      <p:sp>
        <p:nvSpPr>
          <p:cNvPr id="3" name="Content Placeholder 2">
            <a:extLst>
              <a:ext uri="{FF2B5EF4-FFF2-40B4-BE49-F238E27FC236}">
                <a16:creationId xmlns:a16="http://schemas.microsoft.com/office/drawing/2014/main" id="{9AA72B64-2F18-1173-CCD8-2ACF01209968}"/>
              </a:ext>
            </a:extLst>
          </p:cNvPr>
          <p:cNvSpPr>
            <a:spLocks noGrp="1"/>
          </p:cNvSpPr>
          <p:nvPr>
            <p:ph idx="1"/>
          </p:nvPr>
        </p:nvSpPr>
        <p:spPr/>
        <p:txBody>
          <a:bodyPr lIns="0"/>
          <a:lstStyle/>
          <a:p>
            <a:pPr lvl="0"/>
            <a:r>
              <a:rPr lang="en-US"/>
              <a:t>Click to edit Master text styles</a:t>
            </a:r>
          </a:p>
        </p:txBody>
      </p:sp>
      <p:cxnSp>
        <p:nvCxnSpPr>
          <p:cNvPr id="5" name="Straight Connector 4">
            <a:extLst>
              <a:ext uri="{FF2B5EF4-FFF2-40B4-BE49-F238E27FC236}">
                <a16:creationId xmlns:a16="http://schemas.microsoft.com/office/drawing/2014/main" id="{AB5DD50F-5B9F-4A83-1FAE-78741FD7F7D8}"/>
              </a:ext>
            </a:extLst>
          </p:cNvPr>
          <p:cNvCxnSpPr>
            <a:cxnSpLocks/>
          </p:cNvCxnSpPr>
          <p:nvPr userDrawn="1"/>
        </p:nvCxnSpPr>
        <p:spPr>
          <a:xfrm>
            <a:off x="0" y="1267232"/>
            <a:ext cx="12192000" cy="0"/>
          </a:xfrm>
          <a:prstGeom prst="line">
            <a:avLst/>
          </a:prstGeom>
          <a:ln w="165100">
            <a:gradFill>
              <a:gsLst>
                <a:gs pos="19000">
                  <a:schemeClr val="bg1"/>
                </a:gs>
                <a:gs pos="99000">
                  <a:schemeClr val="accent2"/>
                </a:gs>
              </a:gsLst>
              <a:lin ang="10800000" scaled="0"/>
            </a:gra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4A83D82F-12AA-B828-F5E5-F73B1A113268}"/>
              </a:ext>
              <a:ext uri="{C183D7F6-B498-43B3-948B-1728B52AA6E4}">
                <adec:decorative xmlns:adec="http://schemas.microsoft.com/office/drawing/2017/decorative" val="1"/>
              </a:ext>
            </a:extLst>
          </p:cNvPr>
          <p:cNvGrpSpPr/>
          <p:nvPr userDrawn="1"/>
        </p:nvGrpSpPr>
        <p:grpSpPr>
          <a:xfrm>
            <a:off x="0" y="6200503"/>
            <a:ext cx="12192000" cy="657496"/>
            <a:chOff x="0" y="6200503"/>
            <a:chExt cx="12192000" cy="657496"/>
          </a:xfrm>
        </p:grpSpPr>
        <p:sp>
          <p:nvSpPr>
            <p:cNvPr id="15" name="Rectangle 14">
              <a:extLst>
                <a:ext uri="{FF2B5EF4-FFF2-40B4-BE49-F238E27FC236}">
                  <a16:creationId xmlns:a16="http://schemas.microsoft.com/office/drawing/2014/main" id="{0AE53E82-2C00-6C2D-DFAE-BEAE9692DDC3}"/>
                </a:ext>
              </a:extLst>
            </p:cNvPr>
            <p:cNvSpPr/>
            <p:nvPr userDrawn="1"/>
          </p:nvSpPr>
          <p:spPr>
            <a:xfrm>
              <a:off x="0" y="6200503"/>
              <a:ext cx="12192000" cy="65749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letters on a black background&#10;&#10;Description automatically generated with medium confidence">
              <a:extLst>
                <a:ext uri="{FF2B5EF4-FFF2-40B4-BE49-F238E27FC236}">
                  <a16:creationId xmlns:a16="http://schemas.microsoft.com/office/drawing/2014/main" id="{172C5670-9158-9771-D7F3-CA3F5DD04F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1941" y="6308721"/>
              <a:ext cx="1303020" cy="471305"/>
            </a:xfrm>
            <a:prstGeom prst="rect">
              <a:avLst/>
            </a:prstGeom>
          </p:spPr>
        </p:pic>
        <p:sp>
          <p:nvSpPr>
            <p:cNvPr id="17" name="TextBox 16">
              <a:extLst>
                <a:ext uri="{FF2B5EF4-FFF2-40B4-BE49-F238E27FC236}">
                  <a16:creationId xmlns:a16="http://schemas.microsoft.com/office/drawing/2014/main" id="{AB38E0CE-83DB-8525-29AE-9893E46401A9}"/>
                </a:ext>
              </a:extLst>
            </p:cNvPr>
            <p:cNvSpPr txBox="1"/>
            <p:nvPr userDrawn="1"/>
          </p:nvSpPr>
          <p:spPr>
            <a:xfrm>
              <a:off x="6766560" y="6403096"/>
              <a:ext cx="5143499" cy="276999"/>
            </a:xfrm>
            <a:prstGeom prst="rect">
              <a:avLst/>
            </a:prstGeom>
            <a:noFill/>
          </p:spPr>
          <p:txBody>
            <a:bodyPr wrap="square" lIns="0" rIns="0" rtlCol="0">
              <a:spAutoFit/>
            </a:bodyPr>
            <a:lstStyle/>
            <a:p>
              <a:pPr algn="r"/>
              <a:r>
                <a:rPr lang="en-US" sz="1200" b="1" i="0" dirty="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rPr>
                <a:t>California State University, Bakersfield</a:t>
              </a:r>
            </a:p>
          </p:txBody>
        </p:sp>
      </p:grpSp>
      <p:sp>
        <p:nvSpPr>
          <p:cNvPr id="18" name="Slide Number Placeholder 5">
            <a:extLst>
              <a:ext uri="{FF2B5EF4-FFF2-40B4-BE49-F238E27FC236}">
                <a16:creationId xmlns:a16="http://schemas.microsoft.com/office/drawing/2014/main" id="{3C5CB59B-E05C-A5E9-6B7A-5E41A6C849AB}"/>
              </a:ext>
            </a:extLst>
          </p:cNvPr>
          <p:cNvSpPr>
            <a:spLocks noGrp="1"/>
          </p:cNvSpPr>
          <p:nvPr>
            <p:ph type="sldNum" sz="quarter" idx="12"/>
          </p:nvPr>
        </p:nvSpPr>
        <p:spPr>
          <a:xfrm>
            <a:off x="5702823" y="6359034"/>
            <a:ext cx="786353" cy="365125"/>
          </a:xfrm>
        </p:spPr>
        <p:txBody>
          <a:bodyPr/>
          <a:lstStyle/>
          <a:p>
            <a:fld id="{5B183420-2B76-864B-A38F-5B19AD9C35DC}" type="slidenum">
              <a:rPr lang="en-US" smtClean="0"/>
              <a:t>‹#›</a:t>
            </a:fld>
            <a:endParaRPr lang="en-US"/>
          </a:p>
        </p:txBody>
      </p:sp>
    </p:spTree>
    <p:extLst>
      <p:ext uri="{BB962C8B-B14F-4D97-AF65-F5344CB8AC3E}">
        <p14:creationId xmlns:p14="http://schemas.microsoft.com/office/powerpoint/2010/main" val="40905676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2ED70-0221-866E-8147-E45C7DB90C8A}"/>
              </a:ext>
            </a:extLst>
          </p:cNvPr>
          <p:cNvSpPr>
            <a:spLocks noGrp="1"/>
          </p:cNvSpPr>
          <p:nvPr>
            <p:ph type="title"/>
          </p:nvPr>
        </p:nvSpPr>
        <p:spPr/>
        <p:txBody>
          <a:bodyPr lIns="0"/>
          <a:lstStyle/>
          <a:p>
            <a:r>
              <a:rPr lang="en-US"/>
              <a:t>Click to edit Master title style</a:t>
            </a:r>
          </a:p>
        </p:txBody>
      </p:sp>
      <p:sp>
        <p:nvSpPr>
          <p:cNvPr id="3" name="Content Placeholder 2">
            <a:extLst>
              <a:ext uri="{FF2B5EF4-FFF2-40B4-BE49-F238E27FC236}">
                <a16:creationId xmlns:a16="http://schemas.microsoft.com/office/drawing/2014/main" id="{9AA72B64-2F18-1173-CCD8-2ACF01209968}"/>
              </a:ext>
            </a:extLst>
          </p:cNvPr>
          <p:cNvSpPr>
            <a:spLocks noGrp="1"/>
          </p:cNvSpPr>
          <p:nvPr>
            <p:ph idx="1"/>
          </p:nvPr>
        </p:nvSpPr>
        <p:spPr/>
        <p:txBody>
          <a:bodyPr lIns="0"/>
          <a:lstStyle>
            <a:lvl1pPr marL="68580" indent="-182880">
              <a:buFont typeface="Arial" panose="020B0604020202020204" pitchFamily="34" charset="0"/>
              <a:buChar char="•"/>
              <a:defRPr sz="2000"/>
            </a:lvl1pPr>
            <a:lvl2pPr marL="617220" indent="-182880">
              <a:buFont typeface="Arial" panose="020B0604020202020204" pitchFamily="34" charset="0"/>
              <a:buChar char="•"/>
              <a:defRPr sz="2000"/>
            </a:lvl2pPr>
            <a:lvl3pPr marL="1108710" indent="-164592">
              <a:buFont typeface="Arial" panose="020B0604020202020204" pitchFamily="34" charset="0"/>
              <a:buChar char="•"/>
              <a:defRPr sz="2000"/>
            </a:lvl3pPr>
          </a:lstStyle>
          <a:p>
            <a:pPr lvl="0"/>
            <a:r>
              <a:rPr lang="en-US"/>
              <a:t>Click to edit Master text styles</a:t>
            </a:r>
          </a:p>
          <a:p>
            <a:pPr lvl="1"/>
            <a:r>
              <a:rPr lang="en-US"/>
              <a:t>Second level</a:t>
            </a:r>
          </a:p>
          <a:p>
            <a:pPr lvl="2"/>
            <a:r>
              <a:rPr lang="en-US"/>
              <a:t>Third level</a:t>
            </a:r>
          </a:p>
        </p:txBody>
      </p:sp>
      <p:cxnSp>
        <p:nvCxnSpPr>
          <p:cNvPr id="4" name="Straight Connector 3">
            <a:extLst>
              <a:ext uri="{FF2B5EF4-FFF2-40B4-BE49-F238E27FC236}">
                <a16:creationId xmlns:a16="http://schemas.microsoft.com/office/drawing/2014/main" id="{FCC15239-B2AC-C012-A0C6-05C06BC72BE2}"/>
              </a:ext>
            </a:extLst>
          </p:cNvPr>
          <p:cNvCxnSpPr>
            <a:cxnSpLocks/>
          </p:cNvCxnSpPr>
          <p:nvPr userDrawn="1"/>
        </p:nvCxnSpPr>
        <p:spPr>
          <a:xfrm>
            <a:off x="0" y="1267232"/>
            <a:ext cx="12192000" cy="0"/>
          </a:xfrm>
          <a:prstGeom prst="line">
            <a:avLst/>
          </a:prstGeom>
          <a:ln w="165100">
            <a:gradFill>
              <a:gsLst>
                <a:gs pos="19000">
                  <a:schemeClr val="bg1"/>
                </a:gs>
                <a:gs pos="99000">
                  <a:schemeClr val="accent2"/>
                </a:gs>
              </a:gsLst>
              <a:lin ang="10800000" scaled="0"/>
            </a:gra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AE49382D-658B-A77F-82F2-08681263E9E0}"/>
              </a:ext>
              <a:ext uri="{C183D7F6-B498-43B3-948B-1728B52AA6E4}">
                <adec:decorative xmlns:adec="http://schemas.microsoft.com/office/drawing/2017/decorative" val="1"/>
              </a:ext>
            </a:extLst>
          </p:cNvPr>
          <p:cNvGrpSpPr/>
          <p:nvPr userDrawn="1"/>
        </p:nvGrpSpPr>
        <p:grpSpPr>
          <a:xfrm>
            <a:off x="0" y="6200503"/>
            <a:ext cx="12192000" cy="657496"/>
            <a:chOff x="0" y="6200503"/>
            <a:chExt cx="12192000" cy="657496"/>
          </a:xfrm>
        </p:grpSpPr>
        <p:sp>
          <p:nvSpPr>
            <p:cNvPr id="6" name="Rectangle 5">
              <a:extLst>
                <a:ext uri="{FF2B5EF4-FFF2-40B4-BE49-F238E27FC236}">
                  <a16:creationId xmlns:a16="http://schemas.microsoft.com/office/drawing/2014/main" id="{32A70AA2-A6D1-089F-C404-9AFC14529120}"/>
                </a:ext>
              </a:extLst>
            </p:cNvPr>
            <p:cNvSpPr/>
            <p:nvPr userDrawn="1"/>
          </p:nvSpPr>
          <p:spPr>
            <a:xfrm>
              <a:off x="0" y="6200503"/>
              <a:ext cx="12192000" cy="65749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letters on a black background&#10;&#10;Description automatically generated with medium confidence">
              <a:extLst>
                <a:ext uri="{FF2B5EF4-FFF2-40B4-BE49-F238E27FC236}">
                  <a16:creationId xmlns:a16="http://schemas.microsoft.com/office/drawing/2014/main" id="{C01F0CD2-B17A-BEA2-AC2C-D23D1D99F3E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1941" y="6308721"/>
              <a:ext cx="1303020" cy="471305"/>
            </a:xfrm>
            <a:prstGeom prst="rect">
              <a:avLst/>
            </a:prstGeom>
          </p:spPr>
        </p:pic>
        <p:sp>
          <p:nvSpPr>
            <p:cNvPr id="8" name="TextBox 7">
              <a:extLst>
                <a:ext uri="{FF2B5EF4-FFF2-40B4-BE49-F238E27FC236}">
                  <a16:creationId xmlns:a16="http://schemas.microsoft.com/office/drawing/2014/main" id="{A6B23C6D-18E9-E42C-D051-4D88725BBFD3}"/>
                </a:ext>
              </a:extLst>
            </p:cNvPr>
            <p:cNvSpPr txBox="1"/>
            <p:nvPr userDrawn="1"/>
          </p:nvSpPr>
          <p:spPr>
            <a:xfrm>
              <a:off x="6766560" y="6403096"/>
              <a:ext cx="5143499" cy="276999"/>
            </a:xfrm>
            <a:prstGeom prst="rect">
              <a:avLst/>
            </a:prstGeom>
            <a:noFill/>
          </p:spPr>
          <p:txBody>
            <a:bodyPr wrap="square" lIns="0" rIns="0" rtlCol="0">
              <a:spAutoFit/>
            </a:bodyPr>
            <a:lstStyle/>
            <a:p>
              <a:pPr algn="r"/>
              <a:r>
                <a:rPr lang="en-US" sz="1200" b="1" i="0" dirty="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rPr>
                <a:t>California State University, Bakersfield</a:t>
              </a:r>
            </a:p>
          </p:txBody>
        </p:sp>
      </p:grpSp>
      <p:sp>
        <p:nvSpPr>
          <p:cNvPr id="10" name="Slide Number Placeholder 5">
            <a:extLst>
              <a:ext uri="{FF2B5EF4-FFF2-40B4-BE49-F238E27FC236}">
                <a16:creationId xmlns:a16="http://schemas.microsoft.com/office/drawing/2014/main" id="{C572A70F-99DB-AC74-39D4-877AD8850183}"/>
              </a:ext>
            </a:extLst>
          </p:cNvPr>
          <p:cNvSpPr>
            <a:spLocks noGrp="1"/>
          </p:cNvSpPr>
          <p:nvPr>
            <p:ph type="sldNum" sz="quarter" idx="12"/>
          </p:nvPr>
        </p:nvSpPr>
        <p:spPr>
          <a:xfrm>
            <a:off x="5702823" y="6359034"/>
            <a:ext cx="786353" cy="365125"/>
          </a:xfrm>
        </p:spPr>
        <p:txBody>
          <a:bodyPr/>
          <a:lstStyle/>
          <a:p>
            <a:fld id="{5B183420-2B76-864B-A38F-5B19AD9C35DC}" type="slidenum">
              <a:rPr lang="en-US" smtClean="0"/>
              <a:t>‹#›</a:t>
            </a:fld>
            <a:endParaRPr lang="en-US"/>
          </a:p>
        </p:txBody>
      </p:sp>
    </p:spTree>
    <p:extLst>
      <p:ext uri="{BB962C8B-B14F-4D97-AF65-F5344CB8AC3E}">
        <p14:creationId xmlns:p14="http://schemas.microsoft.com/office/powerpoint/2010/main" val="30259482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itle and Content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AF88C-E06A-AF03-DBD4-B19A754808CF}"/>
              </a:ext>
            </a:extLst>
          </p:cNvPr>
          <p:cNvSpPr>
            <a:spLocks noGrp="1"/>
          </p:cNvSpPr>
          <p:nvPr>
            <p:ph type="title"/>
          </p:nvPr>
        </p:nvSpPr>
        <p:spPr/>
        <p:txBody>
          <a:bodyPr lIns="0"/>
          <a:lstStyle/>
          <a:p>
            <a:r>
              <a:rPr lang="en-US"/>
              <a:t>Click to edit Master title style</a:t>
            </a:r>
          </a:p>
        </p:txBody>
      </p:sp>
      <p:sp>
        <p:nvSpPr>
          <p:cNvPr id="3" name="Content Placeholder 2">
            <a:extLst>
              <a:ext uri="{FF2B5EF4-FFF2-40B4-BE49-F238E27FC236}">
                <a16:creationId xmlns:a16="http://schemas.microsoft.com/office/drawing/2014/main" id="{A619BC4D-F827-222A-9E35-98409601903F}"/>
              </a:ext>
            </a:extLst>
          </p:cNvPr>
          <p:cNvSpPr>
            <a:spLocks noGrp="1"/>
          </p:cNvSpPr>
          <p:nvPr>
            <p:ph sz="half" idx="1"/>
          </p:nvPr>
        </p:nvSpPr>
        <p:spPr>
          <a:xfrm>
            <a:off x="281941" y="1535121"/>
            <a:ext cx="5420883" cy="4351338"/>
          </a:xfrm>
        </p:spPr>
        <p:txBody>
          <a:bodyPr lIns="0"/>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0ECC63BF-69A0-A3A8-A54C-E1203323DDA0}"/>
              </a:ext>
            </a:extLst>
          </p:cNvPr>
          <p:cNvSpPr>
            <a:spLocks noGrp="1"/>
          </p:cNvSpPr>
          <p:nvPr>
            <p:ph sz="half" idx="2"/>
          </p:nvPr>
        </p:nvSpPr>
        <p:spPr>
          <a:xfrm>
            <a:off x="6489176" y="1535121"/>
            <a:ext cx="5420882" cy="4351338"/>
          </a:xfrm>
        </p:spPr>
        <p:txBody>
          <a:bodyPr lIns="0"/>
          <a:lstStyle/>
          <a:p>
            <a:pPr lvl="0"/>
            <a:r>
              <a:rPr lang="en-US"/>
              <a:t>Click to edit Master text styles</a:t>
            </a:r>
          </a:p>
        </p:txBody>
      </p:sp>
      <p:cxnSp>
        <p:nvCxnSpPr>
          <p:cNvPr id="7" name="Straight Connector 6">
            <a:extLst>
              <a:ext uri="{FF2B5EF4-FFF2-40B4-BE49-F238E27FC236}">
                <a16:creationId xmlns:a16="http://schemas.microsoft.com/office/drawing/2014/main" id="{DB29364C-ADD8-84FE-8112-067ABA0B6EDB}"/>
              </a:ext>
            </a:extLst>
          </p:cNvPr>
          <p:cNvCxnSpPr>
            <a:cxnSpLocks/>
          </p:cNvCxnSpPr>
          <p:nvPr userDrawn="1"/>
        </p:nvCxnSpPr>
        <p:spPr>
          <a:xfrm>
            <a:off x="0" y="1267232"/>
            <a:ext cx="12192000" cy="0"/>
          </a:xfrm>
          <a:prstGeom prst="line">
            <a:avLst/>
          </a:prstGeom>
          <a:ln w="165100">
            <a:gradFill>
              <a:gsLst>
                <a:gs pos="19000">
                  <a:schemeClr val="bg1"/>
                </a:gs>
                <a:gs pos="99000">
                  <a:schemeClr val="accent2"/>
                </a:gs>
              </a:gsLst>
              <a:lin ang="10800000" scaled="0"/>
            </a:gra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1A51730-61A2-5EDA-186E-E64784185DB3}"/>
              </a:ext>
              <a:ext uri="{C183D7F6-B498-43B3-948B-1728B52AA6E4}">
                <adec:decorative xmlns:adec="http://schemas.microsoft.com/office/drawing/2017/decorative" val="1"/>
              </a:ext>
            </a:extLst>
          </p:cNvPr>
          <p:cNvGrpSpPr/>
          <p:nvPr userDrawn="1"/>
        </p:nvGrpSpPr>
        <p:grpSpPr>
          <a:xfrm>
            <a:off x="0" y="6200503"/>
            <a:ext cx="12192000" cy="657496"/>
            <a:chOff x="0" y="6200503"/>
            <a:chExt cx="12192000" cy="657496"/>
          </a:xfrm>
        </p:grpSpPr>
        <p:sp>
          <p:nvSpPr>
            <p:cNvPr id="9" name="Rectangle 8">
              <a:extLst>
                <a:ext uri="{FF2B5EF4-FFF2-40B4-BE49-F238E27FC236}">
                  <a16:creationId xmlns:a16="http://schemas.microsoft.com/office/drawing/2014/main" id="{FCC947A7-4F8F-CCFE-021F-75903575040C}"/>
                </a:ext>
              </a:extLst>
            </p:cNvPr>
            <p:cNvSpPr/>
            <p:nvPr userDrawn="1"/>
          </p:nvSpPr>
          <p:spPr>
            <a:xfrm>
              <a:off x="0" y="6200503"/>
              <a:ext cx="12192000" cy="65749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letters on a black background&#10;&#10;Description automatically generated with medium confidence">
              <a:extLst>
                <a:ext uri="{FF2B5EF4-FFF2-40B4-BE49-F238E27FC236}">
                  <a16:creationId xmlns:a16="http://schemas.microsoft.com/office/drawing/2014/main" id="{875ECD9E-46EF-664B-D734-9DCAF928FD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1941" y="6308721"/>
              <a:ext cx="1303020" cy="471305"/>
            </a:xfrm>
            <a:prstGeom prst="rect">
              <a:avLst/>
            </a:prstGeom>
          </p:spPr>
        </p:pic>
        <p:sp>
          <p:nvSpPr>
            <p:cNvPr id="11" name="TextBox 10">
              <a:extLst>
                <a:ext uri="{FF2B5EF4-FFF2-40B4-BE49-F238E27FC236}">
                  <a16:creationId xmlns:a16="http://schemas.microsoft.com/office/drawing/2014/main" id="{F9846D17-04E8-791A-A492-56B361366470}"/>
                </a:ext>
              </a:extLst>
            </p:cNvPr>
            <p:cNvSpPr txBox="1"/>
            <p:nvPr userDrawn="1"/>
          </p:nvSpPr>
          <p:spPr>
            <a:xfrm>
              <a:off x="6766560" y="6403096"/>
              <a:ext cx="5143499" cy="276999"/>
            </a:xfrm>
            <a:prstGeom prst="rect">
              <a:avLst/>
            </a:prstGeom>
            <a:noFill/>
          </p:spPr>
          <p:txBody>
            <a:bodyPr wrap="square" lIns="0" rIns="0" rtlCol="0">
              <a:spAutoFit/>
            </a:bodyPr>
            <a:lstStyle/>
            <a:p>
              <a:pPr algn="r"/>
              <a:r>
                <a:rPr lang="en-US" sz="1200" b="1" i="0" dirty="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rPr>
                <a:t>California State University, Bakersfield</a:t>
              </a:r>
            </a:p>
          </p:txBody>
        </p:sp>
      </p:grpSp>
      <p:sp>
        <p:nvSpPr>
          <p:cNvPr id="15" name="Slide Number Placeholder 5">
            <a:extLst>
              <a:ext uri="{FF2B5EF4-FFF2-40B4-BE49-F238E27FC236}">
                <a16:creationId xmlns:a16="http://schemas.microsoft.com/office/drawing/2014/main" id="{A49BEE02-6BE4-1E98-9FCD-A86461BEA8D2}"/>
              </a:ext>
            </a:extLst>
          </p:cNvPr>
          <p:cNvSpPr>
            <a:spLocks noGrp="1"/>
          </p:cNvSpPr>
          <p:nvPr>
            <p:ph type="sldNum" sz="quarter" idx="12"/>
          </p:nvPr>
        </p:nvSpPr>
        <p:spPr>
          <a:xfrm>
            <a:off x="5702823" y="6359034"/>
            <a:ext cx="786353" cy="365125"/>
          </a:xfrm>
        </p:spPr>
        <p:txBody>
          <a:bodyPr/>
          <a:lstStyle/>
          <a:p>
            <a:fld id="{5B183420-2B76-864B-A38F-5B19AD9C35DC}" type="slidenum">
              <a:rPr lang="en-US" smtClean="0"/>
              <a:t>‹#›</a:t>
            </a:fld>
            <a:endParaRPr lang="en-US"/>
          </a:p>
        </p:txBody>
      </p:sp>
    </p:spTree>
    <p:extLst>
      <p:ext uri="{BB962C8B-B14F-4D97-AF65-F5344CB8AC3E}">
        <p14:creationId xmlns:p14="http://schemas.microsoft.com/office/powerpoint/2010/main" val="3357788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Light Sunburst Title Slide 6">
    <p:spTree>
      <p:nvGrpSpPr>
        <p:cNvPr id="1" name=""/>
        <p:cNvGrpSpPr/>
        <p:nvPr/>
      </p:nvGrpSpPr>
      <p:grpSpPr>
        <a:xfrm>
          <a:off x="0" y="0"/>
          <a:ext cx="0" cy="0"/>
          <a:chOff x="0" y="0"/>
          <a:chExt cx="0" cy="0"/>
        </a:xfrm>
      </p:grpSpPr>
      <p:pic>
        <p:nvPicPr>
          <p:cNvPr id="5" name="Picture 4" descr="A person walking on sidewalk on CSUB campus">
            <a:extLst>
              <a:ext uri="{FF2B5EF4-FFF2-40B4-BE49-F238E27FC236}">
                <a16:creationId xmlns:a16="http://schemas.microsoft.com/office/drawing/2014/main" id="{6144D6B0-8E00-DC9B-6B66-D9D452BFB80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757855"/>
            <a:ext cx="12192000" cy="4232186"/>
          </a:xfrm>
          <a:prstGeom prst="rect">
            <a:avLst/>
          </a:prstGeom>
        </p:spPr>
      </p:pic>
      <p:sp>
        <p:nvSpPr>
          <p:cNvPr id="2" name="Title 1">
            <a:extLst>
              <a:ext uri="{FF2B5EF4-FFF2-40B4-BE49-F238E27FC236}">
                <a16:creationId xmlns:a16="http://schemas.microsoft.com/office/drawing/2014/main" id="{DFBE8C64-587F-F903-A786-104442783FF9}"/>
              </a:ext>
            </a:extLst>
          </p:cNvPr>
          <p:cNvSpPr>
            <a:spLocks noGrp="1"/>
          </p:cNvSpPr>
          <p:nvPr>
            <p:ph type="ctrTitle"/>
          </p:nvPr>
        </p:nvSpPr>
        <p:spPr>
          <a:xfrm>
            <a:off x="0" y="314348"/>
            <a:ext cx="12192000" cy="890222"/>
          </a:xfrm>
        </p:spPr>
        <p:txBody>
          <a:bodyPr anchor="t" anchorCtr="0"/>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10060C0-A2F6-E8DE-709C-1CCBE572CBD5}"/>
              </a:ext>
            </a:extLst>
          </p:cNvPr>
          <p:cNvSpPr>
            <a:spLocks noGrp="1"/>
          </p:cNvSpPr>
          <p:nvPr>
            <p:ph type="subTitle" idx="1"/>
          </p:nvPr>
        </p:nvSpPr>
        <p:spPr>
          <a:xfrm>
            <a:off x="1524000" y="1204569"/>
            <a:ext cx="9144000" cy="55328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Rectangle 9">
            <a:extLst>
              <a:ext uri="{FF2B5EF4-FFF2-40B4-BE49-F238E27FC236}">
                <a16:creationId xmlns:a16="http://schemas.microsoft.com/office/drawing/2014/main" id="{32AC05C6-DC5F-0AA3-B1DB-7D2AF93634F0}"/>
              </a:ext>
            </a:extLst>
          </p:cNvPr>
          <p:cNvSpPr/>
          <p:nvPr userDrawn="1"/>
        </p:nvSpPr>
        <p:spPr>
          <a:xfrm>
            <a:off x="0" y="5202238"/>
            <a:ext cx="12192000" cy="165576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CSUB logo">
            <a:extLst>
              <a:ext uri="{FF2B5EF4-FFF2-40B4-BE49-F238E27FC236}">
                <a16:creationId xmlns:a16="http://schemas.microsoft.com/office/drawing/2014/main" id="{5522B10A-CBF8-6959-622C-2312D776044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50893" y="4303665"/>
            <a:ext cx="3090214" cy="2714645"/>
          </a:xfrm>
          <a:prstGeom prst="rect">
            <a:avLst/>
          </a:prstGeom>
        </p:spPr>
      </p:pic>
    </p:spTree>
    <p:extLst>
      <p:ext uri="{BB962C8B-B14F-4D97-AF65-F5344CB8AC3E}">
        <p14:creationId xmlns:p14="http://schemas.microsoft.com/office/powerpoint/2010/main" val="24263382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 2 Columns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AF88C-E06A-AF03-DBD4-B19A754808CF}"/>
              </a:ext>
            </a:extLst>
          </p:cNvPr>
          <p:cNvSpPr>
            <a:spLocks noGrp="1"/>
          </p:cNvSpPr>
          <p:nvPr>
            <p:ph type="title"/>
          </p:nvPr>
        </p:nvSpPr>
        <p:spPr/>
        <p:txBody>
          <a:bodyPr/>
          <a:lstStyle/>
          <a:p>
            <a:r>
              <a:rPr lang="en-US"/>
              <a:t>Click to edit Master title style</a:t>
            </a:r>
          </a:p>
        </p:txBody>
      </p:sp>
      <p:sp>
        <p:nvSpPr>
          <p:cNvPr id="5" name="Content Placeholder 2">
            <a:extLst>
              <a:ext uri="{FF2B5EF4-FFF2-40B4-BE49-F238E27FC236}">
                <a16:creationId xmlns:a16="http://schemas.microsoft.com/office/drawing/2014/main" id="{2A57925C-45FB-59AC-B213-35B72B869F33}"/>
              </a:ext>
            </a:extLst>
          </p:cNvPr>
          <p:cNvSpPr>
            <a:spLocks noGrp="1"/>
          </p:cNvSpPr>
          <p:nvPr>
            <p:ph idx="13"/>
          </p:nvPr>
        </p:nvSpPr>
        <p:spPr>
          <a:xfrm>
            <a:off x="281941" y="1535121"/>
            <a:ext cx="5420882" cy="4351338"/>
          </a:xfrm>
        </p:spPr>
        <p:txBody>
          <a:bodyPr lIns="0"/>
          <a:lstStyle>
            <a:lvl1pPr marL="68580" indent="-182880">
              <a:buFont typeface="Arial" panose="020B0604020202020204" pitchFamily="34" charset="0"/>
              <a:buChar char="•"/>
              <a:defRPr sz="2000"/>
            </a:lvl1pPr>
            <a:lvl2pPr marL="617220" indent="-182880">
              <a:buFont typeface="Arial" panose="020B0604020202020204" pitchFamily="34" charset="0"/>
              <a:buChar char="•"/>
              <a:defRPr sz="2000"/>
            </a:lvl2pPr>
            <a:lvl3pPr marL="1108710" indent="-164592">
              <a:buFont typeface="Arial" panose="020B0604020202020204" pitchFamily="34" charset="0"/>
              <a:buChar char="•"/>
              <a:defRPr sz="2000"/>
            </a:lvl3pPr>
          </a:lstStyle>
          <a:p>
            <a:pPr lvl="0"/>
            <a:r>
              <a:rPr lang="en-US" dirty="0"/>
              <a:t>Click to edit Master text styles</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63C10A0-BEB3-55DD-9588-F0F60FC46B53}"/>
              </a:ext>
            </a:extLst>
          </p:cNvPr>
          <p:cNvSpPr>
            <a:spLocks noGrp="1"/>
          </p:cNvSpPr>
          <p:nvPr>
            <p:ph idx="14"/>
          </p:nvPr>
        </p:nvSpPr>
        <p:spPr>
          <a:xfrm>
            <a:off x="6489176" y="1535121"/>
            <a:ext cx="5420882" cy="4351338"/>
          </a:xfrm>
        </p:spPr>
        <p:txBody>
          <a:bodyPr lIns="0"/>
          <a:lstStyle>
            <a:lvl1pPr marL="68580" indent="-182880">
              <a:buFont typeface="Arial" panose="020B0604020202020204" pitchFamily="34" charset="0"/>
              <a:buChar char="•"/>
              <a:defRPr sz="2000"/>
            </a:lvl1pPr>
            <a:lvl2pPr marL="617220" indent="-182880">
              <a:buFont typeface="Arial" panose="020B0604020202020204" pitchFamily="34" charset="0"/>
              <a:buChar char="•"/>
              <a:defRPr sz="2000"/>
            </a:lvl2pPr>
            <a:lvl3pPr marL="1108710" indent="-164592">
              <a:buFont typeface="Arial" panose="020B0604020202020204" pitchFamily="34" charset="0"/>
              <a:buChar char="•"/>
              <a:defRPr sz="2000"/>
            </a:lvl3pPr>
          </a:lstStyle>
          <a:p>
            <a:pPr lvl="0"/>
            <a:r>
              <a:rPr lang="en-US"/>
              <a:t>Click to edit Master text styles</a:t>
            </a:r>
          </a:p>
          <a:p>
            <a:pPr lvl="1"/>
            <a:r>
              <a:rPr lang="en-US"/>
              <a:t>Second level</a:t>
            </a:r>
          </a:p>
          <a:p>
            <a:pPr lvl="2"/>
            <a:r>
              <a:rPr lang="en-US"/>
              <a:t>Third level</a:t>
            </a:r>
          </a:p>
        </p:txBody>
      </p:sp>
      <p:cxnSp>
        <p:nvCxnSpPr>
          <p:cNvPr id="7" name="Straight Connector 6">
            <a:extLst>
              <a:ext uri="{FF2B5EF4-FFF2-40B4-BE49-F238E27FC236}">
                <a16:creationId xmlns:a16="http://schemas.microsoft.com/office/drawing/2014/main" id="{34ED6CF7-B2C4-C882-9E6B-7519C46C42B4}"/>
              </a:ext>
            </a:extLst>
          </p:cNvPr>
          <p:cNvCxnSpPr>
            <a:cxnSpLocks/>
          </p:cNvCxnSpPr>
          <p:nvPr userDrawn="1"/>
        </p:nvCxnSpPr>
        <p:spPr>
          <a:xfrm>
            <a:off x="0" y="1267232"/>
            <a:ext cx="12192000" cy="0"/>
          </a:xfrm>
          <a:prstGeom prst="line">
            <a:avLst/>
          </a:prstGeom>
          <a:ln w="165100">
            <a:gradFill>
              <a:gsLst>
                <a:gs pos="19000">
                  <a:schemeClr val="bg1"/>
                </a:gs>
                <a:gs pos="99000">
                  <a:schemeClr val="accent2"/>
                </a:gs>
              </a:gsLst>
              <a:lin ang="10800000" scaled="0"/>
            </a:gra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8B582EE9-C6FE-3ABC-135D-C202C549785F}"/>
              </a:ext>
              <a:ext uri="{C183D7F6-B498-43B3-948B-1728B52AA6E4}">
                <adec:decorative xmlns:adec="http://schemas.microsoft.com/office/drawing/2017/decorative" val="1"/>
              </a:ext>
            </a:extLst>
          </p:cNvPr>
          <p:cNvGrpSpPr/>
          <p:nvPr userDrawn="1"/>
        </p:nvGrpSpPr>
        <p:grpSpPr>
          <a:xfrm>
            <a:off x="0" y="6200503"/>
            <a:ext cx="12192000" cy="657496"/>
            <a:chOff x="0" y="6200503"/>
            <a:chExt cx="12192000" cy="657496"/>
          </a:xfrm>
        </p:grpSpPr>
        <p:sp>
          <p:nvSpPr>
            <p:cNvPr id="9" name="Rectangle 8">
              <a:extLst>
                <a:ext uri="{FF2B5EF4-FFF2-40B4-BE49-F238E27FC236}">
                  <a16:creationId xmlns:a16="http://schemas.microsoft.com/office/drawing/2014/main" id="{851E8228-2C3A-0F8F-8ACB-1ED8707A8201}"/>
                </a:ext>
              </a:extLst>
            </p:cNvPr>
            <p:cNvSpPr/>
            <p:nvPr userDrawn="1"/>
          </p:nvSpPr>
          <p:spPr>
            <a:xfrm>
              <a:off x="0" y="6200503"/>
              <a:ext cx="12192000" cy="65749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letters on a black background&#10;&#10;Description automatically generated with medium confidence">
              <a:extLst>
                <a:ext uri="{FF2B5EF4-FFF2-40B4-BE49-F238E27FC236}">
                  <a16:creationId xmlns:a16="http://schemas.microsoft.com/office/drawing/2014/main" id="{D2FA5B7D-7E1C-5CBF-7CF4-A14DE69A9D9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1941" y="6308721"/>
              <a:ext cx="1303020" cy="471305"/>
            </a:xfrm>
            <a:prstGeom prst="rect">
              <a:avLst/>
            </a:prstGeom>
          </p:spPr>
        </p:pic>
        <p:sp>
          <p:nvSpPr>
            <p:cNvPr id="11" name="TextBox 10">
              <a:extLst>
                <a:ext uri="{FF2B5EF4-FFF2-40B4-BE49-F238E27FC236}">
                  <a16:creationId xmlns:a16="http://schemas.microsoft.com/office/drawing/2014/main" id="{C4E7F11C-09B5-3E5A-0A22-0F2B40F409C6}"/>
                </a:ext>
              </a:extLst>
            </p:cNvPr>
            <p:cNvSpPr txBox="1"/>
            <p:nvPr userDrawn="1"/>
          </p:nvSpPr>
          <p:spPr>
            <a:xfrm>
              <a:off x="6766560" y="6403096"/>
              <a:ext cx="5143499" cy="276999"/>
            </a:xfrm>
            <a:prstGeom prst="rect">
              <a:avLst/>
            </a:prstGeom>
            <a:noFill/>
          </p:spPr>
          <p:txBody>
            <a:bodyPr wrap="square" lIns="0" rIns="0" rtlCol="0">
              <a:spAutoFit/>
            </a:bodyPr>
            <a:lstStyle/>
            <a:p>
              <a:pPr algn="r"/>
              <a:r>
                <a:rPr lang="en-US" sz="1200" b="1" i="0" dirty="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rPr>
                <a:t>California State University, Bakersfield</a:t>
              </a:r>
            </a:p>
          </p:txBody>
        </p:sp>
      </p:grpSp>
      <p:sp>
        <p:nvSpPr>
          <p:cNvPr id="15" name="Slide Number Placeholder 5">
            <a:extLst>
              <a:ext uri="{FF2B5EF4-FFF2-40B4-BE49-F238E27FC236}">
                <a16:creationId xmlns:a16="http://schemas.microsoft.com/office/drawing/2014/main" id="{73841033-F4A9-6F9E-607E-63E01D8C5478}"/>
              </a:ext>
            </a:extLst>
          </p:cNvPr>
          <p:cNvSpPr>
            <a:spLocks noGrp="1"/>
          </p:cNvSpPr>
          <p:nvPr>
            <p:ph type="sldNum" sz="quarter" idx="12"/>
          </p:nvPr>
        </p:nvSpPr>
        <p:spPr>
          <a:xfrm>
            <a:off x="5702823" y="6359034"/>
            <a:ext cx="786353" cy="365125"/>
          </a:xfrm>
        </p:spPr>
        <p:txBody>
          <a:bodyPr/>
          <a:lstStyle/>
          <a:p>
            <a:fld id="{5B183420-2B76-864B-A38F-5B19AD9C35DC}" type="slidenum">
              <a:rPr lang="en-US" smtClean="0"/>
              <a:t>‹#›</a:t>
            </a:fld>
            <a:endParaRPr lang="en-US"/>
          </a:p>
        </p:txBody>
      </p:sp>
    </p:spTree>
    <p:extLst>
      <p:ext uri="{BB962C8B-B14F-4D97-AF65-F5344CB8AC3E}">
        <p14:creationId xmlns:p14="http://schemas.microsoft.com/office/powerpoint/2010/main" val="24852928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027405F-A6BC-2322-138D-19D872E295F7}"/>
              </a:ext>
            </a:extLst>
          </p:cNvPr>
          <p:cNvCxnSpPr>
            <a:cxnSpLocks/>
          </p:cNvCxnSpPr>
          <p:nvPr userDrawn="1"/>
        </p:nvCxnSpPr>
        <p:spPr>
          <a:xfrm>
            <a:off x="0" y="1267232"/>
            <a:ext cx="12192000" cy="0"/>
          </a:xfrm>
          <a:prstGeom prst="line">
            <a:avLst/>
          </a:prstGeom>
          <a:ln w="165100">
            <a:gradFill>
              <a:gsLst>
                <a:gs pos="19000">
                  <a:schemeClr val="bg1"/>
                </a:gs>
                <a:gs pos="99000">
                  <a:schemeClr val="accent2"/>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CA2ED70-0221-866E-8147-E45C7DB90C8A}"/>
              </a:ext>
            </a:extLst>
          </p:cNvPr>
          <p:cNvSpPr>
            <a:spLocks noGrp="1"/>
          </p:cNvSpPr>
          <p:nvPr>
            <p:ph type="title"/>
          </p:nvPr>
        </p:nvSpPr>
        <p:spPr/>
        <p:txBody>
          <a:bodyPr lIns="0"/>
          <a:lstStyle/>
          <a:p>
            <a:r>
              <a:rPr lang="en-US"/>
              <a:t>Click to edit Master title style</a:t>
            </a:r>
          </a:p>
        </p:txBody>
      </p:sp>
      <p:grpSp>
        <p:nvGrpSpPr>
          <p:cNvPr id="7" name="Group 6">
            <a:extLst>
              <a:ext uri="{FF2B5EF4-FFF2-40B4-BE49-F238E27FC236}">
                <a16:creationId xmlns:a16="http://schemas.microsoft.com/office/drawing/2014/main" id="{ABFC92D0-3254-1A19-3726-D40FF16518AD}"/>
              </a:ext>
              <a:ext uri="{C183D7F6-B498-43B3-948B-1728B52AA6E4}">
                <adec:decorative xmlns:adec="http://schemas.microsoft.com/office/drawing/2017/decorative" val="1"/>
              </a:ext>
            </a:extLst>
          </p:cNvPr>
          <p:cNvGrpSpPr/>
          <p:nvPr userDrawn="1"/>
        </p:nvGrpSpPr>
        <p:grpSpPr>
          <a:xfrm>
            <a:off x="0" y="6200503"/>
            <a:ext cx="12192000" cy="657496"/>
            <a:chOff x="0" y="6200503"/>
            <a:chExt cx="12192000" cy="657496"/>
          </a:xfrm>
        </p:grpSpPr>
        <p:sp>
          <p:nvSpPr>
            <p:cNvPr id="8" name="Rectangle 7">
              <a:extLst>
                <a:ext uri="{FF2B5EF4-FFF2-40B4-BE49-F238E27FC236}">
                  <a16:creationId xmlns:a16="http://schemas.microsoft.com/office/drawing/2014/main" id="{4ABD795A-59CF-6CA4-4474-86F454769FC7}"/>
                </a:ext>
              </a:extLst>
            </p:cNvPr>
            <p:cNvSpPr/>
            <p:nvPr userDrawn="1"/>
          </p:nvSpPr>
          <p:spPr>
            <a:xfrm>
              <a:off x="0" y="6200503"/>
              <a:ext cx="12192000" cy="65749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ue letters on a black background&#10;&#10;Description automatically generated with medium confidence">
              <a:extLst>
                <a:ext uri="{FF2B5EF4-FFF2-40B4-BE49-F238E27FC236}">
                  <a16:creationId xmlns:a16="http://schemas.microsoft.com/office/drawing/2014/main" id="{D31318A2-1645-09F3-D295-45580E89DB2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1941" y="6308721"/>
              <a:ext cx="1303020" cy="471305"/>
            </a:xfrm>
            <a:prstGeom prst="rect">
              <a:avLst/>
            </a:prstGeom>
          </p:spPr>
        </p:pic>
        <p:sp>
          <p:nvSpPr>
            <p:cNvPr id="10" name="TextBox 9">
              <a:extLst>
                <a:ext uri="{FF2B5EF4-FFF2-40B4-BE49-F238E27FC236}">
                  <a16:creationId xmlns:a16="http://schemas.microsoft.com/office/drawing/2014/main" id="{391EDF22-84EB-9C1D-FAF4-7881C3E29DBD}"/>
                </a:ext>
              </a:extLst>
            </p:cNvPr>
            <p:cNvSpPr txBox="1"/>
            <p:nvPr userDrawn="1"/>
          </p:nvSpPr>
          <p:spPr>
            <a:xfrm>
              <a:off x="6766560" y="6403096"/>
              <a:ext cx="5143499" cy="276999"/>
            </a:xfrm>
            <a:prstGeom prst="rect">
              <a:avLst/>
            </a:prstGeom>
            <a:noFill/>
          </p:spPr>
          <p:txBody>
            <a:bodyPr wrap="square" lIns="0" rIns="0" rtlCol="0">
              <a:spAutoFit/>
            </a:bodyPr>
            <a:lstStyle/>
            <a:p>
              <a:pPr algn="r"/>
              <a:r>
                <a:rPr lang="en-US" sz="1200" b="1" i="0" dirty="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rPr>
                <a:t>California State University, Bakersfield</a:t>
              </a:r>
            </a:p>
          </p:txBody>
        </p:sp>
      </p:grpSp>
      <p:sp>
        <p:nvSpPr>
          <p:cNvPr id="13" name="Slide Number Placeholder 5">
            <a:extLst>
              <a:ext uri="{FF2B5EF4-FFF2-40B4-BE49-F238E27FC236}">
                <a16:creationId xmlns:a16="http://schemas.microsoft.com/office/drawing/2014/main" id="{80AA324D-AE19-E002-B6BC-3AA9E44D096E}"/>
              </a:ext>
            </a:extLst>
          </p:cNvPr>
          <p:cNvSpPr>
            <a:spLocks noGrp="1"/>
          </p:cNvSpPr>
          <p:nvPr>
            <p:ph type="sldNum" sz="quarter" idx="12"/>
          </p:nvPr>
        </p:nvSpPr>
        <p:spPr>
          <a:xfrm>
            <a:off x="5702823" y="6359034"/>
            <a:ext cx="786353" cy="365125"/>
          </a:xfrm>
        </p:spPr>
        <p:txBody>
          <a:bodyPr/>
          <a:lstStyle/>
          <a:p>
            <a:fld id="{5B183420-2B76-864B-A38F-5B19AD9C35DC}" type="slidenum">
              <a:rPr lang="en-US" smtClean="0"/>
              <a:t>‹#›</a:t>
            </a:fld>
            <a:endParaRPr lang="en-US"/>
          </a:p>
        </p:txBody>
      </p:sp>
    </p:spTree>
    <p:extLst>
      <p:ext uri="{BB962C8B-B14F-4D97-AF65-F5344CB8AC3E}">
        <p14:creationId xmlns:p14="http://schemas.microsoft.com/office/powerpoint/2010/main" val="7588839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with logos">
    <p:spTree>
      <p:nvGrpSpPr>
        <p:cNvPr id="1" name=""/>
        <p:cNvGrpSpPr/>
        <p:nvPr/>
      </p:nvGrpSpPr>
      <p:grpSpPr>
        <a:xfrm>
          <a:off x="0" y="0"/>
          <a:ext cx="0" cy="0"/>
          <a:chOff x="0" y="0"/>
          <a:chExt cx="0" cy="0"/>
        </a:xfrm>
      </p:grpSpPr>
      <p:pic>
        <p:nvPicPr>
          <p:cNvPr id="4" name="Picture 3" descr="CSUB academic seal">
            <a:extLst>
              <a:ext uri="{FF2B5EF4-FFF2-40B4-BE49-F238E27FC236}">
                <a16:creationId xmlns:a16="http://schemas.microsoft.com/office/drawing/2014/main" id="{BBF390D6-5186-34B3-099B-4D18CA77C876}"/>
              </a:ext>
            </a:extLst>
          </p:cNvPr>
          <p:cNvPicPr>
            <a:picLocks noChangeAspect="1"/>
          </p:cNvPicPr>
          <p:nvPr userDrawn="1"/>
        </p:nvPicPr>
        <p:blipFill>
          <a:blip r:embed="rId2">
            <a:alphaModFix amt="5000"/>
            <a:extLst>
              <a:ext uri="{28A0092B-C50C-407E-A947-70E740481C1C}">
                <a14:useLocalDpi xmlns:a14="http://schemas.microsoft.com/office/drawing/2010/main"/>
              </a:ext>
            </a:extLst>
          </a:blip>
          <a:stretch>
            <a:fillRect/>
          </a:stretch>
        </p:blipFill>
        <p:spPr>
          <a:xfrm>
            <a:off x="1876096" y="-790904"/>
            <a:ext cx="8439807" cy="8439807"/>
          </a:xfrm>
          <a:prstGeom prst="rect">
            <a:avLst/>
          </a:prstGeom>
        </p:spPr>
      </p:pic>
      <p:pic>
        <p:nvPicPr>
          <p:cNvPr id="2" name="Picture 1" descr="CSUB academic seal">
            <a:extLst>
              <a:ext uri="{FF2B5EF4-FFF2-40B4-BE49-F238E27FC236}">
                <a16:creationId xmlns:a16="http://schemas.microsoft.com/office/drawing/2014/main" id="{5EDA094A-F1AE-55FC-EB7C-B0DD1C1B564D}"/>
              </a:ext>
            </a:extLst>
          </p:cNvPr>
          <p:cNvPicPr>
            <a:picLocks noChangeAspect="1"/>
          </p:cNvPicPr>
          <p:nvPr userDrawn="1"/>
        </p:nvPicPr>
        <p:blipFill>
          <a:blip r:embed="rId3" cstate="email">
            <a:alphaModFix amt="10000"/>
            <a:extLst>
              <a:ext uri="{28A0092B-C50C-407E-A947-70E740481C1C}">
                <a14:useLocalDpi xmlns:a14="http://schemas.microsoft.com/office/drawing/2010/main"/>
              </a:ext>
            </a:extLst>
          </a:blip>
          <a:stretch>
            <a:fillRect/>
          </a:stretch>
        </p:blipFill>
        <p:spPr>
          <a:xfrm>
            <a:off x="2667000" y="0"/>
            <a:ext cx="6858000" cy="6858000"/>
          </a:xfrm>
          <a:prstGeom prst="rect">
            <a:avLst/>
          </a:prstGeom>
        </p:spPr>
      </p:pic>
      <p:pic>
        <p:nvPicPr>
          <p:cNvPr id="3" name="Picture 2" descr="CSUB logo">
            <a:extLst>
              <a:ext uri="{FF2B5EF4-FFF2-40B4-BE49-F238E27FC236}">
                <a16:creationId xmlns:a16="http://schemas.microsoft.com/office/drawing/2014/main" id="{68AA1C35-19EC-8F5D-918E-BD126276AA7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475187" y="2030953"/>
            <a:ext cx="7174882" cy="2796094"/>
          </a:xfrm>
          <a:prstGeom prst="rect">
            <a:avLst/>
          </a:prstGeom>
        </p:spPr>
      </p:pic>
      <p:sp>
        <p:nvSpPr>
          <p:cNvPr id="5" name="Rectangle 4">
            <a:extLst>
              <a:ext uri="{FF2B5EF4-FFF2-40B4-BE49-F238E27FC236}">
                <a16:creationId xmlns:a16="http://schemas.microsoft.com/office/drawing/2014/main" id="{3A2B3774-F087-32E6-C3C6-0E43F711B0D2}"/>
              </a:ext>
            </a:extLst>
          </p:cNvPr>
          <p:cNvSpPr/>
          <p:nvPr userDrawn="1"/>
        </p:nvSpPr>
        <p:spPr>
          <a:xfrm>
            <a:off x="98854" y="74141"/>
            <a:ext cx="11989514" cy="6713837"/>
          </a:xfrm>
          <a:prstGeom prst="rect">
            <a:avLst/>
          </a:prstGeom>
          <a:noFill/>
          <a:ln w="203200">
            <a:solidFill>
              <a:schemeClr val="accent2"/>
            </a:solidFill>
            <a:extLst>
              <a:ext uri="{C807C97D-BFC1-408E-A445-0C87EB9F89A2}">
                <ask:lineSketchStyleProps xmlns:ask="http://schemas.microsoft.com/office/drawing/2018/sketchyshapes" sd="1219033472">
                  <a:custGeom>
                    <a:avLst/>
                    <a:gdLst>
                      <a:gd name="connsiteX0" fmla="*/ 0 w 12027244"/>
                      <a:gd name="connsiteY0" fmla="*/ 0 h 6713838"/>
                      <a:gd name="connsiteX1" fmla="*/ 452453 w 12027244"/>
                      <a:gd name="connsiteY1" fmla="*/ 0 h 6713838"/>
                      <a:gd name="connsiteX2" fmla="*/ 664362 w 12027244"/>
                      <a:gd name="connsiteY2" fmla="*/ 0 h 6713838"/>
                      <a:gd name="connsiteX3" fmla="*/ 1477633 w 12027244"/>
                      <a:gd name="connsiteY3" fmla="*/ 0 h 6713838"/>
                      <a:gd name="connsiteX4" fmla="*/ 1930086 w 12027244"/>
                      <a:gd name="connsiteY4" fmla="*/ 0 h 6713838"/>
                      <a:gd name="connsiteX5" fmla="*/ 2382540 w 12027244"/>
                      <a:gd name="connsiteY5" fmla="*/ 0 h 6713838"/>
                      <a:gd name="connsiteX6" fmla="*/ 3195811 w 12027244"/>
                      <a:gd name="connsiteY6" fmla="*/ 0 h 6713838"/>
                      <a:gd name="connsiteX7" fmla="*/ 3527992 w 12027244"/>
                      <a:gd name="connsiteY7" fmla="*/ 0 h 6713838"/>
                      <a:gd name="connsiteX8" fmla="*/ 4341262 w 12027244"/>
                      <a:gd name="connsiteY8" fmla="*/ 0 h 6713838"/>
                      <a:gd name="connsiteX9" fmla="*/ 5154533 w 12027244"/>
                      <a:gd name="connsiteY9" fmla="*/ 0 h 6713838"/>
                      <a:gd name="connsiteX10" fmla="*/ 5727259 w 12027244"/>
                      <a:gd name="connsiteY10" fmla="*/ 0 h 6713838"/>
                      <a:gd name="connsiteX11" fmla="*/ 6540530 w 12027244"/>
                      <a:gd name="connsiteY11" fmla="*/ 0 h 6713838"/>
                      <a:gd name="connsiteX12" fmla="*/ 6992983 w 12027244"/>
                      <a:gd name="connsiteY12" fmla="*/ 0 h 6713838"/>
                      <a:gd name="connsiteX13" fmla="*/ 7445437 w 12027244"/>
                      <a:gd name="connsiteY13" fmla="*/ 0 h 6713838"/>
                      <a:gd name="connsiteX14" fmla="*/ 8138435 w 12027244"/>
                      <a:gd name="connsiteY14" fmla="*/ 0 h 6713838"/>
                      <a:gd name="connsiteX15" fmla="*/ 8590889 w 12027244"/>
                      <a:gd name="connsiteY15" fmla="*/ 0 h 6713838"/>
                      <a:gd name="connsiteX16" fmla="*/ 9404159 w 12027244"/>
                      <a:gd name="connsiteY16" fmla="*/ 0 h 6713838"/>
                      <a:gd name="connsiteX17" fmla="*/ 10217430 w 12027244"/>
                      <a:gd name="connsiteY17" fmla="*/ 0 h 6713838"/>
                      <a:gd name="connsiteX18" fmla="*/ 10790156 w 12027244"/>
                      <a:gd name="connsiteY18" fmla="*/ 0 h 6713838"/>
                      <a:gd name="connsiteX19" fmla="*/ 11242610 w 12027244"/>
                      <a:gd name="connsiteY19" fmla="*/ 0 h 6713838"/>
                      <a:gd name="connsiteX20" fmla="*/ 11454518 w 12027244"/>
                      <a:gd name="connsiteY20" fmla="*/ 0 h 6713838"/>
                      <a:gd name="connsiteX21" fmla="*/ 12027244 w 12027244"/>
                      <a:gd name="connsiteY21" fmla="*/ 0 h 6713838"/>
                      <a:gd name="connsiteX22" fmla="*/ 12027244 w 12027244"/>
                      <a:gd name="connsiteY22" fmla="*/ 425210 h 6713838"/>
                      <a:gd name="connsiteX23" fmla="*/ 12027244 w 12027244"/>
                      <a:gd name="connsiteY23" fmla="*/ 917558 h 6713838"/>
                      <a:gd name="connsiteX24" fmla="*/ 12027244 w 12027244"/>
                      <a:gd name="connsiteY24" fmla="*/ 1342768 h 6713838"/>
                      <a:gd name="connsiteX25" fmla="*/ 12027244 w 12027244"/>
                      <a:gd name="connsiteY25" fmla="*/ 1969392 h 6713838"/>
                      <a:gd name="connsiteX26" fmla="*/ 12027244 w 12027244"/>
                      <a:gd name="connsiteY26" fmla="*/ 2528879 h 6713838"/>
                      <a:gd name="connsiteX27" fmla="*/ 12027244 w 12027244"/>
                      <a:gd name="connsiteY27" fmla="*/ 3088365 h 6713838"/>
                      <a:gd name="connsiteX28" fmla="*/ 12027244 w 12027244"/>
                      <a:gd name="connsiteY28" fmla="*/ 3782129 h 6713838"/>
                      <a:gd name="connsiteX29" fmla="*/ 12027244 w 12027244"/>
                      <a:gd name="connsiteY29" fmla="*/ 4408754 h 6713838"/>
                      <a:gd name="connsiteX30" fmla="*/ 12027244 w 12027244"/>
                      <a:gd name="connsiteY30" fmla="*/ 4766825 h 6713838"/>
                      <a:gd name="connsiteX31" fmla="*/ 12027244 w 12027244"/>
                      <a:gd name="connsiteY31" fmla="*/ 5259173 h 6713838"/>
                      <a:gd name="connsiteX32" fmla="*/ 12027244 w 12027244"/>
                      <a:gd name="connsiteY32" fmla="*/ 5952936 h 6713838"/>
                      <a:gd name="connsiteX33" fmla="*/ 12027244 w 12027244"/>
                      <a:gd name="connsiteY33" fmla="*/ 6713838 h 6713838"/>
                      <a:gd name="connsiteX34" fmla="*/ 11334246 w 12027244"/>
                      <a:gd name="connsiteY34" fmla="*/ 6713838 h 6713838"/>
                      <a:gd name="connsiteX35" fmla="*/ 11122337 w 12027244"/>
                      <a:gd name="connsiteY35" fmla="*/ 6713838 h 6713838"/>
                      <a:gd name="connsiteX36" fmla="*/ 10790156 w 12027244"/>
                      <a:gd name="connsiteY36" fmla="*/ 6713838 h 6713838"/>
                      <a:gd name="connsiteX37" fmla="*/ 10097158 w 12027244"/>
                      <a:gd name="connsiteY37" fmla="*/ 6713838 h 6713838"/>
                      <a:gd name="connsiteX38" fmla="*/ 9764977 w 12027244"/>
                      <a:gd name="connsiteY38" fmla="*/ 6713838 h 6713838"/>
                      <a:gd name="connsiteX39" fmla="*/ 9553068 w 12027244"/>
                      <a:gd name="connsiteY39" fmla="*/ 6713838 h 6713838"/>
                      <a:gd name="connsiteX40" fmla="*/ 9220887 w 12027244"/>
                      <a:gd name="connsiteY40" fmla="*/ 6713838 h 6713838"/>
                      <a:gd name="connsiteX41" fmla="*/ 8768434 w 12027244"/>
                      <a:gd name="connsiteY41" fmla="*/ 6713838 h 6713838"/>
                      <a:gd name="connsiteX42" fmla="*/ 8195708 w 12027244"/>
                      <a:gd name="connsiteY42" fmla="*/ 6713838 h 6713838"/>
                      <a:gd name="connsiteX43" fmla="*/ 7863527 w 12027244"/>
                      <a:gd name="connsiteY43" fmla="*/ 6713838 h 6713838"/>
                      <a:gd name="connsiteX44" fmla="*/ 7050256 w 12027244"/>
                      <a:gd name="connsiteY44" fmla="*/ 6713838 h 6713838"/>
                      <a:gd name="connsiteX45" fmla="*/ 6477530 w 12027244"/>
                      <a:gd name="connsiteY45" fmla="*/ 6713838 h 6713838"/>
                      <a:gd name="connsiteX46" fmla="*/ 5664259 w 12027244"/>
                      <a:gd name="connsiteY46" fmla="*/ 6713838 h 6713838"/>
                      <a:gd name="connsiteX47" fmla="*/ 4971261 w 12027244"/>
                      <a:gd name="connsiteY47" fmla="*/ 6713838 h 6713838"/>
                      <a:gd name="connsiteX48" fmla="*/ 4518807 w 12027244"/>
                      <a:gd name="connsiteY48" fmla="*/ 6713838 h 6713838"/>
                      <a:gd name="connsiteX49" fmla="*/ 3825809 w 12027244"/>
                      <a:gd name="connsiteY49" fmla="*/ 6713838 h 6713838"/>
                      <a:gd name="connsiteX50" fmla="*/ 3493628 w 12027244"/>
                      <a:gd name="connsiteY50" fmla="*/ 6713838 h 6713838"/>
                      <a:gd name="connsiteX51" fmla="*/ 2920902 w 12027244"/>
                      <a:gd name="connsiteY51" fmla="*/ 6713838 h 6713838"/>
                      <a:gd name="connsiteX52" fmla="*/ 2708994 w 12027244"/>
                      <a:gd name="connsiteY52" fmla="*/ 6713838 h 6713838"/>
                      <a:gd name="connsiteX53" fmla="*/ 1895723 w 12027244"/>
                      <a:gd name="connsiteY53" fmla="*/ 6713838 h 6713838"/>
                      <a:gd name="connsiteX54" fmla="*/ 1322997 w 12027244"/>
                      <a:gd name="connsiteY54" fmla="*/ 6713838 h 6713838"/>
                      <a:gd name="connsiteX55" fmla="*/ 509726 w 12027244"/>
                      <a:gd name="connsiteY55" fmla="*/ 6713838 h 6713838"/>
                      <a:gd name="connsiteX56" fmla="*/ 0 w 12027244"/>
                      <a:gd name="connsiteY56" fmla="*/ 6713838 h 6713838"/>
                      <a:gd name="connsiteX57" fmla="*/ 0 w 12027244"/>
                      <a:gd name="connsiteY57" fmla="*/ 6288628 h 6713838"/>
                      <a:gd name="connsiteX58" fmla="*/ 0 w 12027244"/>
                      <a:gd name="connsiteY58" fmla="*/ 5594865 h 6713838"/>
                      <a:gd name="connsiteX59" fmla="*/ 0 w 12027244"/>
                      <a:gd name="connsiteY59" fmla="*/ 5035379 h 6713838"/>
                      <a:gd name="connsiteX60" fmla="*/ 0 w 12027244"/>
                      <a:gd name="connsiteY60" fmla="*/ 4677307 h 6713838"/>
                      <a:gd name="connsiteX61" fmla="*/ 0 w 12027244"/>
                      <a:gd name="connsiteY61" fmla="*/ 4117821 h 6713838"/>
                      <a:gd name="connsiteX62" fmla="*/ 0 w 12027244"/>
                      <a:gd name="connsiteY62" fmla="*/ 3625473 h 6713838"/>
                      <a:gd name="connsiteX63" fmla="*/ 0 w 12027244"/>
                      <a:gd name="connsiteY63" fmla="*/ 3133124 h 6713838"/>
                      <a:gd name="connsiteX64" fmla="*/ 0 w 12027244"/>
                      <a:gd name="connsiteY64" fmla="*/ 2640776 h 6713838"/>
                      <a:gd name="connsiteX65" fmla="*/ 0 w 12027244"/>
                      <a:gd name="connsiteY65" fmla="*/ 2148428 h 6713838"/>
                      <a:gd name="connsiteX66" fmla="*/ 0 w 12027244"/>
                      <a:gd name="connsiteY66" fmla="*/ 1521803 h 6713838"/>
                      <a:gd name="connsiteX67" fmla="*/ 0 w 12027244"/>
                      <a:gd name="connsiteY67" fmla="*/ 962317 h 6713838"/>
                      <a:gd name="connsiteX68" fmla="*/ 0 w 12027244"/>
                      <a:gd name="connsiteY68" fmla="*/ 604245 h 6713838"/>
                      <a:gd name="connsiteX69" fmla="*/ 0 w 12027244"/>
                      <a:gd name="connsiteY69" fmla="*/ 0 h 671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2027244" h="6713838" extrusionOk="0">
                        <a:moveTo>
                          <a:pt x="0" y="0"/>
                        </a:moveTo>
                        <a:cubicBezTo>
                          <a:pt x="145551" y="-591"/>
                          <a:pt x="316917" y="43133"/>
                          <a:pt x="452453" y="0"/>
                        </a:cubicBezTo>
                        <a:cubicBezTo>
                          <a:pt x="587989" y="-43133"/>
                          <a:pt x="613303" y="4358"/>
                          <a:pt x="664362" y="0"/>
                        </a:cubicBezTo>
                        <a:cubicBezTo>
                          <a:pt x="715421" y="-4358"/>
                          <a:pt x="1285430" y="9428"/>
                          <a:pt x="1477633" y="0"/>
                        </a:cubicBezTo>
                        <a:cubicBezTo>
                          <a:pt x="1669836" y="-9428"/>
                          <a:pt x="1833406" y="48118"/>
                          <a:pt x="1930086" y="0"/>
                        </a:cubicBezTo>
                        <a:cubicBezTo>
                          <a:pt x="2026766" y="-48118"/>
                          <a:pt x="2247140" y="49130"/>
                          <a:pt x="2382540" y="0"/>
                        </a:cubicBezTo>
                        <a:cubicBezTo>
                          <a:pt x="2517940" y="-49130"/>
                          <a:pt x="2789453" y="72369"/>
                          <a:pt x="3195811" y="0"/>
                        </a:cubicBezTo>
                        <a:cubicBezTo>
                          <a:pt x="3602169" y="-72369"/>
                          <a:pt x="3401193" y="9240"/>
                          <a:pt x="3527992" y="0"/>
                        </a:cubicBezTo>
                        <a:cubicBezTo>
                          <a:pt x="3654791" y="-9240"/>
                          <a:pt x="3971302" y="95527"/>
                          <a:pt x="4341262" y="0"/>
                        </a:cubicBezTo>
                        <a:cubicBezTo>
                          <a:pt x="4711222" y="-95527"/>
                          <a:pt x="4984863" y="27714"/>
                          <a:pt x="5154533" y="0"/>
                        </a:cubicBezTo>
                        <a:cubicBezTo>
                          <a:pt x="5324203" y="-27714"/>
                          <a:pt x="5444723" y="6342"/>
                          <a:pt x="5727259" y="0"/>
                        </a:cubicBezTo>
                        <a:cubicBezTo>
                          <a:pt x="6009795" y="-6342"/>
                          <a:pt x="6344008" y="71357"/>
                          <a:pt x="6540530" y="0"/>
                        </a:cubicBezTo>
                        <a:cubicBezTo>
                          <a:pt x="6737052" y="-71357"/>
                          <a:pt x="6769153" y="51203"/>
                          <a:pt x="6992983" y="0"/>
                        </a:cubicBezTo>
                        <a:cubicBezTo>
                          <a:pt x="7216813" y="-51203"/>
                          <a:pt x="7264414" y="32861"/>
                          <a:pt x="7445437" y="0"/>
                        </a:cubicBezTo>
                        <a:cubicBezTo>
                          <a:pt x="7626460" y="-32861"/>
                          <a:pt x="7937676" y="66577"/>
                          <a:pt x="8138435" y="0"/>
                        </a:cubicBezTo>
                        <a:cubicBezTo>
                          <a:pt x="8339194" y="-66577"/>
                          <a:pt x="8391713" y="29808"/>
                          <a:pt x="8590889" y="0"/>
                        </a:cubicBezTo>
                        <a:cubicBezTo>
                          <a:pt x="8790065" y="-29808"/>
                          <a:pt x="9049461" y="14275"/>
                          <a:pt x="9404159" y="0"/>
                        </a:cubicBezTo>
                        <a:cubicBezTo>
                          <a:pt x="9758857" y="-14275"/>
                          <a:pt x="9966125" y="95323"/>
                          <a:pt x="10217430" y="0"/>
                        </a:cubicBezTo>
                        <a:cubicBezTo>
                          <a:pt x="10468735" y="-95323"/>
                          <a:pt x="10535256" y="59052"/>
                          <a:pt x="10790156" y="0"/>
                        </a:cubicBezTo>
                        <a:cubicBezTo>
                          <a:pt x="11045056" y="-59052"/>
                          <a:pt x="11090274" y="1780"/>
                          <a:pt x="11242610" y="0"/>
                        </a:cubicBezTo>
                        <a:cubicBezTo>
                          <a:pt x="11394946" y="-1780"/>
                          <a:pt x="11399134" y="19191"/>
                          <a:pt x="11454518" y="0"/>
                        </a:cubicBezTo>
                        <a:cubicBezTo>
                          <a:pt x="11509902" y="-19191"/>
                          <a:pt x="11825821" y="19857"/>
                          <a:pt x="12027244" y="0"/>
                        </a:cubicBezTo>
                        <a:cubicBezTo>
                          <a:pt x="12057473" y="212367"/>
                          <a:pt x="12000758" y="315557"/>
                          <a:pt x="12027244" y="425210"/>
                        </a:cubicBezTo>
                        <a:cubicBezTo>
                          <a:pt x="12053730" y="534863"/>
                          <a:pt x="11968653" y="788299"/>
                          <a:pt x="12027244" y="917558"/>
                        </a:cubicBezTo>
                        <a:cubicBezTo>
                          <a:pt x="12085835" y="1046817"/>
                          <a:pt x="12000720" y="1145872"/>
                          <a:pt x="12027244" y="1342768"/>
                        </a:cubicBezTo>
                        <a:cubicBezTo>
                          <a:pt x="12053768" y="1539664"/>
                          <a:pt x="11979416" y="1734512"/>
                          <a:pt x="12027244" y="1969392"/>
                        </a:cubicBezTo>
                        <a:cubicBezTo>
                          <a:pt x="12075072" y="2204272"/>
                          <a:pt x="11980390" y="2395612"/>
                          <a:pt x="12027244" y="2528879"/>
                        </a:cubicBezTo>
                        <a:cubicBezTo>
                          <a:pt x="12074098" y="2662146"/>
                          <a:pt x="11996123" y="2886700"/>
                          <a:pt x="12027244" y="3088365"/>
                        </a:cubicBezTo>
                        <a:cubicBezTo>
                          <a:pt x="12058365" y="3290030"/>
                          <a:pt x="11995542" y="3471620"/>
                          <a:pt x="12027244" y="3782129"/>
                        </a:cubicBezTo>
                        <a:cubicBezTo>
                          <a:pt x="12058946" y="4092638"/>
                          <a:pt x="11965530" y="4168402"/>
                          <a:pt x="12027244" y="4408754"/>
                        </a:cubicBezTo>
                        <a:cubicBezTo>
                          <a:pt x="12088958" y="4649106"/>
                          <a:pt x="12004350" y="4693908"/>
                          <a:pt x="12027244" y="4766825"/>
                        </a:cubicBezTo>
                        <a:cubicBezTo>
                          <a:pt x="12050138" y="4839742"/>
                          <a:pt x="12005828" y="5024122"/>
                          <a:pt x="12027244" y="5259173"/>
                        </a:cubicBezTo>
                        <a:cubicBezTo>
                          <a:pt x="12048660" y="5494224"/>
                          <a:pt x="11983656" y="5694075"/>
                          <a:pt x="12027244" y="5952936"/>
                        </a:cubicBezTo>
                        <a:cubicBezTo>
                          <a:pt x="12070832" y="6211797"/>
                          <a:pt x="12016434" y="6371372"/>
                          <a:pt x="12027244" y="6713838"/>
                        </a:cubicBezTo>
                        <a:cubicBezTo>
                          <a:pt x="11721475" y="6746930"/>
                          <a:pt x="11538560" y="6642562"/>
                          <a:pt x="11334246" y="6713838"/>
                        </a:cubicBezTo>
                        <a:cubicBezTo>
                          <a:pt x="11129932" y="6785114"/>
                          <a:pt x="11188031" y="6706540"/>
                          <a:pt x="11122337" y="6713838"/>
                        </a:cubicBezTo>
                        <a:cubicBezTo>
                          <a:pt x="11056643" y="6721136"/>
                          <a:pt x="10881942" y="6691402"/>
                          <a:pt x="10790156" y="6713838"/>
                        </a:cubicBezTo>
                        <a:cubicBezTo>
                          <a:pt x="10698370" y="6736274"/>
                          <a:pt x="10422088" y="6696793"/>
                          <a:pt x="10097158" y="6713838"/>
                        </a:cubicBezTo>
                        <a:cubicBezTo>
                          <a:pt x="9772228" y="6730883"/>
                          <a:pt x="9856255" y="6687415"/>
                          <a:pt x="9764977" y="6713838"/>
                        </a:cubicBezTo>
                        <a:cubicBezTo>
                          <a:pt x="9673699" y="6740261"/>
                          <a:pt x="9606402" y="6701565"/>
                          <a:pt x="9553068" y="6713838"/>
                        </a:cubicBezTo>
                        <a:cubicBezTo>
                          <a:pt x="9499734" y="6726111"/>
                          <a:pt x="9377645" y="6689933"/>
                          <a:pt x="9220887" y="6713838"/>
                        </a:cubicBezTo>
                        <a:cubicBezTo>
                          <a:pt x="9064129" y="6737743"/>
                          <a:pt x="8872887" y="6695485"/>
                          <a:pt x="8768434" y="6713838"/>
                        </a:cubicBezTo>
                        <a:cubicBezTo>
                          <a:pt x="8663981" y="6732191"/>
                          <a:pt x="8351719" y="6684778"/>
                          <a:pt x="8195708" y="6713838"/>
                        </a:cubicBezTo>
                        <a:cubicBezTo>
                          <a:pt x="8039697" y="6742898"/>
                          <a:pt x="7957194" y="6700493"/>
                          <a:pt x="7863527" y="6713838"/>
                        </a:cubicBezTo>
                        <a:cubicBezTo>
                          <a:pt x="7769860" y="6727183"/>
                          <a:pt x="7213080" y="6640297"/>
                          <a:pt x="7050256" y="6713838"/>
                        </a:cubicBezTo>
                        <a:cubicBezTo>
                          <a:pt x="6887432" y="6787379"/>
                          <a:pt x="6727054" y="6671736"/>
                          <a:pt x="6477530" y="6713838"/>
                        </a:cubicBezTo>
                        <a:cubicBezTo>
                          <a:pt x="6228006" y="6755940"/>
                          <a:pt x="5980167" y="6708178"/>
                          <a:pt x="5664259" y="6713838"/>
                        </a:cubicBezTo>
                        <a:cubicBezTo>
                          <a:pt x="5348351" y="6719498"/>
                          <a:pt x="5245138" y="6680541"/>
                          <a:pt x="4971261" y="6713838"/>
                        </a:cubicBezTo>
                        <a:cubicBezTo>
                          <a:pt x="4697384" y="6747135"/>
                          <a:pt x="4658199" y="6712092"/>
                          <a:pt x="4518807" y="6713838"/>
                        </a:cubicBezTo>
                        <a:cubicBezTo>
                          <a:pt x="4379415" y="6715584"/>
                          <a:pt x="4132152" y="6648113"/>
                          <a:pt x="3825809" y="6713838"/>
                        </a:cubicBezTo>
                        <a:cubicBezTo>
                          <a:pt x="3519466" y="6779563"/>
                          <a:pt x="3565424" y="6711520"/>
                          <a:pt x="3493628" y="6713838"/>
                        </a:cubicBezTo>
                        <a:cubicBezTo>
                          <a:pt x="3421832" y="6716156"/>
                          <a:pt x="3183876" y="6678404"/>
                          <a:pt x="2920902" y="6713838"/>
                        </a:cubicBezTo>
                        <a:cubicBezTo>
                          <a:pt x="2657928" y="6749272"/>
                          <a:pt x="2793748" y="6698657"/>
                          <a:pt x="2708994" y="6713838"/>
                        </a:cubicBezTo>
                        <a:cubicBezTo>
                          <a:pt x="2624240" y="6729019"/>
                          <a:pt x="2192161" y="6646344"/>
                          <a:pt x="1895723" y="6713838"/>
                        </a:cubicBezTo>
                        <a:cubicBezTo>
                          <a:pt x="1599285" y="6781332"/>
                          <a:pt x="1509065" y="6684826"/>
                          <a:pt x="1322997" y="6713838"/>
                        </a:cubicBezTo>
                        <a:cubicBezTo>
                          <a:pt x="1136929" y="6742850"/>
                          <a:pt x="795459" y="6702212"/>
                          <a:pt x="509726" y="6713838"/>
                        </a:cubicBezTo>
                        <a:cubicBezTo>
                          <a:pt x="223993" y="6725464"/>
                          <a:pt x="208170" y="6687149"/>
                          <a:pt x="0" y="6713838"/>
                        </a:cubicBezTo>
                        <a:cubicBezTo>
                          <a:pt x="-30084" y="6509892"/>
                          <a:pt x="48475" y="6427068"/>
                          <a:pt x="0" y="6288628"/>
                        </a:cubicBezTo>
                        <a:cubicBezTo>
                          <a:pt x="-48475" y="6150188"/>
                          <a:pt x="22589" y="5771829"/>
                          <a:pt x="0" y="5594865"/>
                        </a:cubicBezTo>
                        <a:cubicBezTo>
                          <a:pt x="-22589" y="5417901"/>
                          <a:pt x="33864" y="5231103"/>
                          <a:pt x="0" y="5035379"/>
                        </a:cubicBezTo>
                        <a:cubicBezTo>
                          <a:pt x="-33864" y="4839655"/>
                          <a:pt x="12306" y="4755194"/>
                          <a:pt x="0" y="4677307"/>
                        </a:cubicBezTo>
                        <a:cubicBezTo>
                          <a:pt x="-12306" y="4599420"/>
                          <a:pt x="17840" y="4310276"/>
                          <a:pt x="0" y="4117821"/>
                        </a:cubicBezTo>
                        <a:cubicBezTo>
                          <a:pt x="-17840" y="3925366"/>
                          <a:pt x="10335" y="3756541"/>
                          <a:pt x="0" y="3625473"/>
                        </a:cubicBezTo>
                        <a:cubicBezTo>
                          <a:pt x="-10335" y="3494405"/>
                          <a:pt x="8939" y="3280236"/>
                          <a:pt x="0" y="3133124"/>
                        </a:cubicBezTo>
                        <a:cubicBezTo>
                          <a:pt x="-8939" y="2986012"/>
                          <a:pt x="32571" y="2820754"/>
                          <a:pt x="0" y="2640776"/>
                        </a:cubicBezTo>
                        <a:cubicBezTo>
                          <a:pt x="-32571" y="2460798"/>
                          <a:pt x="2435" y="2248622"/>
                          <a:pt x="0" y="2148428"/>
                        </a:cubicBezTo>
                        <a:cubicBezTo>
                          <a:pt x="-2435" y="2048234"/>
                          <a:pt x="15604" y="1734096"/>
                          <a:pt x="0" y="1521803"/>
                        </a:cubicBezTo>
                        <a:cubicBezTo>
                          <a:pt x="-15604" y="1309510"/>
                          <a:pt x="45334" y="1161536"/>
                          <a:pt x="0" y="962317"/>
                        </a:cubicBezTo>
                        <a:cubicBezTo>
                          <a:pt x="-45334" y="763098"/>
                          <a:pt x="27072" y="696079"/>
                          <a:pt x="0" y="604245"/>
                        </a:cubicBezTo>
                        <a:cubicBezTo>
                          <a:pt x="-27072" y="512411"/>
                          <a:pt x="34705" y="250835"/>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70847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CSUB academic seal">
            <a:extLst>
              <a:ext uri="{FF2B5EF4-FFF2-40B4-BE49-F238E27FC236}">
                <a16:creationId xmlns:a16="http://schemas.microsoft.com/office/drawing/2014/main" id="{5EDA094A-F1AE-55FC-EB7C-B0DD1C1B564D}"/>
              </a:ext>
            </a:extLst>
          </p:cNvPr>
          <p:cNvPicPr>
            <a:picLocks noChangeAspect="1"/>
          </p:cNvPicPr>
          <p:nvPr userDrawn="1"/>
        </p:nvPicPr>
        <p:blipFill>
          <a:blip r:embed="rId2" cstate="email">
            <a:alphaModFix amt="10000"/>
            <a:extLst>
              <a:ext uri="{28A0092B-C50C-407E-A947-70E740481C1C}">
                <a14:useLocalDpi xmlns:a14="http://schemas.microsoft.com/office/drawing/2010/main"/>
              </a:ext>
            </a:extLst>
          </a:blip>
          <a:stretch>
            <a:fillRect/>
          </a:stretch>
        </p:blipFill>
        <p:spPr>
          <a:xfrm>
            <a:off x="2667000" y="0"/>
            <a:ext cx="6858000" cy="6858000"/>
          </a:xfrm>
          <a:prstGeom prst="rect">
            <a:avLst/>
          </a:prstGeom>
        </p:spPr>
      </p:pic>
      <p:sp>
        <p:nvSpPr>
          <p:cNvPr id="3" name="Rectangle 2">
            <a:extLst>
              <a:ext uri="{FF2B5EF4-FFF2-40B4-BE49-F238E27FC236}">
                <a16:creationId xmlns:a16="http://schemas.microsoft.com/office/drawing/2014/main" id="{5BAB230F-56AB-8643-8944-700FA6C283AD}"/>
              </a:ext>
            </a:extLst>
          </p:cNvPr>
          <p:cNvSpPr/>
          <p:nvPr userDrawn="1"/>
        </p:nvSpPr>
        <p:spPr>
          <a:xfrm>
            <a:off x="98854" y="74141"/>
            <a:ext cx="11989514" cy="6713837"/>
          </a:xfrm>
          <a:prstGeom prst="rect">
            <a:avLst/>
          </a:prstGeom>
          <a:noFill/>
          <a:ln w="203200">
            <a:solidFill>
              <a:schemeClr val="accent2"/>
            </a:solidFill>
            <a:extLst>
              <a:ext uri="{C807C97D-BFC1-408E-A445-0C87EB9F89A2}">
                <ask:lineSketchStyleProps xmlns:ask="http://schemas.microsoft.com/office/drawing/2018/sketchyshapes" sd="1219033472">
                  <a:custGeom>
                    <a:avLst/>
                    <a:gdLst>
                      <a:gd name="connsiteX0" fmla="*/ 0 w 12027244"/>
                      <a:gd name="connsiteY0" fmla="*/ 0 h 6713838"/>
                      <a:gd name="connsiteX1" fmla="*/ 452453 w 12027244"/>
                      <a:gd name="connsiteY1" fmla="*/ 0 h 6713838"/>
                      <a:gd name="connsiteX2" fmla="*/ 664362 w 12027244"/>
                      <a:gd name="connsiteY2" fmla="*/ 0 h 6713838"/>
                      <a:gd name="connsiteX3" fmla="*/ 1477633 w 12027244"/>
                      <a:gd name="connsiteY3" fmla="*/ 0 h 6713838"/>
                      <a:gd name="connsiteX4" fmla="*/ 1930086 w 12027244"/>
                      <a:gd name="connsiteY4" fmla="*/ 0 h 6713838"/>
                      <a:gd name="connsiteX5" fmla="*/ 2382540 w 12027244"/>
                      <a:gd name="connsiteY5" fmla="*/ 0 h 6713838"/>
                      <a:gd name="connsiteX6" fmla="*/ 3195811 w 12027244"/>
                      <a:gd name="connsiteY6" fmla="*/ 0 h 6713838"/>
                      <a:gd name="connsiteX7" fmla="*/ 3527992 w 12027244"/>
                      <a:gd name="connsiteY7" fmla="*/ 0 h 6713838"/>
                      <a:gd name="connsiteX8" fmla="*/ 4341262 w 12027244"/>
                      <a:gd name="connsiteY8" fmla="*/ 0 h 6713838"/>
                      <a:gd name="connsiteX9" fmla="*/ 5154533 w 12027244"/>
                      <a:gd name="connsiteY9" fmla="*/ 0 h 6713838"/>
                      <a:gd name="connsiteX10" fmla="*/ 5727259 w 12027244"/>
                      <a:gd name="connsiteY10" fmla="*/ 0 h 6713838"/>
                      <a:gd name="connsiteX11" fmla="*/ 6540530 w 12027244"/>
                      <a:gd name="connsiteY11" fmla="*/ 0 h 6713838"/>
                      <a:gd name="connsiteX12" fmla="*/ 6992983 w 12027244"/>
                      <a:gd name="connsiteY12" fmla="*/ 0 h 6713838"/>
                      <a:gd name="connsiteX13" fmla="*/ 7445437 w 12027244"/>
                      <a:gd name="connsiteY13" fmla="*/ 0 h 6713838"/>
                      <a:gd name="connsiteX14" fmla="*/ 8138435 w 12027244"/>
                      <a:gd name="connsiteY14" fmla="*/ 0 h 6713838"/>
                      <a:gd name="connsiteX15" fmla="*/ 8590889 w 12027244"/>
                      <a:gd name="connsiteY15" fmla="*/ 0 h 6713838"/>
                      <a:gd name="connsiteX16" fmla="*/ 9404159 w 12027244"/>
                      <a:gd name="connsiteY16" fmla="*/ 0 h 6713838"/>
                      <a:gd name="connsiteX17" fmla="*/ 10217430 w 12027244"/>
                      <a:gd name="connsiteY17" fmla="*/ 0 h 6713838"/>
                      <a:gd name="connsiteX18" fmla="*/ 10790156 w 12027244"/>
                      <a:gd name="connsiteY18" fmla="*/ 0 h 6713838"/>
                      <a:gd name="connsiteX19" fmla="*/ 11242610 w 12027244"/>
                      <a:gd name="connsiteY19" fmla="*/ 0 h 6713838"/>
                      <a:gd name="connsiteX20" fmla="*/ 11454518 w 12027244"/>
                      <a:gd name="connsiteY20" fmla="*/ 0 h 6713838"/>
                      <a:gd name="connsiteX21" fmla="*/ 12027244 w 12027244"/>
                      <a:gd name="connsiteY21" fmla="*/ 0 h 6713838"/>
                      <a:gd name="connsiteX22" fmla="*/ 12027244 w 12027244"/>
                      <a:gd name="connsiteY22" fmla="*/ 425210 h 6713838"/>
                      <a:gd name="connsiteX23" fmla="*/ 12027244 w 12027244"/>
                      <a:gd name="connsiteY23" fmla="*/ 917558 h 6713838"/>
                      <a:gd name="connsiteX24" fmla="*/ 12027244 w 12027244"/>
                      <a:gd name="connsiteY24" fmla="*/ 1342768 h 6713838"/>
                      <a:gd name="connsiteX25" fmla="*/ 12027244 w 12027244"/>
                      <a:gd name="connsiteY25" fmla="*/ 1969392 h 6713838"/>
                      <a:gd name="connsiteX26" fmla="*/ 12027244 w 12027244"/>
                      <a:gd name="connsiteY26" fmla="*/ 2528879 h 6713838"/>
                      <a:gd name="connsiteX27" fmla="*/ 12027244 w 12027244"/>
                      <a:gd name="connsiteY27" fmla="*/ 3088365 h 6713838"/>
                      <a:gd name="connsiteX28" fmla="*/ 12027244 w 12027244"/>
                      <a:gd name="connsiteY28" fmla="*/ 3782129 h 6713838"/>
                      <a:gd name="connsiteX29" fmla="*/ 12027244 w 12027244"/>
                      <a:gd name="connsiteY29" fmla="*/ 4408754 h 6713838"/>
                      <a:gd name="connsiteX30" fmla="*/ 12027244 w 12027244"/>
                      <a:gd name="connsiteY30" fmla="*/ 4766825 h 6713838"/>
                      <a:gd name="connsiteX31" fmla="*/ 12027244 w 12027244"/>
                      <a:gd name="connsiteY31" fmla="*/ 5259173 h 6713838"/>
                      <a:gd name="connsiteX32" fmla="*/ 12027244 w 12027244"/>
                      <a:gd name="connsiteY32" fmla="*/ 5952936 h 6713838"/>
                      <a:gd name="connsiteX33" fmla="*/ 12027244 w 12027244"/>
                      <a:gd name="connsiteY33" fmla="*/ 6713838 h 6713838"/>
                      <a:gd name="connsiteX34" fmla="*/ 11334246 w 12027244"/>
                      <a:gd name="connsiteY34" fmla="*/ 6713838 h 6713838"/>
                      <a:gd name="connsiteX35" fmla="*/ 11122337 w 12027244"/>
                      <a:gd name="connsiteY35" fmla="*/ 6713838 h 6713838"/>
                      <a:gd name="connsiteX36" fmla="*/ 10790156 w 12027244"/>
                      <a:gd name="connsiteY36" fmla="*/ 6713838 h 6713838"/>
                      <a:gd name="connsiteX37" fmla="*/ 10097158 w 12027244"/>
                      <a:gd name="connsiteY37" fmla="*/ 6713838 h 6713838"/>
                      <a:gd name="connsiteX38" fmla="*/ 9764977 w 12027244"/>
                      <a:gd name="connsiteY38" fmla="*/ 6713838 h 6713838"/>
                      <a:gd name="connsiteX39" fmla="*/ 9553068 w 12027244"/>
                      <a:gd name="connsiteY39" fmla="*/ 6713838 h 6713838"/>
                      <a:gd name="connsiteX40" fmla="*/ 9220887 w 12027244"/>
                      <a:gd name="connsiteY40" fmla="*/ 6713838 h 6713838"/>
                      <a:gd name="connsiteX41" fmla="*/ 8768434 w 12027244"/>
                      <a:gd name="connsiteY41" fmla="*/ 6713838 h 6713838"/>
                      <a:gd name="connsiteX42" fmla="*/ 8195708 w 12027244"/>
                      <a:gd name="connsiteY42" fmla="*/ 6713838 h 6713838"/>
                      <a:gd name="connsiteX43" fmla="*/ 7863527 w 12027244"/>
                      <a:gd name="connsiteY43" fmla="*/ 6713838 h 6713838"/>
                      <a:gd name="connsiteX44" fmla="*/ 7050256 w 12027244"/>
                      <a:gd name="connsiteY44" fmla="*/ 6713838 h 6713838"/>
                      <a:gd name="connsiteX45" fmla="*/ 6477530 w 12027244"/>
                      <a:gd name="connsiteY45" fmla="*/ 6713838 h 6713838"/>
                      <a:gd name="connsiteX46" fmla="*/ 5664259 w 12027244"/>
                      <a:gd name="connsiteY46" fmla="*/ 6713838 h 6713838"/>
                      <a:gd name="connsiteX47" fmla="*/ 4971261 w 12027244"/>
                      <a:gd name="connsiteY47" fmla="*/ 6713838 h 6713838"/>
                      <a:gd name="connsiteX48" fmla="*/ 4518807 w 12027244"/>
                      <a:gd name="connsiteY48" fmla="*/ 6713838 h 6713838"/>
                      <a:gd name="connsiteX49" fmla="*/ 3825809 w 12027244"/>
                      <a:gd name="connsiteY49" fmla="*/ 6713838 h 6713838"/>
                      <a:gd name="connsiteX50" fmla="*/ 3493628 w 12027244"/>
                      <a:gd name="connsiteY50" fmla="*/ 6713838 h 6713838"/>
                      <a:gd name="connsiteX51" fmla="*/ 2920902 w 12027244"/>
                      <a:gd name="connsiteY51" fmla="*/ 6713838 h 6713838"/>
                      <a:gd name="connsiteX52" fmla="*/ 2708994 w 12027244"/>
                      <a:gd name="connsiteY52" fmla="*/ 6713838 h 6713838"/>
                      <a:gd name="connsiteX53" fmla="*/ 1895723 w 12027244"/>
                      <a:gd name="connsiteY53" fmla="*/ 6713838 h 6713838"/>
                      <a:gd name="connsiteX54" fmla="*/ 1322997 w 12027244"/>
                      <a:gd name="connsiteY54" fmla="*/ 6713838 h 6713838"/>
                      <a:gd name="connsiteX55" fmla="*/ 509726 w 12027244"/>
                      <a:gd name="connsiteY55" fmla="*/ 6713838 h 6713838"/>
                      <a:gd name="connsiteX56" fmla="*/ 0 w 12027244"/>
                      <a:gd name="connsiteY56" fmla="*/ 6713838 h 6713838"/>
                      <a:gd name="connsiteX57" fmla="*/ 0 w 12027244"/>
                      <a:gd name="connsiteY57" fmla="*/ 6288628 h 6713838"/>
                      <a:gd name="connsiteX58" fmla="*/ 0 w 12027244"/>
                      <a:gd name="connsiteY58" fmla="*/ 5594865 h 6713838"/>
                      <a:gd name="connsiteX59" fmla="*/ 0 w 12027244"/>
                      <a:gd name="connsiteY59" fmla="*/ 5035379 h 6713838"/>
                      <a:gd name="connsiteX60" fmla="*/ 0 w 12027244"/>
                      <a:gd name="connsiteY60" fmla="*/ 4677307 h 6713838"/>
                      <a:gd name="connsiteX61" fmla="*/ 0 w 12027244"/>
                      <a:gd name="connsiteY61" fmla="*/ 4117821 h 6713838"/>
                      <a:gd name="connsiteX62" fmla="*/ 0 w 12027244"/>
                      <a:gd name="connsiteY62" fmla="*/ 3625473 h 6713838"/>
                      <a:gd name="connsiteX63" fmla="*/ 0 w 12027244"/>
                      <a:gd name="connsiteY63" fmla="*/ 3133124 h 6713838"/>
                      <a:gd name="connsiteX64" fmla="*/ 0 w 12027244"/>
                      <a:gd name="connsiteY64" fmla="*/ 2640776 h 6713838"/>
                      <a:gd name="connsiteX65" fmla="*/ 0 w 12027244"/>
                      <a:gd name="connsiteY65" fmla="*/ 2148428 h 6713838"/>
                      <a:gd name="connsiteX66" fmla="*/ 0 w 12027244"/>
                      <a:gd name="connsiteY66" fmla="*/ 1521803 h 6713838"/>
                      <a:gd name="connsiteX67" fmla="*/ 0 w 12027244"/>
                      <a:gd name="connsiteY67" fmla="*/ 962317 h 6713838"/>
                      <a:gd name="connsiteX68" fmla="*/ 0 w 12027244"/>
                      <a:gd name="connsiteY68" fmla="*/ 604245 h 6713838"/>
                      <a:gd name="connsiteX69" fmla="*/ 0 w 12027244"/>
                      <a:gd name="connsiteY69" fmla="*/ 0 h 671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2027244" h="6713838" extrusionOk="0">
                        <a:moveTo>
                          <a:pt x="0" y="0"/>
                        </a:moveTo>
                        <a:cubicBezTo>
                          <a:pt x="145551" y="-591"/>
                          <a:pt x="316917" y="43133"/>
                          <a:pt x="452453" y="0"/>
                        </a:cubicBezTo>
                        <a:cubicBezTo>
                          <a:pt x="587989" y="-43133"/>
                          <a:pt x="613303" y="4358"/>
                          <a:pt x="664362" y="0"/>
                        </a:cubicBezTo>
                        <a:cubicBezTo>
                          <a:pt x="715421" y="-4358"/>
                          <a:pt x="1285430" y="9428"/>
                          <a:pt x="1477633" y="0"/>
                        </a:cubicBezTo>
                        <a:cubicBezTo>
                          <a:pt x="1669836" y="-9428"/>
                          <a:pt x="1833406" y="48118"/>
                          <a:pt x="1930086" y="0"/>
                        </a:cubicBezTo>
                        <a:cubicBezTo>
                          <a:pt x="2026766" y="-48118"/>
                          <a:pt x="2247140" y="49130"/>
                          <a:pt x="2382540" y="0"/>
                        </a:cubicBezTo>
                        <a:cubicBezTo>
                          <a:pt x="2517940" y="-49130"/>
                          <a:pt x="2789453" y="72369"/>
                          <a:pt x="3195811" y="0"/>
                        </a:cubicBezTo>
                        <a:cubicBezTo>
                          <a:pt x="3602169" y="-72369"/>
                          <a:pt x="3401193" y="9240"/>
                          <a:pt x="3527992" y="0"/>
                        </a:cubicBezTo>
                        <a:cubicBezTo>
                          <a:pt x="3654791" y="-9240"/>
                          <a:pt x="3971302" y="95527"/>
                          <a:pt x="4341262" y="0"/>
                        </a:cubicBezTo>
                        <a:cubicBezTo>
                          <a:pt x="4711222" y="-95527"/>
                          <a:pt x="4984863" y="27714"/>
                          <a:pt x="5154533" y="0"/>
                        </a:cubicBezTo>
                        <a:cubicBezTo>
                          <a:pt x="5324203" y="-27714"/>
                          <a:pt x="5444723" y="6342"/>
                          <a:pt x="5727259" y="0"/>
                        </a:cubicBezTo>
                        <a:cubicBezTo>
                          <a:pt x="6009795" y="-6342"/>
                          <a:pt x="6344008" y="71357"/>
                          <a:pt x="6540530" y="0"/>
                        </a:cubicBezTo>
                        <a:cubicBezTo>
                          <a:pt x="6737052" y="-71357"/>
                          <a:pt x="6769153" y="51203"/>
                          <a:pt x="6992983" y="0"/>
                        </a:cubicBezTo>
                        <a:cubicBezTo>
                          <a:pt x="7216813" y="-51203"/>
                          <a:pt x="7264414" y="32861"/>
                          <a:pt x="7445437" y="0"/>
                        </a:cubicBezTo>
                        <a:cubicBezTo>
                          <a:pt x="7626460" y="-32861"/>
                          <a:pt x="7937676" y="66577"/>
                          <a:pt x="8138435" y="0"/>
                        </a:cubicBezTo>
                        <a:cubicBezTo>
                          <a:pt x="8339194" y="-66577"/>
                          <a:pt x="8391713" y="29808"/>
                          <a:pt x="8590889" y="0"/>
                        </a:cubicBezTo>
                        <a:cubicBezTo>
                          <a:pt x="8790065" y="-29808"/>
                          <a:pt x="9049461" y="14275"/>
                          <a:pt x="9404159" y="0"/>
                        </a:cubicBezTo>
                        <a:cubicBezTo>
                          <a:pt x="9758857" y="-14275"/>
                          <a:pt x="9966125" y="95323"/>
                          <a:pt x="10217430" y="0"/>
                        </a:cubicBezTo>
                        <a:cubicBezTo>
                          <a:pt x="10468735" y="-95323"/>
                          <a:pt x="10535256" y="59052"/>
                          <a:pt x="10790156" y="0"/>
                        </a:cubicBezTo>
                        <a:cubicBezTo>
                          <a:pt x="11045056" y="-59052"/>
                          <a:pt x="11090274" y="1780"/>
                          <a:pt x="11242610" y="0"/>
                        </a:cubicBezTo>
                        <a:cubicBezTo>
                          <a:pt x="11394946" y="-1780"/>
                          <a:pt x="11399134" y="19191"/>
                          <a:pt x="11454518" y="0"/>
                        </a:cubicBezTo>
                        <a:cubicBezTo>
                          <a:pt x="11509902" y="-19191"/>
                          <a:pt x="11825821" y="19857"/>
                          <a:pt x="12027244" y="0"/>
                        </a:cubicBezTo>
                        <a:cubicBezTo>
                          <a:pt x="12057473" y="212367"/>
                          <a:pt x="12000758" y="315557"/>
                          <a:pt x="12027244" y="425210"/>
                        </a:cubicBezTo>
                        <a:cubicBezTo>
                          <a:pt x="12053730" y="534863"/>
                          <a:pt x="11968653" y="788299"/>
                          <a:pt x="12027244" y="917558"/>
                        </a:cubicBezTo>
                        <a:cubicBezTo>
                          <a:pt x="12085835" y="1046817"/>
                          <a:pt x="12000720" y="1145872"/>
                          <a:pt x="12027244" y="1342768"/>
                        </a:cubicBezTo>
                        <a:cubicBezTo>
                          <a:pt x="12053768" y="1539664"/>
                          <a:pt x="11979416" y="1734512"/>
                          <a:pt x="12027244" y="1969392"/>
                        </a:cubicBezTo>
                        <a:cubicBezTo>
                          <a:pt x="12075072" y="2204272"/>
                          <a:pt x="11980390" y="2395612"/>
                          <a:pt x="12027244" y="2528879"/>
                        </a:cubicBezTo>
                        <a:cubicBezTo>
                          <a:pt x="12074098" y="2662146"/>
                          <a:pt x="11996123" y="2886700"/>
                          <a:pt x="12027244" y="3088365"/>
                        </a:cubicBezTo>
                        <a:cubicBezTo>
                          <a:pt x="12058365" y="3290030"/>
                          <a:pt x="11995542" y="3471620"/>
                          <a:pt x="12027244" y="3782129"/>
                        </a:cubicBezTo>
                        <a:cubicBezTo>
                          <a:pt x="12058946" y="4092638"/>
                          <a:pt x="11965530" y="4168402"/>
                          <a:pt x="12027244" y="4408754"/>
                        </a:cubicBezTo>
                        <a:cubicBezTo>
                          <a:pt x="12088958" y="4649106"/>
                          <a:pt x="12004350" y="4693908"/>
                          <a:pt x="12027244" y="4766825"/>
                        </a:cubicBezTo>
                        <a:cubicBezTo>
                          <a:pt x="12050138" y="4839742"/>
                          <a:pt x="12005828" y="5024122"/>
                          <a:pt x="12027244" y="5259173"/>
                        </a:cubicBezTo>
                        <a:cubicBezTo>
                          <a:pt x="12048660" y="5494224"/>
                          <a:pt x="11983656" y="5694075"/>
                          <a:pt x="12027244" y="5952936"/>
                        </a:cubicBezTo>
                        <a:cubicBezTo>
                          <a:pt x="12070832" y="6211797"/>
                          <a:pt x="12016434" y="6371372"/>
                          <a:pt x="12027244" y="6713838"/>
                        </a:cubicBezTo>
                        <a:cubicBezTo>
                          <a:pt x="11721475" y="6746930"/>
                          <a:pt x="11538560" y="6642562"/>
                          <a:pt x="11334246" y="6713838"/>
                        </a:cubicBezTo>
                        <a:cubicBezTo>
                          <a:pt x="11129932" y="6785114"/>
                          <a:pt x="11188031" y="6706540"/>
                          <a:pt x="11122337" y="6713838"/>
                        </a:cubicBezTo>
                        <a:cubicBezTo>
                          <a:pt x="11056643" y="6721136"/>
                          <a:pt x="10881942" y="6691402"/>
                          <a:pt x="10790156" y="6713838"/>
                        </a:cubicBezTo>
                        <a:cubicBezTo>
                          <a:pt x="10698370" y="6736274"/>
                          <a:pt x="10422088" y="6696793"/>
                          <a:pt x="10097158" y="6713838"/>
                        </a:cubicBezTo>
                        <a:cubicBezTo>
                          <a:pt x="9772228" y="6730883"/>
                          <a:pt x="9856255" y="6687415"/>
                          <a:pt x="9764977" y="6713838"/>
                        </a:cubicBezTo>
                        <a:cubicBezTo>
                          <a:pt x="9673699" y="6740261"/>
                          <a:pt x="9606402" y="6701565"/>
                          <a:pt x="9553068" y="6713838"/>
                        </a:cubicBezTo>
                        <a:cubicBezTo>
                          <a:pt x="9499734" y="6726111"/>
                          <a:pt x="9377645" y="6689933"/>
                          <a:pt x="9220887" y="6713838"/>
                        </a:cubicBezTo>
                        <a:cubicBezTo>
                          <a:pt x="9064129" y="6737743"/>
                          <a:pt x="8872887" y="6695485"/>
                          <a:pt x="8768434" y="6713838"/>
                        </a:cubicBezTo>
                        <a:cubicBezTo>
                          <a:pt x="8663981" y="6732191"/>
                          <a:pt x="8351719" y="6684778"/>
                          <a:pt x="8195708" y="6713838"/>
                        </a:cubicBezTo>
                        <a:cubicBezTo>
                          <a:pt x="8039697" y="6742898"/>
                          <a:pt x="7957194" y="6700493"/>
                          <a:pt x="7863527" y="6713838"/>
                        </a:cubicBezTo>
                        <a:cubicBezTo>
                          <a:pt x="7769860" y="6727183"/>
                          <a:pt x="7213080" y="6640297"/>
                          <a:pt x="7050256" y="6713838"/>
                        </a:cubicBezTo>
                        <a:cubicBezTo>
                          <a:pt x="6887432" y="6787379"/>
                          <a:pt x="6727054" y="6671736"/>
                          <a:pt x="6477530" y="6713838"/>
                        </a:cubicBezTo>
                        <a:cubicBezTo>
                          <a:pt x="6228006" y="6755940"/>
                          <a:pt x="5980167" y="6708178"/>
                          <a:pt x="5664259" y="6713838"/>
                        </a:cubicBezTo>
                        <a:cubicBezTo>
                          <a:pt x="5348351" y="6719498"/>
                          <a:pt x="5245138" y="6680541"/>
                          <a:pt x="4971261" y="6713838"/>
                        </a:cubicBezTo>
                        <a:cubicBezTo>
                          <a:pt x="4697384" y="6747135"/>
                          <a:pt x="4658199" y="6712092"/>
                          <a:pt x="4518807" y="6713838"/>
                        </a:cubicBezTo>
                        <a:cubicBezTo>
                          <a:pt x="4379415" y="6715584"/>
                          <a:pt x="4132152" y="6648113"/>
                          <a:pt x="3825809" y="6713838"/>
                        </a:cubicBezTo>
                        <a:cubicBezTo>
                          <a:pt x="3519466" y="6779563"/>
                          <a:pt x="3565424" y="6711520"/>
                          <a:pt x="3493628" y="6713838"/>
                        </a:cubicBezTo>
                        <a:cubicBezTo>
                          <a:pt x="3421832" y="6716156"/>
                          <a:pt x="3183876" y="6678404"/>
                          <a:pt x="2920902" y="6713838"/>
                        </a:cubicBezTo>
                        <a:cubicBezTo>
                          <a:pt x="2657928" y="6749272"/>
                          <a:pt x="2793748" y="6698657"/>
                          <a:pt x="2708994" y="6713838"/>
                        </a:cubicBezTo>
                        <a:cubicBezTo>
                          <a:pt x="2624240" y="6729019"/>
                          <a:pt x="2192161" y="6646344"/>
                          <a:pt x="1895723" y="6713838"/>
                        </a:cubicBezTo>
                        <a:cubicBezTo>
                          <a:pt x="1599285" y="6781332"/>
                          <a:pt x="1509065" y="6684826"/>
                          <a:pt x="1322997" y="6713838"/>
                        </a:cubicBezTo>
                        <a:cubicBezTo>
                          <a:pt x="1136929" y="6742850"/>
                          <a:pt x="795459" y="6702212"/>
                          <a:pt x="509726" y="6713838"/>
                        </a:cubicBezTo>
                        <a:cubicBezTo>
                          <a:pt x="223993" y="6725464"/>
                          <a:pt x="208170" y="6687149"/>
                          <a:pt x="0" y="6713838"/>
                        </a:cubicBezTo>
                        <a:cubicBezTo>
                          <a:pt x="-30084" y="6509892"/>
                          <a:pt x="48475" y="6427068"/>
                          <a:pt x="0" y="6288628"/>
                        </a:cubicBezTo>
                        <a:cubicBezTo>
                          <a:pt x="-48475" y="6150188"/>
                          <a:pt x="22589" y="5771829"/>
                          <a:pt x="0" y="5594865"/>
                        </a:cubicBezTo>
                        <a:cubicBezTo>
                          <a:pt x="-22589" y="5417901"/>
                          <a:pt x="33864" y="5231103"/>
                          <a:pt x="0" y="5035379"/>
                        </a:cubicBezTo>
                        <a:cubicBezTo>
                          <a:pt x="-33864" y="4839655"/>
                          <a:pt x="12306" y="4755194"/>
                          <a:pt x="0" y="4677307"/>
                        </a:cubicBezTo>
                        <a:cubicBezTo>
                          <a:pt x="-12306" y="4599420"/>
                          <a:pt x="17840" y="4310276"/>
                          <a:pt x="0" y="4117821"/>
                        </a:cubicBezTo>
                        <a:cubicBezTo>
                          <a:pt x="-17840" y="3925366"/>
                          <a:pt x="10335" y="3756541"/>
                          <a:pt x="0" y="3625473"/>
                        </a:cubicBezTo>
                        <a:cubicBezTo>
                          <a:pt x="-10335" y="3494405"/>
                          <a:pt x="8939" y="3280236"/>
                          <a:pt x="0" y="3133124"/>
                        </a:cubicBezTo>
                        <a:cubicBezTo>
                          <a:pt x="-8939" y="2986012"/>
                          <a:pt x="32571" y="2820754"/>
                          <a:pt x="0" y="2640776"/>
                        </a:cubicBezTo>
                        <a:cubicBezTo>
                          <a:pt x="-32571" y="2460798"/>
                          <a:pt x="2435" y="2248622"/>
                          <a:pt x="0" y="2148428"/>
                        </a:cubicBezTo>
                        <a:cubicBezTo>
                          <a:pt x="-2435" y="2048234"/>
                          <a:pt x="15604" y="1734096"/>
                          <a:pt x="0" y="1521803"/>
                        </a:cubicBezTo>
                        <a:cubicBezTo>
                          <a:pt x="-15604" y="1309510"/>
                          <a:pt x="45334" y="1161536"/>
                          <a:pt x="0" y="962317"/>
                        </a:cubicBezTo>
                        <a:cubicBezTo>
                          <a:pt x="-45334" y="763098"/>
                          <a:pt x="27072" y="696079"/>
                          <a:pt x="0" y="604245"/>
                        </a:cubicBezTo>
                        <a:cubicBezTo>
                          <a:pt x="-27072" y="512411"/>
                          <a:pt x="34705" y="250835"/>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25987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4" name="Picture 3" descr="CSUB academic seal">
            <a:extLst>
              <a:ext uri="{FF2B5EF4-FFF2-40B4-BE49-F238E27FC236}">
                <a16:creationId xmlns:a16="http://schemas.microsoft.com/office/drawing/2014/main" id="{BBF390D6-5186-34B3-099B-4D18CA77C876}"/>
              </a:ext>
            </a:extLst>
          </p:cNvPr>
          <p:cNvPicPr>
            <a:picLocks noChangeAspect="1"/>
          </p:cNvPicPr>
          <p:nvPr userDrawn="1"/>
        </p:nvPicPr>
        <p:blipFill>
          <a:blip r:embed="rId2">
            <a:alphaModFix amt="5000"/>
            <a:extLst>
              <a:ext uri="{28A0092B-C50C-407E-A947-70E740481C1C}">
                <a14:useLocalDpi xmlns:a14="http://schemas.microsoft.com/office/drawing/2010/main"/>
              </a:ext>
            </a:extLst>
          </a:blip>
          <a:stretch>
            <a:fillRect/>
          </a:stretch>
        </p:blipFill>
        <p:spPr>
          <a:xfrm>
            <a:off x="1876096" y="-790904"/>
            <a:ext cx="8439807" cy="8439807"/>
          </a:xfrm>
          <a:prstGeom prst="rect">
            <a:avLst/>
          </a:prstGeom>
        </p:spPr>
      </p:pic>
      <p:pic>
        <p:nvPicPr>
          <p:cNvPr id="2" name="Picture 1" descr="CSUB academic seal">
            <a:extLst>
              <a:ext uri="{FF2B5EF4-FFF2-40B4-BE49-F238E27FC236}">
                <a16:creationId xmlns:a16="http://schemas.microsoft.com/office/drawing/2014/main" id="{5EDA094A-F1AE-55FC-EB7C-B0DD1C1B564D}"/>
              </a:ext>
            </a:extLst>
          </p:cNvPr>
          <p:cNvPicPr>
            <a:picLocks noChangeAspect="1"/>
          </p:cNvPicPr>
          <p:nvPr userDrawn="1"/>
        </p:nvPicPr>
        <p:blipFill>
          <a:blip r:embed="rId3" cstate="email">
            <a:alphaModFix amt="10000"/>
            <a:extLst>
              <a:ext uri="{28A0092B-C50C-407E-A947-70E740481C1C}">
                <a14:useLocalDpi xmlns:a14="http://schemas.microsoft.com/office/drawing/2010/main"/>
              </a:ext>
            </a:extLst>
          </a:blip>
          <a:stretch>
            <a:fillRect/>
          </a:stretch>
        </p:blipFill>
        <p:spPr>
          <a:xfrm>
            <a:off x="2667000" y="0"/>
            <a:ext cx="6858000" cy="6858000"/>
          </a:xfrm>
          <a:prstGeom prst="rect">
            <a:avLst/>
          </a:prstGeom>
        </p:spPr>
      </p:pic>
      <p:sp>
        <p:nvSpPr>
          <p:cNvPr id="5" name="Rectangle 4">
            <a:extLst>
              <a:ext uri="{FF2B5EF4-FFF2-40B4-BE49-F238E27FC236}">
                <a16:creationId xmlns:a16="http://schemas.microsoft.com/office/drawing/2014/main" id="{3A2B3774-F087-32E6-C3C6-0E43F711B0D2}"/>
              </a:ext>
            </a:extLst>
          </p:cNvPr>
          <p:cNvSpPr/>
          <p:nvPr userDrawn="1"/>
        </p:nvSpPr>
        <p:spPr>
          <a:xfrm>
            <a:off x="98854" y="74141"/>
            <a:ext cx="11989514" cy="6713837"/>
          </a:xfrm>
          <a:prstGeom prst="rect">
            <a:avLst/>
          </a:prstGeom>
          <a:noFill/>
          <a:ln w="203200">
            <a:solidFill>
              <a:schemeClr val="accent2"/>
            </a:solidFill>
            <a:extLst>
              <a:ext uri="{C807C97D-BFC1-408E-A445-0C87EB9F89A2}">
                <ask:lineSketchStyleProps xmlns:ask="http://schemas.microsoft.com/office/drawing/2018/sketchyshapes" sd="1219033472">
                  <a:custGeom>
                    <a:avLst/>
                    <a:gdLst>
                      <a:gd name="connsiteX0" fmla="*/ 0 w 12027244"/>
                      <a:gd name="connsiteY0" fmla="*/ 0 h 6713838"/>
                      <a:gd name="connsiteX1" fmla="*/ 452453 w 12027244"/>
                      <a:gd name="connsiteY1" fmla="*/ 0 h 6713838"/>
                      <a:gd name="connsiteX2" fmla="*/ 664362 w 12027244"/>
                      <a:gd name="connsiteY2" fmla="*/ 0 h 6713838"/>
                      <a:gd name="connsiteX3" fmla="*/ 1477633 w 12027244"/>
                      <a:gd name="connsiteY3" fmla="*/ 0 h 6713838"/>
                      <a:gd name="connsiteX4" fmla="*/ 1930086 w 12027244"/>
                      <a:gd name="connsiteY4" fmla="*/ 0 h 6713838"/>
                      <a:gd name="connsiteX5" fmla="*/ 2382540 w 12027244"/>
                      <a:gd name="connsiteY5" fmla="*/ 0 h 6713838"/>
                      <a:gd name="connsiteX6" fmla="*/ 3195811 w 12027244"/>
                      <a:gd name="connsiteY6" fmla="*/ 0 h 6713838"/>
                      <a:gd name="connsiteX7" fmla="*/ 3527992 w 12027244"/>
                      <a:gd name="connsiteY7" fmla="*/ 0 h 6713838"/>
                      <a:gd name="connsiteX8" fmla="*/ 4341262 w 12027244"/>
                      <a:gd name="connsiteY8" fmla="*/ 0 h 6713838"/>
                      <a:gd name="connsiteX9" fmla="*/ 5154533 w 12027244"/>
                      <a:gd name="connsiteY9" fmla="*/ 0 h 6713838"/>
                      <a:gd name="connsiteX10" fmla="*/ 5727259 w 12027244"/>
                      <a:gd name="connsiteY10" fmla="*/ 0 h 6713838"/>
                      <a:gd name="connsiteX11" fmla="*/ 6540530 w 12027244"/>
                      <a:gd name="connsiteY11" fmla="*/ 0 h 6713838"/>
                      <a:gd name="connsiteX12" fmla="*/ 6992983 w 12027244"/>
                      <a:gd name="connsiteY12" fmla="*/ 0 h 6713838"/>
                      <a:gd name="connsiteX13" fmla="*/ 7445437 w 12027244"/>
                      <a:gd name="connsiteY13" fmla="*/ 0 h 6713838"/>
                      <a:gd name="connsiteX14" fmla="*/ 8138435 w 12027244"/>
                      <a:gd name="connsiteY14" fmla="*/ 0 h 6713838"/>
                      <a:gd name="connsiteX15" fmla="*/ 8590889 w 12027244"/>
                      <a:gd name="connsiteY15" fmla="*/ 0 h 6713838"/>
                      <a:gd name="connsiteX16" fmla="*/ 9404159 w 12027244"/>
                      <a:gd name="connsiteY16" fmla="*/ 0 h 6713838"/>
                      <a:gd name="connsiteX17" fmla="*/ 10217430 w 12027244"/>
                      <a:gd name="connsiteY17" fmla="*/ 0 h 6713838"/>
                      <a:gd name="connsiteX18" fmla="*/ 10790156 w 12027244"/>
                      <a:gd name="connsiteY18" fmla="*/ 0 h 6713838"/>
                      <a:gd name="connsiteX19" fmla="*/ 11242610 w 12027244"/>
                      <a:gd name="connsiteY19" fmla="*/ 0 h 6713838"/>
                      <a:gd name="connsiteX20" fmla="*/ 11454518 w 12027244"/>
                      <a:gd name="connsiteY20" fmla="*/ 0 h 6713838"/>
                      <a:gd name="connsiteX21" fmla="*/ 12027244 w 12027244"/>
                      <a:gd name="connsiteY21" fmla="*/ 0 h 6713838"/>
                      <a:gd name="connsiteX22" fmla="*/ 12027244 w 12027244"/>
                      <a:gd name="connsiteY22" fmla="*/ 425210 h 6713838"/>
                      <a:gd name="connsiteX23" fmla="*/ 12027244 w 12027244"/>
                      <a:gd name="connsiteY23" fmla="*/ 917558 h 6713838"/>
                      <a:gd name="connsiteX24" fmla="*/ 12027244 w 12027244"/>
                      <a:gd name="connsiteY24" fmla="*/ 1342768 h 6713838"/>
                      <a:gd name="connsiteX25" fmla="*/ 12027244 w 12027244"/>
                      <a:gd name="connsiteY25" fmla="*/ 1969392 h 6713838"/>
                      <a:gd name="connsiteX26" fmla="*/ 12027244 w 12027244"/>
                      <a:gd name="connsiteY26" fmla="*/ 2528879 h 6713838"/>
                      <a:gd name="connsiteX27" fmla="*/ 12027244 w 12027244"/>
                      <a:gd name="connsiteY27" fmla="*/ 3088365 h 6713838"/>
                      <a:gd name="connsiteX28" fmla="*/ 12027244 w 12027244"/>
                      <a:gd name="connsiteY28" fmla="*/ 3782129 h 6713838"/>
                      <a:gd name="connsiteX29" fmla="*/ 12027244 w 12027244"/>
                      <a:gd name="connsiteY29" fmla="*/ 4408754 h 6713838"/>
                      <a:gd name="connsiteX30" fmla="*/ 12027244 w 12027244"/>
                      <a:gd name="connsiteY30" fmla="*/ 4766825 h 6713838"/>
                      <a:gd name="connsiteX31" fmla="*/ 12027244 w 12027244"/>
                      <a:gd name="connsiteY31" fmla="*/ 5259173 h 6713838"/>
                      <a:gd name="connsiteX32" fmla="*/ 12027244 w 12027244"/>
                      <a:gd name="connsiteY32" fmla="*/ 5952936 h 6713838"/>
                      <a:gd name="connsiteX33" fmla="*/ 12027244 w 12027244"/>
                      <a:gd name="connsiteY33" fmla="*/ 6713838 h 6713838"/>
                      <a:gd name="connsiteX34" fmla="*/ 11334246 w 12027244"/>
                      <a:gd name="connsiteY34" fmla="*/ 6713838 h 6713838"/>
                      <a:gd name="connsiteX35" fmla="*/ 11122337 w 12027244"/>
                      <a:gd name="connsiteY35" fmla="*/ 6713838 h 6713838"/>
                      <a:gd name="connsiteX36" fmla="*/ 10790156 w 12027244"/>
                      <a:gd name="connsiteY36" fmla="*/ 6713838 h 6713838"/>
                      <a:gd name="connsiteX37" fmla="*/ 10097158 w 12027244"/>
                      <a:gd name="connsiteY37" fmla="*/ 6713838 h 6713838"/>
                      <a:gd name="connsiteX38" fmla="*/ 9764977 w 12027244"/>
                      <a:gd name="connsiteY38" fmla="*/ 6713838 h 6713838"/>
                      <a:gd name="connsiteX39" fmla="*/ 9553068 w 12027244"/>
                      <a:gd name="connsiteY39" fmla="*/ 6713838 h 6713838"/>
                      <a:gd name="connsiteX40" fmla="*/ 9220887 w 12027244"/>
                      <a:gd name="connsiteY40" fmla="*/ 6713838 h 6713838"/>
                      <a:gd name="connsiteX41" fmla="*/ 8768434 w 12027244"/>
                      <a:gd name="connsiteY41" fmla="*/ 6713838 h 6713838"/>
                      <a:gd name="connsiteX42" fmla="*/ 8195708 w 12027244"/>
                      <a:gd name="connsiteY42" fmla="*/ 6713838 h 6713838"/>
                      <a:gd name="connsiteX43" fmla="*/ 7863527 w 12027244"/>
                      <a:gd name="connsiteY43" fmla="*/ 6713838 h 6713838"/>
                      <a:gd name="connsiteX44" fmla="*/ 7050256 w 12027244"/>
                      <a:gd name="connsiteY44" fmla="*/ 6713838 h 6713838"/>
                      <a:gd name="connsiteX45" fmla="*/ 6477530 w 12027244"/>
                      <a:gd name="connsiteY45" fmla="*/ 6713838 h 6713838"/>
                      <a:gd name="connsiteX46" fmla="*/ 5664259 w 12027244"/>
                      <a:gd name="connsiteY46" fmla="*/ 6713838 h 6713838"/>
                      <a:gd name="connsiteX47" fmla="*/ 4971261 w 12027244"/>
                      <a:gd name="connsiteY47" fmla="*/ 6713838 h 6713838"/>
                      <a:gd name="connsiteX48" fmla="*/ 4518807 w 12027244"/>
                      <a:gd name="connsiteY48" fmla="*/ 6713838 h 6713838"/>
                      <a:gd name="connsiteX49" fmla="*/ 3825809 w 12027244"/>
                      <a:gd name="connsiteY49" fmla="*/ 6713838 h 6713838"/>
                      <a:gd name="connsiteX50" fmla="*/ 3493628 w 12027244"/>
                      <a:gd name="connsiteY50" fmla="*/ 6713838 h 6713838"/>
                      <a:gd name="connsiteX51" fmla="*/ 2920902 w 12027244"/>
                      <a:gd name="connsiteY51" fmla="*/ 6713838 h 6713838"/>
                      <a:gd name="connsiteX52" fmla="*/ 2708994 w 12027244"/>
                      <a:gd name="connsiteY52" fmla="*/ 6713838 h 6713838"/>
                      <a:gd name="connsiteX53" fmla="*/ 1895723 w 12027244"/>
                      <a:gd name="connsiteY53" fmla="*/ 6713838 h 6713838"/>
                      <a:gd name="connsiteX54" fmla="*/ 1322997 w 12027244"/>
                      <a:gd name="connsiteY54" fmla="*/ 6713838 h 6713838"/>
                      <a:gd name="connsiteX55" fmla="*/ 509726 w 12027244"/>
                      <a:gd name="connsiteY55" fmla="*/ 6713838 h 6713838"/>
                      <a:gd name="connsiteX56" fmla="*/ 0 w 12027244"/>
                      <a:gd name="connsiteY56" fmla="*/ 6713838 h 6713838"/>
                      <a:gd name="connsiteX57" fmla="*/ 0 w 12027244"/>
                      <a:gd name="connsiteY57" fmla="*/ 6288628 h 6713838"/>
                      <a:gd name="connsiteX58" fmla="*/ 0 w 12027244"/>
                      <a:gd name="connsiteY58" fmla="*/ 5594865 h 6713838"/>
                      <a:gd name="connsiteX59" fmla="*/ 0 w 12027244"/>
                      <a:gd name="connsiteY59" fmla="*/ 5035379 h 6713838"/>
                      <a:gd name="connsiteX60" fmla="*/ 0 w 12027244"/>
                      <a:gd name="connsiteY60" fmla="*/ 4677307 h 6713838"/>
                      <a:gd name="connsiteX61" fmla="*/ 0 w 12027244"/>
                      <a:gd name="connsiteY61" fmla="*/ 4117821 h 6713838"/>
                      <a:gd name="connsiteX62" fmla="*/ 0 w 12027244"/>
                      <a:gd name="connsiteY62" fmla="*/ 3625473 h 6713838"/>
                      <a:gd name="connsiteX63" fmla="*/ 0 w 12027244"/>
                      <a:gd name="connsiteY63" fmla="*/ 3133124 h 6713838"/>
                      <a:gd name="connsiteX64" fmla="*/ 0 w 12027244"/>
                      <a:gd name="connsiteY64" fmla="*/ 2640776 h 6713838"/>
                      <a:gd name="connsiteX65" fmla="*/ 0 w 12027244"/>
                      <a:gd name="connsiteY65" fmla="*/ 2148428 h 6713838"/>
                      <a:gd name="connsiteX66" fmla="*/ 0 w 12027244"/>
                      <a:gd name="connsiteY66" fmla="*/ 1521803 h 6713838"/>
                      <a:gd name="connsiteX67" fmla="*/ 0 w 12027244"/>
                      <a:gd name="connsiteY67" fmla="*/ 962317 h 6713838"/>
                      <a:gd name="connsiteX68" fmla="*/ 0 w 12027244"/>
                      <a:gd name="connsiteY68" fmla="*/ 604245 h 6713838"/>
                      <a:gd name="connsiteX69" fmla="*/ 0 w 12027244"/>
                      <a:gd name="connsiteY69" fmla="*/ 0 h 671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2027244" h="6713838" extrusionOk="0">
                        <a:moveTo>
                          <a:pt x="0" y="0"/>
                        </a:moveTo>
                        <a:cubicBezTo>
                          <a:pt x="145551" y="-591"/>
                          <a:pt x="316917" y="43133"/>
                          <a:pt x="452453" y="0"/>
                        </a:cubicBezTo>
                        <a:cubicBezTo>
                          <a:pt x="587989" y="-43133"/>
                          <a:pt x="613303" y="4358"/>
                          <a:pt x="664362" y="0"/>
                        </a:cubicBezTo>
                        <a:cubicBezTo>
                          <a:pt x="715421" y="-4358"/>
                          <a:pt x="1285430" y="9428"/>
                          <a:pt x="1477633" y="0"/>
                        </a:cubicBezTo>
                        <a:cubicBezTo>
                          <a:pt x="1669836" y="-9428"/>
                          <a:pt x="1833406" y="48118"/>
                          <a:pt x="1930086" y="0"/>
                        </a:cubicBezTo>
                        <a:cubicBezTo>
                          <a:pt x="2026766" y="-48118"/>
                          <a:pt x="2247140" y="49130"/>
                          <a:pt x="2382540" y="0"/>
                        </a:cubicBezTo>
                        <a:cubicBezTo>
                          <a:pt x="2517940" y="-49130"/>
                          <a:pt x="2789453" y="72369"/>
                          <a:pt x="3195811" y="0"/>
                        </a:cubicBezTo>
                        <a:cubicBezTo>
                          <a:pt x="3602169" y="-72369"/>
                          <a:pt x="3401193" y="9240"/>
                          <a:pt x="3527992" y="0"/>
                        </a:cubicBezTo>
                        <a:cubicBezTo>
                          <a:pt x="3654791" y="-9240"/>
                          <a:pt x="3971302" y="95527"/>
                          <a:pt x="4341262" y="0"/>
                        </a:cubicBezTo>
                        <a:cubicBezTo>
                          <a:pt x="4711222" y="-95527"/>
                          <a:pt x="4984863" y="27714"/>
                          <a:pt x="5154533" y="0"/>
                        </a:cubicBezTo>
                        <a:cubicBezTo>
                          <a:pt x="5324203" y="-27714"/>
                          <a:pt x="5444723" y="6342"/>
                          <a:pt x="5727259" y="0"/>
                        </a:cubicBezTo>
                        <a:cubicBezTo>
                          <a:pt x="6009795" y="-6342"/>
                          <a:pt x="6344008" y="71357"/>
                          <a:pt x="6540530" y="0"/>
                        </a:cubicBezTo>
                        <a:cubicBezTo>
                          <a:pt x="6737052" y="-71357"/>
                          <a:pt x="6769153" y="51203"/>
                          <a:pt x="6992983" y="0"/>
                        </a:cubicBezTo>
                        <a:cubicBezTo>
                          <a:pt x="7216813" y="-51203"/>
                          <a:pt x="7264414" y="32861"/>
                          <a:pt x="7445437" y="0"/>
                        </a:cubicBezTo>
                        <a:cubicBezTo>
                          <a:pt x="7626460" y="-32861"/>
                          <a:pt x="7937676" y="66577"/>
                          <a:pt x="8138435" y="0"/>
                        </a:cubicBezTo>
                        <a:cubicBezTo>
                          <a:pt x="8339194" y="-66577"/>
                          <a:pt x="8391713" y="29808"/>
                          <a:pt x="8590889" y="0"/>
                        </a:cubicBezTo>
                        <a:cubicBezTo>
                          <a:pt x="8790065" y="-29808"/>
                          <a:pt x="9049461" y="14275"/>
                          <a:pt x="9404159" y="0"/>
                        </a:cubicBezTo>
                        <a:cubicBezTo>
                          <a:pt x="9758857" y="-14275"/>
                          <a:pt x="9966125" y="95323"/>
                          <a:pt x="10217430" y="0"/>
                        </a:cubicBezTo>
                        <a:cubicBezTo>
                          <a:pt x="10468735" y="-95323"/>
                          <a:pt x="10535256" y="59052"/>
                          <a:pt x="10790156" y="0"/>
                        </a:cubicBezTo>
                        <a:cubicBezTo>
                          <a:pt x="11045056" y="-59052"/>
                          <a:pt x="11090274" y="1780"/>
                          <a:pt x="11242610" y="0"/>
                        </a:cubicBezTo>
                        <a:cubicBezTo>
                          <a:pt x="11394946" y="-1780"/>
                          <a:pt x="11399134" y="19191"/>
                          <a:pt x="11454518" y="0"/>
                        </a:cubicBezTo>
                        <a:cubicBezTo>
                          <a:pt x="11509902" y="-19191"/>
                          <a:pt x="11825821" y="19857"/>
                          <a:pt x="12027244" y="0"/>
                        </a:cubicBezTo>
                        <a:cubicBezTo>
                          <a:pt x="12057473" y="212367"/>
                          <a:pt x="12000758" y="315557"/>
                          <a:pt x="12027244" y="425210"/>
                        </a:cubicBezTo>
                        <a:cubicBezTo>
                          <a:pt x="12053730" y="534863"/>
                          <a:pt x="11968653" y="788299"/>
                          <a:pt x="12027244" y="917558"/>
                        </a:cubicBezTo>
                        <a:cubicBezTo>
                          <a:pt x="12085835" y="1046817"/>
                          <a:pt x="12000720" y="1145872"/>
                          <a:pt x="12027244" y="1342768"/>
                        </a:cubicBezTo>
                        <a:cubicBezTo>
                          <a:pt x="12053768" y="1539664"/>
                          <a:pt x="11979416" y="1734512"/>
                          <a:pt x="12027244" y="1969392"/>
                        </a:cubicBezTo>
                        <a:cubicBezTo>
                          <a:pt x="12075072" y="2204272"/>
                          <a:pt x="11980390" y="2395612"/>
                          <a:pt x="12027244" y="2528879"/>
                        </a:cubicBezTo>
                        <a:cubicBezTo>
                          <a:pt x="12074098" y="2662146"/>
                          <a:pt x="11996123" y="2886700"/>
                          <a:pt x="12027244" y="3088365"/>
                        </a:cubicBezTo>
                        <a:cubicBezTo>
                          <a:pt x="12058365" y="3290030"/>
                          <a:pt x="11995542" y="3471620"/>
                          <a:pt x="12027244" y="3782129"/>
                        </a:cubicBezTo>
                        <a:cubicBezTo>
                          <a:pt x="12058946" y="4092638"/>
                          <a:pt x="11965530" y="4168402"/>
                          <a:pt x="12027244" y="4408754"/>
                        </a:cubicBezTo>
                        <a:cubicBezTo>
                          <a:pt x="12088958" y="4649106"/>
                          <a:pt x="12004350" y="4693908"/>
                          <a:pt x="12027244" y="4766825"/>
                        </a:cubicBezTo>
                        <a:cubicBezTo>
                          <a:pt x="12050138" y="4839742"/>
                          <a:pt x="12005828" y="5024122"/>
                          <a:pt x="12027244" y="5259173"/>
                        </a:cubicBezTo>
                        <a:cubicBezTo>
                          <a:pt x="12048660" y="5494224"/>
                          <a:pt x="11983656" y="5694075"/>
                          <a:pt x="12027244" y="5952936"/>
                        </a:cubicBezTo>
                        <a:cubicBezTo>
                          <a:pt x="12070832" y="6211797"/>
                          <a:pt x="12016434" y="6371372"/>
                          <a:pt x="12027244" y="6713838"/>
                        </a:cubicBezTo>
                        <a:cubicBezTo>
                          <a:pt x="11721475" y="6746930"/>
                          <a:pt x="11538560" y="6642562"/>
                          <a:pt x="11334246" y="6713838"/>
                        </a:cubicBezTo>
                        <a:cubicBezTo>
                          <a:pt x="11129932" y="6785114"/>
                          <a:pt x="11188031" y="6706540"/>
                          <a:pt x="11122337" y="6713838"/>
                        </a:cubicBezTo>
                        <a:cubicBezTo>
                          <a:pt x="11056643" y="6721136"/>
                          <a:pt x="10881942" y="6691402"/>
                          <a:pt x="10790156" y="6713838"/>
                        </a:cubicBezTo>
                        <a:cubicBezTo>
                          <a:pt x="10698370" y="6736274"/>
                          <a:pt x="10422088" y="6696793"/>
                          <a:pt x="10097158" y="6713838"/>
                        </a:cubicBezTo>
                        <a:cubicBezTo>
                          <a:pt x="9772228" y="6730883"/>
                          <a:pt x="9856255" y="6687415"/>
                          <a:pt x="9764977" y="6713838"/>
                        </a:cubicBezTo>
                        <a:cubicBezTo>
                          <a:pt x="9673699" y="6740261"/>
                          <a:pt x="9606402" y="6701565"/>
                          <a:pt x="9553068" y="6713838"/>
                        </a:cubicBezTo>
                        <a:cubicBezTo>
                          <a:pt x="9499734" y="6726111"/>
                          <a:pt x="9377645" y="6689933"/>
                          <a:pt x="9220887" y="6713838"/>
                        </a:cubicBezTo>
                        <a:cubicBezTo>
                          <a:pt x="9064129" y="6737743"/>
                          <a:pt x="8872887" y="6695485"/>
                          <a:pt x="8768434" y="6713838"/>
                        </a:cubicBezTo>
                        <a:cubicBezTo>
                          <a:pt x="8663981" y="6732191"/>
                          <a:pt x="8351719" y="6684778"/>
                          <a:pt x="8195708" y="6713838"/>
                        </a:cubicBezTo>
                        <a:cubicBezTo>
                          <a:pt x="8039697" y="6742898"/>
                          <a:pt x="7957194" y="6700493"/>
                          <a:pt x="7863527" y="6713838"/>
                        </a:cubicBezTo>
                        <a:cubicBezTo>
                          <a:pt x="7769860" y="6727183"/>
                          <a:pt x="7213080" y="6640297"/>
                          <a:pt x="7050256" y="6713838"/>
                        </a:cubicBezTo>
                        <a:cubicBezTo>
                          <a:pt x="6887432" y="6787379"/>
                          <a:pt x="6727054" y="6671736"/>
                          <a:pt x="6477530" y="6713838"/>
                        </a:cubicBezTo>
                        <a:cubicBezTo>
                          <a:pt x="6228006" y="6755940"/>
                          <a:pt x="5980167" y="6708178"/>
                          <a:pt x="5664259" y="6713838"/>
                        </a:cubicBezTo>
                        <a:cubicBezTo>
                          <a:pt x="5348351" y="6719498"/>
                          <a:pt x="5245138" y="6680541"/>
                          <a:pt x="4971261" y="6713838"/>
                        </a:cubicBezTo>
                        <a:cubicBezTo>
                          <a:pt x="4697384" y="6747135"/>
                          <a:pt x="4658199" y="6712092"/>
                          <a:pt x="4518807" y="6713838"/>
                        </a:cubicBezTo>
                        <a:cubicBezTo>
                          <a:pt x="4379415" y="6715584"/>
                          <a:pt x="4132152" y="6648113"/>
                          <a:pt x="3825809" y="6713838"/>
                        </a:cubicBezTo>
                        <a:cubicBezTo>
                          <a:pt x="3519466" y="6779563"/>
                          <a:pt x="3565424" y="6711520"/>
                          <a:pt x="3493628" y="6713838"/>
                        </a:cubicBezTo>
                        <a:cubicBezTo>
                          <a:pt x="3421832" y="6716156"/>
                          <a:pt x="3183876" y="6678404"/>
                          <a:pt x="2920902" y="6713838"/>
                        </a:cubicBezTo>
                        <a:cubicBezTo>
                          <a:pt x="2657928" y="6749272"/>
                          <a:pt x="2793748" y="6698657"/>
                          <a:pt x="2708994" y="6713838"/>
                        </a:cubicBezTo>
                        <a:cubicBezTo>
                          <a:pt x="2624240" y="6729019"/>
                          <a:pt x="2192161" y="6646344"/>
                          <a:pt x="1895723" y="6713838"/>
                        </a:cubicBezTo>
                        <a:cubicBezTo>
                          <a:pt x="1599285" y="6781332"/>
                          <a:pt x="1509065" y="6684826"/>
                          <a:pt x="1322997" y="6713838"/>
                        </a:cubicBezTo>
                        <a:cubicBezTo>
                          <a:pt x="1136929" y="6742850"/>
                          <a:pt x="795459" y="6702212"/>
                          <a:pt x="509726" y="6713838"/>
                        </a:cubicBezTo>
                        <a:cubicBezTo>
                          <a:pt x="223993" y="6725464"/>
                          <a:pt x="208170" y="6687149"/>
                          <a:pt x="0" y="6713838"/>
                        </a:cubicBezTo>
                        <a:cubicBezTo>
                          <a:pt x="-30084" y="6509892"/>
                          <a:pt x="48475" y="6427068"/>
                          <a:pt x="0" y="6288628"/>
                        </a:cubicBezTo>
                        <a:cubicBezTo>
                          <a:pt x="-48475" y="6150188"/>
                          <a:pt x="22589" y="5771829"/>
                          <a:pt x="0" y="5594865"/>
                        </a:cubicBezTo>
                        <a:cubicBezTo>
                          <a:pt x="-22589" y="5417901"/>
                          <a:pt x="33864" y="5231103"/>
                          <a:pt x="0" y="5035379"/>
                        </a:cubicBezTo>
                        <a:cubicBezTo>
                          <a:pt x="-33864" y="4839655"/>
                          <a:pt x="12306" y="4755194"/>
                          <a:pt x="0" y="4677307"/>
                        </a:cubicBezTo>
                        <a:cubicBezTo>
                          <a:pt x="-12306" y="4599420"/>
                          <a:pt x="17840" y="4310276"/>
                          <a:pt x="0" y="4117821"/>
                        </a:cubicBezTo>
                        <a:cubicBezTo>
                          <a:pt x="-17840" y="3925366"/>
                          <a:pt x="10335" y="3756541"/>
                          <a:pt x="0" y="3625473"/>
                        </a:cubicBezTo>
                        <a:cubicBezTo>
                          <a:pt x="-10335" y="3494405"/>
                          <a:pt x="8939" y="3280236"/>
                          <a:pt x="0" y="3133124"/>
                        </a:cubicBezTo>
                        <a:cubicBezTo>
                          <a:pt x="-8939" y="2986012"/>
                          <a:pt x="32571" y="2820754"/>
                          <a:pt x="0" y="2640776"/>
                        </a:cubicBezTo>
                        <a:cubicBezTo>
                          <a:pt x="-32571" y="2460798"/>
                          <a:pt x="2435" y="2248622"/>
                          <a:pt x="0" y="2148428"/>
                        </a:cubicBezTo>
                        <a:cubicBezTo>
                          <a:pt x="-2435" y="2048234"/>
                          <a:pt x="15604" y="1734096"/>
                          <a:pt x="0" y="1521803"/>
                        </a:cubicBezTo>
                        <a:cubicBezTo>
                          <a:pt x="-15604" y="1309510"/>
                          <a:pt x="45334" y="1161536"/>
                          <a:pt x="0" y="962317"/>
                        </a:cubicBezTo>
                        <a:cubicBezTo>
                          <a:pt x="-45334" y="763098"/>
                          <a:pt x="27072" y="696079"/>
                          <a:pt x="0" y="604245"/>
                        </a:cubicBezTo>
                        <a:cubicBezTo>
                          <a:pt x="-27072" y="512411"/>
                          <a:pt x="34705" y="250835"/>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54AD55DC-2990-0743-9AAE-0F69231298F4}"/>
              </a:ext>
            </a:extLst>
          </p:cNvPr>
          <p:cNvSpPr>
            <a:spLocks noGrp="1"/>
          </p:cNvSpPr>
          <p:nvPr>
            <p:ph type="ctrTitle" hasCustomPrompt="1"/>
          </p:nvPr>
        </p:nvSpPr>
        <p:spPr>
          <a:xfrm>
            <a:off x="0" y="2533134"/>
            <a:ext cx="12192000" cy="1418380"/>
          </a:xfrm>
        </p:spPr>
        <p:txBody>
          <a:bodyPr anchor="b" anchorCtr="0"/>
          <a:lstStyle>
            <a:lvl1pPr algn="ctr">
              <a:defRPr sz="7200"/>
            </a:lvl1pPr>
          </a:lstStyle>
          <a:p>
            <a:pPr algn="ctr"/>
            <a:r>
              <a:rPr lang="en-US" spc="600" dirty="0"/>
              <a:t>THANK YOU</a:t>
            </a:r>
          </a:p>
        </p:txBody>
      </p:sp>
      <p:sp>
        <p:nvSpPr>
          <p:cNvPr id="3" name="Subtitle 2">
            <a:extLst>
              <a:ext uri="{FF2B5EF4-FFF2-40B4-BE49-F238E27FC236}">
                <a16:creationId xmlns:a16="http://schemas.microsoft.com/office/drawing/2014/main" id="{FBD3507E-5DED-B891-8F5D-F7A265D4299D}"/>
              </a:ext>
            </a:extLst>
          </p:cNvPr>
          <p:cNvSpPr>
            <a:spLocks noGrp="1"/>
          </p:cNvSpPr>
          <p:nvPr>
            <p:ph type="subTitle" idx="1" hasCustomPrompt="1"/>
          </p:nvPr>
        </p:nvSpPr>
        <p:spPr>
          <a:xfrm>
            <a:off x="1524000" y="4319291"/>
            <a:ext cx="9144000" cy="615328"/>
          </a:xfrm>
        </p:spPr>
        <p:txBody>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a questions message, contact information, etc.</a:t>
            </a:r>
          </a:p>
        </p:txBody>
      </p:sp>
    </p:spTree>
    <p:extLst>
      <p:ext uri="{BB962C8B-B14F-4D97-AF65-F5344CB8AC3E}">
        <p14:creationId xmlns:p14="http://schemas.microsoft.com/office/powerpoint/2010/main" val="1443854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Light Sunburst Title Slide 7">
    <p:spTree>
      <p:nvGrpSpPr>
        <p:cNvPr id="1" name=""/>
        <p:cNvGrpSpPr/>
        <p:nvPr/>
      </p:nvGrpSpPr>
      <p:grpSpPr>
        <a:xfrm>
          <a:off x="0" y="0"/>
          <a:ext cx="0" cy="0"/>
          <a:chOff x="0" y="0"/>
          <a:chExt cx="0" cy="0"/>
        </a:xfrm>
      </p:grpSpPr>
      <p:pic>
        <p:nvPicPr>
          <p:cNvPr id="4" name="Picture 3" descr="An aerial view of graduation ceremony">
            <a:extLst>
              <a:ext uri="{FF2B5EF4-FFF2-40B4-BE49-F238E27FC236}">
                <a16:creationId xmlns:a16="http://schemas.microsoft.com/office/drawing/2014/main" id="{005B9730-98E8-B56C-A56E-1B519E57C6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1999" cy="5202237"/>
          </a:xfrm>
          <a:prstGeom prst="rect">
            <a:avLst/>
          </a:prstGeom>
        </p:spPr>
      </p:pic>
      <p:sp>
        <p:nvSpPr>
          <p:cNvPr id="2" name="Title 1">
            <a:extLst>
              <a:ext uri="{FF2B5EF4-FFF2-40B4-BE49-F238E27FC236}">
                <a16:creationId xmlns:a16="http://schemas.microsoft.com/office/drawing/2014/main" id="{DFBE8C64-587F-F903-A786-104442783FF9}"/>
              </a:ext>
            </a:extLst>
          </p:cNvPr>
          <p:cNvSpPr>
            <a:spLocks noGrp="1"/>
          </p:cNvSpPr>
          <p:nvPr>
            <p:ph type="ctrTitle"/>
          </p:nvPr>
        </p:nvSpPr>
        <p:spPr>
          <a:xfrm>
            <a:off x="0" y="1532555"/>
            <a:ext cx="12192000" cy="890222"/>
          </a:xfrm>
        </p:spPr>
        <p:txBody>
          <a:bodyPr anchor="t" anchorCtr="0"/>
          <a:lstStyle>
            <a:lvl1pPr algn="ctr">
              <a:defRPr sz="6000">
                <a:solidFill>
                  <a:schemeClr val="accent2"/>
                </a:solidFill>
              </a:defRPr>
            </a:lvl1pPr>
          </a:lstStyle>
          <a:p>
            <a:r>
              <a:rPr lang="en-US" dirty="0"/>
              <a:t>Click to edit Master title style</a:t>
            </a:r>
          </a:p>
        </p:txBody>
      </p:sp>
      <p:sp>
        <p:nvSpPr>
          <p:cNvPr id="3" name="Subtitle 2">
            <a:extLst>
              <a:ext uri="{FF2B5EF4-FFF2-40B4-BE49-F238E27FC236}">
                <a16:creationId xmlns:a16="http://schemas.microsoft.com/office/drawing/2014/main" id="{310060C0-A2F6-E8DE-709C-1CCBE572CBD5}"/>
              </a:ext>
            </a:extLst>
          </p:cNvPr>
          <p:cNvSpPr>
            <a:spLocks noGrp="1"/>
          </p:cNvSpPr>
          <p:nvPr>
            <p:ph type="subTitle" idx="1"/>
          </p:nvPr>
        </p:nvSpPr>
        <p:spPr>
          <a:xfrm>
            <a:off x="1524000" y="2422776"/>
            <a:ext cx="9144000" cy="553286"/>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Rectangle 9">
            <a:extLst>
              <a:ext uri="{FF2B5EF4-FFF2-40B4-BE49-F238E27FC236}">
                <a16:creationId xmlns:a16="http://schemas.microsoft.com/office/drawing/2014/main" id="{32AC05C6-DC5F-0AA3-B1DB-7D2AF93634F0}"/>
              </a:ext>
            </a:extLst>
          </p:cNvPr>
          <p:cNvSpPr/>
          <p:nvPr userDrawn="1"/>
        </p:nvSpPr>
        <p:spPr>
          <a:xfrm>
            <a:off x="0" y="5202238"/>
            <a:ext cx="12192000" cy="165576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CSUB logo">
            <a:extLst>
              <a:ext uri="{FF2B5EF4-FFF2-40B4-BE49-F238E27FC236}">
                <a16:creationId xmlns:a16="http://schemas.microsoft.com/office/drawing/2014/main" id="{5522B10A-CBF8-6959-622C-2312D776044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50893" y="4303665"/>
            <a:ext cx="3090214" cy="2714645"/>
          </a:xfrm>
          <a:prstGeom prst="rect">
            <a:avLst/>
          </a:prstGeom>
        </p:spPr>
      </p:pic>
    </p:spTree>
    <p:extLst>
      <p:ext uri="{BB962C8B-B14F-4D97-AF65-F5344CB8AC3E}">
        <p14:creationId xmlns:p14="http://schemas.microsoft.com/office/powerpoint/2010/main" val="4208170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Light Sunburst Title Slide 8">
    <p:spTree>
      <p:nvGrpSpPr>
        <p:cNvPr id="1" name=""/>
        <p:cNvGrpSpPr/>
        <p:nvPr/>
      </p:nvGrpSpPr>
      <p:grpSpPr>
        <a:xfrm>
          <a:off x="0" y="0"/>
          <a:ext cx="0" cy="0"/>
          <a:chOff x="0" y="0"/>
          <a:chExt cx="0" cy="0"/>
        </a:xfrm>
      </p:grpSpPr>
      <p:pic>
        <p:nvPicPr>
          <p:cNvPr id="5" name="Picture 4" descr="CSUB logo and academic seal">
            <a:extLst>
              <a:ext uri="{FF2B5EF4-FFF2-40B4-BE49-F238E27FC236}">
                <a16:creationId xmlns:a16="http://schemas.microsoft.com/office/drawing/2014/main" id="{75D510F7-12E2-7B56-5DD9-763E6FCC88E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30703" y="799775"/>
            <a:ext cx="7499062" cy="1746356"/>
          </a:xfrm>
          <a:prstGeom prst="rect">
            <a:avLst/>
          </a:prstGeom>
        </p:spPr>
      </p:pic>
      <p:sp>
        <p:nvSpPr>
          <p:cNvPr id="2" name="Title 1">
            <a:extLst>
              <a:ext uri="{FF2B5EF4-FFF2-40B4-BE49-F238E27FC236}">
                <a16:creationId xmlns:a16="http://schemas.microsoft.com/office/drawing/2014/main" id="{DFBE8C64-587F-F903-A786-104442783FF9}"/>
              </a:ext>
            </a:extLst>
          </p:cNvPr>
          <p:cNvSpPr>
            <a:spLocks noGrp="1"/>
          </p:cNvSpPr>
          <p:nvPr>
            <p:ph type="ctrTitle"/>
          </p:nvPr>
        </p:nvSpPr>
        <p:spPr>
          <a:xfrm>
            <a:off x="0" y="3676134"/>
            <a:ext cx="12192000" cy="1418380"/>
          </a:xfrm>
        </p:spPr>
        <p:txBody>
          <a:bodyPr anchor="b" anchorCtr="0"/>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10060C0-A2F6-E8DE-709C-1CCBE572CBD5}"/>
              </a:ext>
            </a:extLst>
          </p:cNvPr>
          <p:cNvSpPr>
            <a:spLocks noGrp="1"/>
          </p:cNvSpPr>
          <p:nvPr>
            <p:ph type="subTitle" idx="1"/>
          </p:nvPr>
        </p:nvSpPr>
        <p:spPr>
          <a:xfrm>
            <a:off x="1524000" y="5442897"/>
            <a:ext cx="9144000" cy="61532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18730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B07939A-9254-6826-AD80-DAB2A5C6F94C}"/>
              </a:ext>
              <a:ext uri="{C183D7F6-B498-43B3-948B-1728B52AA6E4}">
                <adec:decorative xmlns:adec="http://schemas.microsoft.com/office/drawing/2017/decorative" val="1"/>
              </a:ext>
            </a:extLst>
          </p:cNvPr>
          <p:cNvGrpSpPr/>
          <p:nvPr userDrawn="1"/>
        </p:nvGrpSpPr>
        <p:grpSpPr>
          <a:xfrm>
            <a:off x="0" y="6200503"/>
            <a:ext cx="12192000" cy="657496"/>
            <a:chOff x="0" y="6200503"/>
            <a:chExt cx="12192000" cy="657496"/>
          </a:xfrm>
        </p:grpSpPr>
        <p:sp>
          <p:nvSpPr>
            <p:cNvPr id="8" name="Rectangle 7">
              <a:extLst>
                <a:ext uri="{FF2B5EF4-FFF2-40B4-BE49-F238E27FC236}">
                  <a16:creationId xmlns:a16="http://schemas.microsoft.com/office/drawing/2014/main" id="{581F4EEC-D435-0B8B-0D9F-E5D5EE4285D7}"/>
                </a:ext>
              </a:extLst>
            </p:cNvPr>
            <p:cNvSpPr/>
            <p:nvPr userDrawn="1"/>
          </p:nvSpPr>
          <p:spPr>
            <a:xfrm>
              <a:off x="0" y="6200503"/>
              <a:ext cx="12192000" cy="65749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ue letters on a black background&#10;&#10;Description automatically generated with medium confidence">
              <a:extLst>
                <a:ext uri="{FF2B5EF4-FFF2-40B4-BE49-F238E27FC236}">
                  <a16:creationId xmlns:a16="http://schemas.microsoft.com/office/drawing/2014/main" id="{71E33A90-AB1E-31A8-233F-14ED4B85D67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1941" y="6308721"/>
              <a:ext cx="1303020" cy="471305"/>
            </a:xfrm>
            <a:prstGeom prst="rect">
              <a:avLst/>
            </a:prstGeom>
          </p:spPr>
        </p:pic>
        <p:sp>
          <p:nvSpPr>
            <p:cNvPr id="10" name="TextBox 9">
              <a:extLst>
                <a:ext uri="{FF2B5EF4-FFF2-40B4-BE49-F238E27FC236}">
                  <a16:creationId xmlns:a16="http://schemas.microsoft.com/office/drawing/2014/main" id="{AE11B234-36F7-B0AD-070D-05FE9E426199}"/>
                </a:ext>
              </a:extLst>
            </p:cNvPr>
            <p:cNvSpPr txBox="1"/>
            <p:nvPr userDrawn="1"/>
          </p:nvSpPr>
          <p:spPr>
            <a:xfrm>
              <a:off x="6766560" y="6403096"/>
              <a:ext cx="5143499" cy="276999"/>
            </a:xfrm>
            <a:prstGeom prst="rect">
              <a:avLst/>
            </a:prstGeom>
            <a:noFill/>
          </p:spPr>
          <p:txBody>
            <a:bodyPr wrap="square" lIns="0" rIns="0" rtlCol="0">
              <a:spAutoFit/>
            </a:bodyPr>
            <a:lstStyle/>
            <a:p>
              <a:pPr algn="r"/>
              <a:r>
                <a:rPr lang="en-US" sz="1200" b="1" i="0" dirty="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rPr>
                <a:t>California State University, Bakersfield</a:t>
              </a:r>
            </a:p>
          </p:txBody>
        </p:sp>
      </p:grpSp>
      <p:sp>
        <p:nvSpPr>
          <p:cNvPr id="2" name="Title 1">
            <a:extLst>
              <a:ext uri="{FF2B5EF4-FFF2-40B4-BE49-F238E27FC236}">
                <a16:creationId xmlns:a16="http://schemas.microsoft.com/office/drawing/2014/main" id="{9CA2ED70-0221-866E-8147-E45C7DB90C8A}"/>
              </a:ext>
            </a:extLst>
          </p:cNvPr>
          <p:cNvSpPr>
            <a:spLocks noGrp="1"/>
          </p:cNvSpPr>
          <p:nvPr>
            <p:ph type="title"/>
          </p:nvPr>
        </p:nvSpPr>
        <p:spPr/>
        <p:txBody>
          <a:bodyPr lIns="0"/>
          <a:lstStyle/>
          <a:p>
            <a:r>
              <a:rPr lang="en-US"/>
              <a:t>Click to edit Master title style</a:t>
            </a:r>
          </a:p>
        </p:txBody>
      </p:sp>
      <p:sp>
        <p:nvSpPr>
          <p:cNvPr id="3" name="Content Placeholder 2">
            <a:extLst>
              <a:ext uri="{FF2B5EF4-FFF2-40B4-BE49-F238E27FC236}">
                <a16:creationId xmlns:a16="http://schemas.microsoft.com/office/drawing/2014/main" id="{9AA72B64-2F18-1173-CCD8-2ACF01209968}"/>
              </a:ext>
            </a:extLst>
          </p:cNvPr>
          <p:cNvSpPr>
            <a:spLocks noGrp="1"/>
          </p:cNvSpPr>
          <p:nvPr>
            <p:ph idx="1"/>
          </p:nvPr>
        </p:nvSpPr>
        <p:spPr/>
        <p:txBody>
          <a:bodyPr lIns="0"/>
          <a:lstStyle/>
          <a:p>
            <a:pPr lvl="0"/>
            <a:r>
              <a:rPr lang="en-US"/>
              <a:t>Click to edit Master text styles</a:t>
            </a:r>
          </a:p>
        </p:txBody>
      </p:sp>
      <p:sp>
        <p:nvSpPr>
          <p:cNvPr id="6" name="Slide Number Placeholder 5">
            <a:extLst>
              <a:ext uri="{FF2B5EF4-FFF2-40B4-BE49-F238E27FC236}">
                <a16:creationId xmlns:a16="http://schemas.microsoft.com/office/drawing/2014/main" id="{08A59E98-8580-E9B7-DF2C-F9076A84147B}"/>
              </a:ext>
            </a:extLst>
          </p:cNvPr>
          <p:cNvSpPr>
            <a:spLocks noGrp="1"/>
          </p:cNvSpPr>
          <p:nvPr>
            <p:ph type="sldNum" sz="quarter" idx="12"/>
          </p:nvPr>
        </p:nvSpPr>
        <p:spPr/>
        <p:txBody>
          <a:bodyPr/>
          <a:lstStyle/>
          <a:p>
            <a:fld id="{5B183420-2B76-864B-A38F-5B19AD9C35DC}" type="slidenum">
              <a:rPr lang="en-US" smtClean="0"/>
              <a:t>‹#›</a:t>
            </a:fld>
            <a:endParaRPr lang="en-US"/>
          </a:p>
        </p:txBody>
      </p:sp>
      <p:cxnSp>
        <p:nvCxnSpPr>
          <p:cNvPr id="4" name="Straight Connector 3">
            <a:extLst>
              <a:ext uri="{FF2B5EF4-FFF2-40B4-BE49-F238E27FC236}">
                <a16:creationId xmlns:a16="http://schemas.microsoft.com/office/drawing/2014/main" id="{54C72F08-1556-695E-A0C4-17F809F0CAAC}"/>
              </a:ext>
            </a:extLst>
          </p:cNvPr>
          <p:cNvCxnSpPr>
            <a:cxnSpLocks/>
          </p:cNvCxnSpPr>
          <p:nvPr userDrawn="1"/>
        </p:nvCxnSpPr>
        <p:spPr>
          <a:xfrm>
            <a:off x="281940" y="1166648"/>
            <a:ext cx="1163354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0824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837EB9-28ED-960D-586B-F049C3009958}"/>
              </a:ext>
              <a:ext uri="{C183D7F6-B498-43B3-948B-1728B52AA6E4}">
                <adec:decorative xmlns:adec="http://schemas.microsoft.com/office/drawing/2017/decorative" val="1"/>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10003873-AA9C-7D72-2C34-C94CB0BD3A38}"/>
              </a:ext>
            </a:extLst>
          </p:cNvPr>
          <p:cNvSpPr>
            <a:spLocks noGrp="1"/>
          </p:cNvSpPr>
          <p:nvPr>
            <p:ph type="title"/>
          </p:nvPr>
        </p:nvSpPr>
        <p:spPr>
          <a:xfrm>
            <a:off x="281940" y="339366"/>
            <a:ext cx="11910060" cy="725864"/>
          </a:xfrm>
          <a:prstGeom prst="rect">
            <a:avLst/>
          </a:prstGeom>
        </p:spPr>
        <p:txBody>
          <a:bodyPr vert="horz" lIns="0" tIns="45720" rIns="0" bIns="45720" rtlCol="0" anchor="t"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83F93649-AAF0-CDD6-32A0-82881061E3CD}"/>
              </a:ext>
            </a:extLst>
          </p:cNvPr>
          <p:cNvSpPr>
            <a:spLocks noGrp="1"/>
          </p:cNvSpPr>
          <p:nvPr>
            <p:ph type="body" idx="1"/>
          </p:nvPr>
        </p:nvSpPr>
        <p:spPr>
          <a:xfrm>
            <a:off x="281940" y="1535121"/>
            <a:ext cx="11633540" cy="4351338"/>
          </a:xfrm>
          <a:prstGeom prst="rect">
            <a:avLst/>
          </a:prstGeom>
        </p:spPr>
        <p:txBody>
          <a:bodyPr vert="horz" lIns="0" tIns="45720" rIns="0" bIns="45720" rtlCol="0">
            <a:noAutofit/>
          </a:bodyPr>
          <a:lstStyle/>
          <a:p>
            <a:pPr lvl="0"/>
            <a:r>
              <a:rPr lang="en-US" dirty="0"/>
              <a:t>Click to edit Master text style</a:t>
            </a:r>
          </a:p>
        </p:txBody>
      </p:sp>
      <p:sp>
        <p:nvSpPr>
          <p:cNvPr id="6" name="Slide Number Placeholder 5">
            <a:extLst>
              <a:ext uri="{FF2B5EF4-FFF2-40B4-BE49-F238E27FC236}">
                <a16:creationId xmlns:a16="http://schemas.microsoft.com/office/drawing/2014/main" id="{19713687-3FFA-8810-06CA-2F6D08CF42FA}"/>
              </a:ext>
            </a:extLst>
          </p:cNvPr>
          <p:cNvSpPr>
            <a:spLocks noGrp="1"/>
          </p:cNvSpPr>
          <p:nvPr>
            <p:ph type="sldNum" sz="quarter" idx="4"/>
          </p:nvPr>
        </p:nvSpPr>
        <p:spPr>
          <a:xfrm>
            <a:off x="5702823" y="6359034"/>
            <a:ext cx="786353" cy="365125"/>
          </a:xfrm>
          <a:prstGeom prst="rect">
            <a:avLst/>
          </a:prstGeom>
        </p:spPr>
        <p:txBody>
          <a:bodyPr vert="horz" lIns="91440" tIns="45720" rIns="91440" bIns="45720" rtlCol="0" anchor="ctr"/>
          <a:lstStyle>
            <a:lvl1pPr algn="ct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B183420-2B76-864B-A38F-5B19AD9C35DC}" type="slidenum">
              <a:rPr lang="en-US" smtClean="0"/>
              <a:pPr/>
              <a:t>‹#›</a:t>
            </a:fld>
            <a:endParaRPr lang="en-US" dirty="0"/>
          </a:p>
        </p:txBody>
      </p:sp>
    </p:spTree>
    <p:extLst>
      <p:ext uri="{BB962C8B-B14F-4D97-AF65-F5344CB8AC3E}">
        <p14:creationId xmlns:p14="http://schemas.microsoft.com/office/powerpoint/2010/main" val="119211640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712" r:id="rId14"/>
    <p:sldLayoutId id="2147483695" r:id="rId15"/>
    <p:sldLayoutId id="2147483732" r:id="rId16"/>
  </p:sldLayoutIdLst>
  <p:hf hdr="0" ftr="0" dt="0"/>
  <p:txStyles>
    <p:titleStyle>
      <a:lvl1pPr algn="l" defTabSz="914400" rtl="0" eaLnBrk="1" latinLnBrk="0" hangingPunct="1">
        <a:lnSpc>
          <a:spcPct val="90000"/>
        </a:lnSpc>
        <a:spcBef>
          <a:spcPct val="0"/>
        </a:spcBef>
        <a:buNone/>
        <a:defRPr sz="4800" kern="1200">
          <a:solidFill>
            <a:schemeClr val="accent5"/>
          </a:solidFill>
          <a:latin typeface="Oswald" pitchFamily="2" charset="77"/>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2"/>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F1D16F-F1A4-75E9-49EB-A263D1E5320D}"/>
              </a:ext>
            </a:extLst>
          </p:cNvPr>
          <p:cNvSpPr/>
          <p:nvPr userDrawn="1"/>
        </p:nvSpPr>
        <p:spPr>
          <a:xfrm>
            <a:off x="0" y="0"/>
            <a:ext cx="12192000" cy="6858000"/>
          </a:xfrm>
          <a:prstGeom prst="rect">
            <a:avLst/>
          </a:prstGeom>
          <a:gradFill>
            <a:gsLst>
              <a:gs pos="0">
                <a:schemeClr val="accent1"/>
              </a:gs>
              <a:gs pos="66000">
                <a:schemeClr val="tx1"/>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0003873-AA9C-7D72-2C34-C94CB0BD3A38}"/>
              </a:ext>
            </a:extLst>
          </p:cNvPr>
          <p:cNvSpPr>
            <a:spLocks noGrp="1"/>
          </p:cNvSpPr>
          <p:nvPr>
            <p:ph type="title"/>
          </p:nvPr>
        </p:nvSpPr>
        <p:spPr>
          <a:xfrm>
            <a:off x="281940" y="339366"/>
            <a:ext cx="11910060" cy="725864"/>
          </a:xfrm>
          <a:prstGeom prst="rect">
            <a:avLst/>
          </a:prstGeom>
        </p:spPr>
        <p:txBody>
          <a:bodyPr vert="horz" lIns="0" tIns="45720" rIns="0" bIns="4572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3F93649-AAF0-CDD6-32A0-82881061E3CD}"/>
              </a:ext>
            </a:extLst>
          </p:cNvPr>
          <p:cNvSpPr>
            <a:spLocks noGrp="1"/>
          </p:cNvSpPr>
          <p:nvPr>
            <p:ph type="body" idx="1"/>
          </p:nvPr>
        </p:nvSpPr>
        <p:spPr>
          <a:xfrm>
            <a:off x="281940" y="1535121"/>
            <a:ext cx="11633540" cy="4351338"/>
          </a:xfrm>
          <a:prstGeom prst="rect">
            <a:avLst/>
          </a:prstGeom>
        </p:spPr>
        <p:txBody>
          <a:bodyPr vert="horz" lIns="0" tIns="45720" rIns="0" bIns="45720" rtlCol="0">
            <a:noAutofit/>
          </a:bodyPr>
          <a:lstStyle/>
          <a:p>
            <a:pPr lvl="0"/>
            <a:r>
              <a:rPr lang="en-US" dirty="0"/>
              <a:t>Click to edit Master text style</a:t>
            </a:r>
          </a:p>
        </p:txBody>
      </p:sp>
      <p:sp>
        <p:nvSpPr>
          <p:cNvPr id="6" name="Slide Number Placeholder 5">
            <a:extLst>
              <a:ext uri="{FF2B5EF4-FFF2-40B4-BE49-F238E27FC236}">
                <a16:creationId xmlns:a16="http://schemas.microsoft.com/office/drawing/2014/main" id="{19713687-3FFA-8810-06CA-2F6D08CF42FA}"/>
              </a:ext>
            </a:extLst>
          </p:cNvPr>
          <p:cNvSpPr>
            <a:spLocks noGrp="1"/>
          </p:cNvSpPr>
          <p:nvPr>
            <p:ph type="sldNum" sz="quarter" idx="4"/>
          </p:nvPr>
        </p:nvSpPr>
        <p:spPr>
          <a:xfrm>
            <a:off x="5702823" y="6359034"/>
            <a:ext cx="786353" cy="365125"/>
          </a:xfrm>
          <a:prstGeom prst="rect">
            <a:avLst/>
          </a:prstGeom>
        </p:spPr>
        <p:txBody>
          <a:bodyPr vert="horz" lIns="91440" tIns="45720" rIns="91440" bIns="45720" rtlCol="0" anchor="ctr"/>
          <a:lstStyle>
            <a:lvl1pPr algn="ct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B183420-2B76-864B-A38F-5B19AD9C35DC}" type="slidenum">
              <a:rPr lang="en-US" smtClean="0"/>
              <a:pPr/>
              <a:t>‹#›</a:t>
            </a:fld>
            <a:endParaRPr lang="en-US" dirty="0"/>
          </a:p>
        </p:txBody>
      </p:sp>
    </p:spTree>
    <p:extLst>
      <p:ext uri="{BB962C8B-B14F-4D97-AF65-F5344CB8AC3E}">
        <p14:creationId xmlns:p14="http://schemas.microsoft.com/office/powerpoint/2010/main" val="3355831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713" r:id="rId14"/>
    <p:sldLayoutId id="2147483680" r:id="rId15"/>
    <p:sldLayoutId id="2147483733" r:id="rId16"/>
  </p:sldLayoutIdLst>
  <p:hf hdr="0" ftr="0" dt="0"/>
  <p:txStyles>
    <p:titleStyle>
      <a:lvl1pPr algn="l" defTabSz="914400" rtl="0" eaLnBrk="1" latinLnBrk="0" hangingPunct="1">
        <a:lnSpc>
          <a:spcPct val="90000"/>
        </a:lnSpc>
        <a:spcBef>
          <a:spcPct val="0"/>
        </a:spcBef>
        <a:buNone/>
        <a:defRPr sz="4800" kern="1200">
          <a:solidFill>
            <a:schemeClr val="accent2"/>
          </a:solidFill>
          <a:latin typeface="Oswald" pitchFamily="2" charset="77"/>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2"/>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F1D16F-F1A4-75E9-49EB-A263D1E5320D}"/>
              </a:ext>
            </a:extLst>
          </p:cNvPr>
          <p:cNvSpPr/>
          <p:nvPr userDrawn="1"/>
        </p:nvSpPr>
        <p:spPr>
          <a:xfrm>
            <a:off x="0" y="0"/>
            <a:ext cx="12192000" cy="6858000"/>
          </a:xfrm>
          <a:prstGeom prst="rect">
            <a:avLst/>
          </a:prstGeom>
          <a:gradFill>
            <a:gsLst>
              <a:gs pos="0">
                <a:schemeClr val="bg1"/>
              </a:gs>
              <a:gs pos="100000">
                <a:schemeClr val="accent2">
                  <a:lumMod val="20000"/>
                  <a:lumOff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0003873-AA9C-7D72-2C34-C94CB0BD3A38}"/>
              </a:ext>
            </a:extLst>
          </p:cNvPr>
          <p:cNvSpPr>
            <a:spLocks noGrp="1"/>
          </p:cNvSpPr>
          <p:nvPr>
            <p:ph type="title"/>
          </p:nvPr>
        </p:nvSpPr>
        <p:spPr>
          <a:xfrm>
            <a:off x="281940" y="339366"/>
            <a:ext cx="11910060" cy="725864"/>
          </a:xfrm>
          <a:prstGeom prst="rect">
            <a:avLst/>
          </a:prstGeom>
        </p:spPr>
        <p:txBody>
          <a:bodyPr vert="horz" lIns="0" tIns="45720" rIns="0" bIns="45720" rtlCol="0" anchor="t"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83F93649-AAF0-CDD6-32A0-82881061E3CD}"/>
              </a:ext>
            </a:extLst>
          </p:cNvPr>
          <p:cNvSpPr>
            <a:spLocks noGrp="1"/>
          </p:cNvSpPr>
          <p:nvPr>
            <p:ph type="body" idx="1"/>
          </p:nvPr>
        </p:nvSpPr>
        <p:spPr>
          <a:xfrm>
            <a:off x="281940" y="1535121"/>
            <a:ext cx="11633540" cy="4351338"/>
          </a:xfrm>
          <a:prstGeom prst="rect">
            <a:avLst/>
          </a:prstGeom>
        </p:spPr>
        <p:txBody>
          <a:bodyPr vert="horz" lIns="0" tIns="45720" rIns="0" bIns="45720" rtlCol="0">
            <a:noAutofit/>
          </a:bodyPr>
          <a:lstStyle/>
          <a:p>
            <a:pPr lvl="0"/>
            <a:r>
              <a:rPr lang="en-US" dirty="0"/>
              <a:t>Click to edit Master text style</a:t>
            </a:r>
          </a:p>
        </p:txBody>
      </p:sp>
      <p:sp>
        <p:nvSpPr>
          <p:cNvPr id="6" name="Slide Number Placeholder 5">
            <a:extLst>
              <a:ext uri="{FF2B5EF4-FFF2-40B4-BE49-F238E27FC236}">
                <a16:creationId xmlns:a16="http://schemas.microsoft.com/office/drawing/2014/main" id="{19713687-3FFA-8810-06CA-2F6D08CF42FA}"/>
              </a:ext>
            </a:extLst>
          </p:cNvPr>
          <p:cNvSpPr>
            <a:spLocks noGrp="1"/>
          </p:cNvSpPr>
          <p:nvPr>
            <p:ph type="sldNum" sz="quarter" idx="4"/>
          </p:nvPr>
        </p:nvSpPr>
        <p:spPr>
          <a:xfrm>
            <a:off x="5702823" y="6359034"/>
            <a:ext cx="786353" cy="365125"/>
          </a:xfrm>
          <a:prstGeom prst="rect">
            <a:avLst/>
          </a:prstGeom>
        </p:spPr>
        <p:txBody>
          <a:bodyPr vert="horz" lIns="91440" tIns="45720" rIns="91440" bIns="45720" rtlCol="0" anchor="ctr"/>
          <a:lstStyle>
            <a:lvl1pPr algn="ct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B183420-2B76-864B-A38F-5B19AD9C35DC}" type="slidenum">
              <a:rPr lang="en-US" smtClean="0"/>
              <a:pPr/>
              <a:t>‹#›</a:t>
            </a:fld>
            <a:endParaRPr lang="en-US" dirty="0"/>
          </a:p>
        </p:txBody>
      </p:sp>
    </p:spTree>
    <p:extLst>
      <p:ext uri="{BB962C8B-B14F-4D97-AF65-F5344CB8AC3E}">
        <p14:creationId xmlns:p14="http://schemas.microsoft.com/office/powerpoint/2010/main" val="63666197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4" r:id="rId14"/>
    <p:sldLayoutId id="2147483710" r:id="rId15"/>
    <p:sldLayoutId id="2147483734" r:id="rId16"/>
  </p:sldLayoutIdLst>
  <p:hf hdr="0" ftr="0" dt="0"/>
  <p:txStyles>
    <p:titleStyle>
      <a:lvl1pPr algn="l" defTabSz="914400" rtl="0" eaLnBrk="1" latinLnBrk="0" hangingPunct="1">
        <a:lnSpc>
          <a:spcPct val="90000"/>
        </a:lnSpc>
        <a:spcBef>
          <a:spcPct val="0"/>
        </a:spcBef>
        <a:buNone/>
        <a:defRPr sz="4800" kern="1200">
          <a:solidFill>
            <a:schemeClr val="accent5"/>
          </a:solidFill>
          <a:latin typeface="Oswald" pitchFamily="2" charset="77"/>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2"/>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003873-AA9C-7D72-2C34-C94CB0BD3A38}"/>
              </a:ext>
            </a:extLst>
          </p:cNvPr>
          <p:cNvSpPr>
            <a:spLocks noGrp="1"/>
          </p:cNvSpPr>
          <p:nvPr>
            <p:ph type="title"/>
          </p:nvPr>
        </p:nvSpPr>
        <p:spPr>
          <a:xfrm>
            <a:off x="285302" y="339366"/>
            <a:ext cx="11500500" cy="725864"/>
          </a:xfrm>
          <a:prstGeom prst="rect">
            <a:avLst/>
          </a:prstGeom>
        </p:spPr>
        <p:txBody>
          <a:bodyPr vert="horz" lIns="0" tIns="45720" rIns="0" bIns="45720" rtlCol="0" anchor="t"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83F93649-AAF0-CDD6-32A0-82881061E3CD}"/>
              </a:ext>
            </a:extLst>
          </p:cNvPr>
          <p:cNvSpPr>
            <a:spLocks noGrp="1"/>
          </p:cNvSpPr>
          <p:nvPr>
            <p:ph type="body" idx="1"/>
          </p:nvPr>
        </p:nvSpPr>
        <p:spPr>
          <a:xfrm>
            <a:off x="282213" y="1535121"/>
            <a:ext cx="11503588" cy="4351338"/>
          </a:xfrm>
          <a:prstGeom prst="rect">
            <a:avLst/>
          </a:prstGeom>
        </p:spPr>
        <p:txBody>
          <a:bodyPr vert="horz" lIns="0" tIns="45720" rIns="0" bIns="45720" rtlCol="0">
            <a:noAutofit/>
          </a:bodyPr>
          <a:lstStyle/>
          <a:p>
            <a:pPr lvl="0"/>
            <a:r>
              <a:rPr lang="en-US" dirty="0"/>
              <a:t>Click to edit Master text style</a:t>
            </a:r>
          </a:p>
        </p:txBody>
      </p:sp>
      <p:sp>
        <p:nvSpPr>
          <p:cNvPr id="6" name="Slide Number Placeholder 5">
            <a:extLst>
              <a:ext uri="{FF2B5EF4-FFF2-40B4-BE49-F238E27FC236}">
                <a16:creationId xmlns:a16="http://schemas.microsoft.com/office/drawing/2014/main" id="{19713687-3FFA-8810-06CA-2F6D08CF42FA}"/>
              </a:ext>
            </a:extLst>
          </p:cNvPr>
          <p:cNvSpPr>
            <a:spLocks noGrp="1"/>
          </p:cNvSpPr>
          <p:nvPr>
            <p:ph type="sldNum" sz="quarter" idx="4"/>
          </p:nvPr>
        </p:nvSpPr>
        <p:spPr>
          <a:xfrm>
            <a:off x="5702823" y="6359034"/>
            <a:ext cx="786353" cy="365125"/>
          </a:xfrm>
          <a:prstGeom prst="rect">
            <a:avLst/>
          </a:prstGeom>
        </p:spPr>
        <p:txBody>
          <a:bodyPr vert="horz" lIns="91440" tIns="45720" rIns="91440" bIns="45720" rtlCol="0" anchor="ctr"/>
          <a:lstStyle>
            <a:lvl1pPr algn="ct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B183420-2B76-864B-A38F-5B19AD9C35DC}" type="slidenum">
              <a:rPr lang="en-US" smtClean="0"/>
              <a:pPr/>
              <a:t>‹#›</a:t>
            </a:fld>
            <a:endParaRPr lang="en-US" dirty="0"/>
          </a:p>
        </p:txBody>
      </p:sp>
    </p:spTree>
    <p:extLst>
      <p:ext uri="{BB962C8B-B14F-4D97-AF65-F5344CB8AC3E}">
        <p14:creationId xmlns:p14="http://schemas.microsoft.com/office/powerpoint/2010/main" val="342501996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5" r:id="rId16"/>
  </p:sldLayoutIdLst>
  <p:hf hdr="0" ftr="0" dt="0"/>
  <p:txStyles>
    <p:titleStyle>
      <a:lvl1pPr algn="l" defTabSz="914400" rtl="0" eaLnBrk="1" latinLnBrk="0" hangingPunct="1">
        <a:lnSpc>
          <a:spcPct val="90000"/>
        </a:lnSpc>
        <a:spcBef>
          <a:spcPct val="0"/>
        </a:spcBef>
        <a:buNone/>
        <a:defRPr sz="4800" kern="1200">
          <a:solidFill>
            <a:schemeClr val="accent5"/>
          </a:solidFill>
          <a:latin typeface="Oswald" pitchFamily="2" charset="77"/>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2"/>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hyperlink" Target="mailto:lgamez@csub.edu" TargetMode="External"/><Relationship Id="rId7" Type="http://schemas.openxmlformats.org/officeDocument/2006/relationships/hyperlink" Target="mailto:emonterrosas-azamar@csub.edu"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hyperlink" Target="mailto:mhufnagel@csub.edu" TargetMode="External"/><Relationship Id="rId5" Type="http://schemas.openxmlformats.org/officeDocument/2006/relationships/hyperlink" Target="mailto:abye@csub.edu" TargetMode="External"/><Relationship Id="rId4" Type="http://schemas.openxmlformats.org/officeDocument/2006/relationships/hyperlink" Target="mailto:lhanssen@csub.edu"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33.sv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hyperlink" Target="https://csub.service-now.com/sp?id=sc_cat_item&amp;sys_id=2ba42aa8dbdd23006fac36ee9d961976" TargetMode="External"/><Relationship Id="rId2" Type="http://schemas.openxmlformats.org/officeDocument/2006/relationships/hyperlink" Target="https://www.csub.edu/ati/procurement.shtml" TargetMode="Externa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hyperlink" Target="https://www.csub.edu/paymentservices/"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hyperlink" Target="https://calstate.zoom.us/webinar/register/WN_swi7clNlTEqP6xWD4u_9iw"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hyperlink" Target="https://calstate.zoom.us/webinar/register/WN_DvfuBdDORoOKxF1VyYJ40w" TargetMode="External"/><Relationship Id="rId5" Type="http://schemas.openxmlformats.org/officeDocument/2006/relationships/hyperlink" Target="https://calstate.zoom.us/webinar/register/WN_h3RpVCeWTqSj6SvNR6Q2Lg" TargetMode="External"/><Relationship Id="rId4" Type="http://schemas.openxmlformats.org/officeDocument/2006/relationships/hyperlink" Target="https://calstate.zoom.us/webinar/register/WN_haRXZjtxRTuxHeET7LEK7g"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csyou.calstate.edu/Divisions-Orgs/bus-fin/Financial-Services/Pages/Concur-Optimization-Project.aspx#request"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hyperlink" Target="https://csub.zoom.us/j/81133422715?pwd=tUFDVpjZKoM3JC6qeuHzSRdGZA1vSN.1" TargetMode="External"/><Relationship Id="rId5" Type="http://schemas.openxmlformats.org/officeDocument/2006/relationships/hyperlink" Target="https://csub.zoom.us/j/83226018706?pwd=AxrBtEGGvAYFnYdnrEmUiFfKle5LU7.1" TargetMode="External"/><Relationship Id="rId4" Type="http://schemas.openxmlformats.org/officeDocument/2006/relationships/hyperlink" Target="https://www.csub.edu/paymentservices/concur.shtml"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1.xml"/><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14E8A-481B-322B-B4C0-E24029EFA517}"/>
              </a:ext>
            </a:extLst>
          </p:cNvPr>
          <p:cNvSpPr>
            <a:spLocks noGrp="1"/>
          </p:cNvSpPr>
          <p:nvPr>
            <p:ph type="ctrTitle"/>
          </p:nvPr>
        </p:nvSpPr>
        <p:spPr>
          <a:xfrm>
            <a:off x="0" y="3231290"/>
            <a:ext cx="12192000" cy="1418380"/>
          </a:xfrm>
        </p:spPr>
        <p:txBody>
          <a:bodyPr/>
          <a:lstStyle/>
          <a:p>
            <a:r>
              <a:rPr lang="en-US" dirty="0"/>
              <a:t>Business and Financial Services</a:t>
            </a:r>
            <a:br>
              <a:rPr lang="en-US" dirty="0"/>
            </a:br>
            <a:r>
              <a:rPr lang="en-US" dirty="0"/>
              <a:t>Training</a:t>
            </a:r>
          </a:p>
        </p:txBody>
      </p:sp>
      <p:sp>
        <p:nvSpPr>
          <p:cNvPr id="3" name="Subtitle 2">
            <a:extLst>
              <a:ext uri="{FF2B5EF4-FFF2-40B4-BE49-F238E27FC236}">
                <a16:creationId xmlns:a16="http://schemas.microsoft.com/office/drawing/2014/main" id="{97C1828D-F96B-2A91-ED65-1A44CFBC2A9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4321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9A61A-1CB0-8B0E-C253-0469AFCBB8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B784FF-4BE6-BE7D-B6E4-6C1FDB5A2C37}"/>
              </a:ext>
            </a:extLst>
          </p:cNvPr>
          <p:cNvSpPr>
            <a:spLocks noGrp="1"/>
          </p:cNvSpPr>
          <p:nvPr>
            <p:ph type="title"/>
          </p:nvPr>
        </p:nvSpPr>
        <p:spPr/>
        <p:txBody>
          <a:bodyPr/>
          <a:lstStyle/>
          <a:p>
            <a:r>
              <a:rPr lang="en-US" dirty="0"/>
              <a:t>Upcoming DOA Changes</a:t>
            </a:r>
          </a:p>
        </p:txBody>
      </p:sp>
      <p:sp>
        <p:nvSpPr>
          <p:cNvPr id="3" name="Content Placeholder 2">
            <a:extLst>
              <a:ext uri="{FF2B5EF4-FFF2-40B4-BE49-F238E27FC236}">
                <a16:creationId xmlns:a16="http://schemas.microsoft.com/office/drawing/2014/main" id="{475903C0-1223-348B-D8DE-6BF2301097EF}"/>
              </a:ext>
            </a:extLst>
          </p:cNvPr>
          <p:cNvSpPr>
            <a:spLocks noGrp="1"/>
          </p:cNvSpPr>
          <p:nvPr>
            <p:ph sz="half" idx="1"/>
          </p:nvPr>
        </p:nvSpPr>
        <p:spPr>
          <a:xfrm>
            <a:off x="281939" y="1311965"/>
            <a:ext cx="4683761" cy="4574494"/>
          </a:xfrm>
        </p:spPr>
        <p:txBody>
          <a:bodyPr/>
          <a:lstStyle/>
          <a:p>
            <a:pPr marL="342900" indent="-342900">
              <a:buFont typeface="Arial" panose="020B0604020202020204" pitchFamily="34" charset="0"/>
              <a:buChar char="•"/>
            </a:pPr>
            <a:r>
              <a:rPr lang="en-US" sz="2200" dirty="0">
                <a:solidFill>
                  <a:schemeClr val="accent5"/>
                </a:solidFill>
              </a:rPr>
              <a:t>DOA will fully integrate with Concur.</a:t>
            </a:r>
          </a:p>
          <a:p>
            <a:pPr marL="342900" indent="-342900">
              <a:buFont typeface="Arial" panose="020B0604020202020204" pitchFamily="34" charset="0"/>
              <a:buChar char="•"/>
            </a:pPr>
            <a:r>
              <a:rPr lang="en-US" sz="2200" dirty="0">
                <a:solidFill>
                  <a:schemeClr val="accent5"/>
                </a:solidFill>
              </a:rPr>
              <a:t>Concur Authority is based on routing order.  Levels will not be applicable in Concur.</a:t>
            </a:r>
          </a:p>
          <a:p>
            <a:pPr marL="342900" indent="-342900">
              <a:buFont typeface="Arial" panose="020B0604020202020204" pitchFamily="34" charset="0"/>
              <a:buChar char="•"/>
            </a:pPr>
            <a:r>
              <a:rPr lang="en-US" sz="2200" dirty="0">
                <a:solidFill>
                  <a:schemeClr val="accent5"/>
                </a:solidFill>
              </a:rPr>
              <a:t>Three sequential approvers, but only one approver is required.</a:t>
            </a:r>
          </a:p>
          <a:p>
            <a:pPr marL="800100" lvl="1" indent="-342900">
              <a:buFont typeface="Arial" panose="020B0604020202020204" pitchFamily="34" charset="0"/>
              <a:buChar char="•"/>
            </a:pPr>
            <a:r>
              <a:rPr lang="en-US" sz="2200" dirty="0">
                <a:solidFill>
                  <a:schemeClr val="accent5"/>
                </a:solidFill>
              </a:rPr>
              <a:t>Each approver must take action to approve (limit is 10 days).</a:t>
            </a:r>
          </a:p>
          <a:p>
            <a:pPr marL="342900" indent="-342900">
              <a:buFont typeface="Arial" panose="020B0604020202020204" pitchFamily="34" charset="0"/>
              <a:buChar char="•"/>
            </a:pPr>
            <a:r>
              <a:rPr lang="en-US" sz="2200" dirty="0">
                <a:solidFill>
                  <a:schemeClr val="accent5"/>
                </a:solidFill>
              </a:rPr>
              <a:t>Departments to review DOA in BOX to determine Concur Approvers starting Thursday, February 26</a:t>
            </a:r>
            <a:r>
              <a:rPr lang="en-US" sz="2200" baseline="30000" dirty="0">
                <a:solidFill>
                  <a:schemeClr val="accent5"/>
                </a:solidFill>
              </a:rPr>
              <a:t>th</a:t>
            </a:r>
            <a:r>
              <a:rPr lang="en-US" sz="2200" dirty="0">
                <a:solidFill>
                  <a:schemeClr val="accent5"/>
                </a:solidFill>
              </a:rPr>
              <a:t>.</a:t>
            </a:r>
          </a:p>
          <a:p>
            <a:pPr lvl="1"/>
            <a:endParaRPr lang="en-US" dirty="0"/>
          </a:p>
        </p:txBody>
      </p:sp>
      <p:sp>
        <p:nvSpPr>
          <p:cNvPr id="4" name="Slide Number Placeholder 3">
            <a:extLst>
              <a:ext uri="{FF2B5EF4-FFF2-40B4-BE49-F238E27FC236}">
                <a16:creationId xmlns:a16="http://schemas.microsoft.com/office/drawing/2014/main" id="{43983FFE-1E3C-5DD6-16BE-940CED959ACB}"/>
              </a:ext>
            </a:extLst>
          </p:cNvPr>
          <p:cNvSpPr>
            <a:spLocks noGrp="1"/>
          </p:cNvSpPr>
          <p:nvPr>
            <p:ph type="sldNum" sz="quarter" idx="12"/>
          </p:nvPr>
        </p:nvSpPr>
        <p:spPr/>
        <p:txBody>
          <a:bodyPr/>
          <a:lstStyle/>
          <a:p>
            <a:fld id="{5B183420-2B76-864B-A38F-5B19AD9C35DC}" type="slidenum">
              <a:rPr lang="en-US" smtClean="0"/>
              <a:t>10</a:t>
            </a:fld>
            <a:endParaRPr lang="en-US"/>
          </a:p>
        </p:txBody>
      </p:sp>
      <p:pic>
        <p:nvPicPr>
          <p:cNvPr id="7" name="Picture 6">
            <a:extLst>
              <a:ext uri="{FF2B5EF4-FFF2-40B4-BE49-F238E27FC236}">
                <a16:creationId xmlns:a16="http://schemas.microsoft.com/office/drawing/2014/main" id="{FAF826F0-1AEE-0D8F-92F7-D90CEE97946D}"/>
              </a:ext>
            </a:extLst>
          </p:cNvPr>
          <p:cNvPicPr>
            <a:picLocks noChangeAspect="1"/>
          </p:cNvPicPr>
          <p:nvPr/>
        </p:nvPicPr>
        <p:blipFill>
          <a:blip r:embed="rId2"/>
          <a:stretch>
            <a:fillRect/>
          </a:stretch>
        </p:blipFill>
        <p:spPr>
          <a:xfrm>
            <a:off x="5108262" y="1535121"/>
            <a:ext cx="6801799" cy="3639058"/>
          </a:xfrm>
          <a:prstGeom prst="rect">
            <a:avLst/>
          </a:prstGeom>
        </p:spPr>
      </p:pic>
    </p:spTree>
    <p:extLst>
      <p:ext uri="{BB962C8B-B14F-4D97-AF65-F5344CB8AC3E}">
        <p14:creationId xmlns:p14="http://schemas.microsoft.com/office/powerpoint/2010/main" val="1829285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7F864-A316-378E-6BED-36E6C44C93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073358-F4DF-9C67-88C9-B6F94D8E82F0}"/>
              </a:ext>
            </a:extLst>
          </p:cNvPr>
          <p:cNvSpPr>
            <a:spLocks noGrp="1"/>
          </p:cNvSpPr>
          <p:nvPr>
            <p:ph type="title"/>
          </p:nvPr>
        </p:nvSpPr>
        <p:spPr/>
        <p:txBody>
          <a:bodyPr/>
          <a:lstStyle/>
          <a:p>
            <a:r>
              <a:rPr lang="en-US" dirty="0"/>
              <a:t>BKCMP Trust Agreement Requirements</a:t>
            </a:r>
          </a:p>
        </p:txBody>
      </p:sp>
      <p:sp>
        <p:nvSpPr>
          <p:cNvPr id="3" name="Content Placeholder 2">
            <a:extLst>
              <a:ext uri="{FF2B5EF4-FFF2-40B4-BE49-F238E27FC236}">
                <a16:creationId xmlns:a16="http://schemas.microsoft.com/office/drawing/2014/main" id="{51A5EC75-7377-EEC5-17E3-6FB672B3BF26}"/>
              </a:ext>
            </a:extLst>
          </p:cNvPr>
          <p:cNvSpPr>
            <a:spLocks noGrp="1"/>
          </p:cNvSpPr>
          <p:nvPr>
            <p:ph sz="half" idx="1"/>
          </p:nvPr>
        </p:nvSpPr>
        <p:spPr>
          <a:xfrm>
            <a:off x="649357" y="1338470"/>
            <a:ext cx="10374243" cy="4547989"/>
          </a:xfrm>
        </p:spPr>
        <p:txBody>
          <a:bodyPr/>
          <a:lstStyle/>
          <a:p>
            <a:r>
              <a:rPr lang="en-US" sz="2400" dirty="0">
                <a:solidFill>
                  <a:schemeClr val="accent5"/>
                </a:solidFill>
              </a:rPr>
              <a:t>The Trust Agreement defines the purpose of the trust fund and affirms that activities conducted within the trust are self-supporting. Each Trust Agreement must be established and maintained in accordance with CSU policies and procedures. The absence of an approved and fully executed Trust Agreement constitutes noncompliance with CSU policy and increases the risk of improper fund management and inappropriate expenditures.</a:t>
            </a:r>
          </a:p>
          <a:p>
            <a:endParaRPr lang="en-US" sz="1400" dirty="0">
              <a:solidFill>
                <a:schemeClr val="accent5"/>
              </a:solidFill>
            </a:endParaRPr>
          </a:p>
          <a:p>
            <a:r>
              <a:rPr lang="en-US" sz="2400" dirty="0">
                <a:solidFill>
                  <a:schemeClr val="accent5"/>
                </a:solidFill>
              </a:rPr>
              <a:t>Trust funds that have had no activity within the past two years are subject to review and potential closure.</a:t>
            </a:r>
          </a:p>
          <a:p>
            <a:endParaRPr lang="en-US" sz="1400" dirty="0">
              <a:solidFill>
                <a:schemeClr val="accent5"/>
              </a:solidFill>
            </a:endParaRPr>
          </a:p>
          <a:p>
            <a:r>
              <a:rPr lang="en-US" sz="2400" dirty="0">
                <a:solidFill>
                  <a:schemeClr val="accent5"/>
                </a:solidFill>
              </a:rPr>
              <a:t>All trust funds must remain in good standing at all times. Any deficit balance must be promptly reviewed and resolved.</a:t>
            </a:r>
          </a:p>
          <a:p>
            <a:pPr marL="0" indent="0">
              <a:buNone/>
            </a:pPr>
            <a:endParaRPr lang="en-US" dirty="0">
              <a:solidFill>
                <a:schemeClr val="accent5"/>
              </a:solidFill>
            </a:endParaRPr>
          </a:p>
        </p:txBody>
      </p:sp>
      <p:sp>
        <p:nvSpPr>
          <p:cNvPr id="4" name="Slide Number Placeholder 3">
            <a:extLst>
              <a:ext uri="{FF2B5EF4-FFF2-40B4-BE49-F238E27FC236}">
                <a16:creationId xmlns:a16="http://schemas.microsoft.com/office/drawing/2014/main" id="{648B7FC4-68FB-4181-EC55-00EDD0CAAE9B}"/>
              </a:ext>
            </a:extLst>
          </p:cNvPr>
          <p:cNvSpPr>
            <a:spLocks noGrp="1"/>
          </p:cNvSpPr>
          <p:nvPr>
            <p:ph type="sldNum" sz="quarter" idx="12"/>
          </p:nvPr>
        </p:nvSpPr>
        <p:spPr/>
        <p:txBody>
          <a:bodyPr/>
          <a:lstStyle/>
          <a:p>
            <a:fld id="{5B183420-2B76-864B-A38F-5B19AD9C35DC}" type="slidenum">
              <a:rPr lang="en-US" smtClean="0"/>
              <a:t>11</a:t>
            </a:fld>
            <a:endParaRPr lang="en-US"/>
          </a:p>
        </p:txBody>
      </p:sp>
    </p:spTree>
    <p:extLst>
      <p:ext uri="{BB962C8B-B14F-4D97-AF65-F5344CB8AC3E}">
        <p14:creationId xmlns:p14="http://schemas.microsoft.com/office/powerpoint/2010/main" val="2192450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549BE-BC1D-99E0-3152-36A625D1AB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670EB5-71D2-C3E8-E1B1-83CE389C0222}"/>
              </a:ext>
            </a:extLst>
          </p:cNvPr>
          <p:cNvSpPr>
            <a:spLocks noGrp="1"/>
          </p:cNvSpPr>
          <p:nvPr>
            <p:ph type="title"/>
          </p:nvPr>
        </p:nvSpPr>
        <p:spPr/>
        <p:txBody>
          <a:bodyPr/>
          <a:lstStyle/>
          <a:p>
            <a:r>
              <a:rPr lang="en-US"/>
              <a:t>BKCMP Trust </a:t>
            </a:r>
            <a:r>
              <a:rPr lang="en-US" dirty="0"/>
              <a:t>Agreement Requirements</a:t>
            </a:r>
          </a:p>
        </p:txBody>
      </p:sp>
      <p:sp>
        <p:nvSpPr>
          <p:cNvPr id="3" name="Content Placeholder 2">
            <a:extLst>
              <a:ext uri="{FF2B5EF4-FFF2-40B4-BE49-F238E27FC236}">
                <a16:creationId xmlns:a16="http://schemas.microsoft.com/office/drawing/2014/main" id="{07C7700B-F0E0-CBB4-2311-4FF2E86B1C8B}"/>
              </a:ext>
            </a:extLst>
          </p:cNvPr>
          <p:cNvSpPr>
            <a:spLocks noGrp="1"/>
          </p:cNvSpPr>
          <p:nvPr>
            <p:ph sz="half" idx="1"/>
          </p:nvPr>
        </p:nvSpPr>
        <p:spPr/>
        <p:txBody>
          <a:bodyPr/>
          <a:lstStyle/>
          <a:p>
            <a:r>
              <a:rPr lang="en-US" dirty="0">
                <a:solidFill>
                  <a:schemeClr val="accent5"/>
                </a:solidFill>
              </a:rPr>
              <a:t>Trust agreement must clearly state:</a:t>
            </a:r>
          </a:p>
          <a:p>
            <a:pPr marL="285750" indent="-285750">
              <a:buFont typeface="Arial" panose="020B0604020202020204" pitchFamily="34" charset="0"/>
              <a:buChar char="•"/>
            </a:pPr>
            <a:r>
              <a:rPr lang="en-US" sz="1800" dirty="0">
                <a:solidFill>
                  <a:schemeClr val="accent5"/>
                </a:solidFill>
              </a:rPr>
              <a:t>Purpose of all activities within the trust</a:t>
            </a:r>
          </a:p>
          <a:p>
            <a:pPr marL="285750" indent="-285750">
              <a:buFont typeface="Arial" panose="020B0604020202020204" pitchFamily="34" charset="0"/>
              <a:buChar char="•"/>
            </a:pPr>
            <a:r>
              <a:rPr lang="en-US" sz="1800" dirty="0">
                <a:solidFill>
                  <a:schemeClr val="accent5"/>
                </a:solidFill>
              </a:rPr>
              <a:t>Source of funds, state methods of collecting funds</a:t>
            </a:r>
          </a:p>
          <a:p>
            <a:pPr marL="285750" indent="-285750">
              <a:buFont typeface="Arial" panose="020B0604020202020204" pitchFamily="34" charset="0"/>
              <a:buChar char="•"/>
            </a:pPr>
            <a:r>
              <a:rPr lang="en-US" sz="1800" dirty="0">
                <a:solidFill>
                  <a:schemeClr val="accent5"/>
                </a:solidFill>
              </a:rPr>
              <a:t>Allowable expenditures and restrictions</a:t>
            </a:r>
          </a:p>
          <a:p>
            <a:pPr marL="285750" indent="-285750">
              <a:buFont typeface="Arial" panose="020B0604020202020204" pitchFamily="34" charset="0"/>
              <a:buChar char="•"/>
            </a:pPr>
            <a:r>
              <a:rPr lang="en-US" sz="1800" dirty="0">
                <a:solidFill>
                  <a:schemeClr val="accent5"/>
                </a:solidFill>
              </a:rPr>
              <a:t>Reporting requirements</a:t>
            </a:r>
          </a:p>
          <a:p>
            <a:pPr marL="285750" indent="-285750">
              <a:buFont typeface="Arial" panose="020B0604020202020204" pitchFamily="34" charset="0"/>
              <a:buChar char="•"/>
            </a:pPr>
            <a:r>
              <a:rPr lang="en-US" sz="1800" dirty="0">
                <a:solidFill>
                  <a:schemeClr val="accent5"/>
                </a:solidFill>
              </a:rPr>
              <a:t>Disposition of funds at termination (this will also determine source of funds for deficit balances)</a:t>
            </a:r>
          </a:p>
          <a:p>
            <a:pPr marL="285750" indent="-285750">
              <a:buFont typeface="Arial" panose="020B0604020202020204" pitchFamily="34" charset="0"/>
              <a:buChar char="•"/>
            </a:pPr>
            <a:r>
              <a:rPr lang="en-US" sz="1800" dirty="0">
                <a:solidFill>
                  <a:schemeClr val="accent5"/>
                </a:solidFill>
              </a:rPr>
              <a:t>Responsible individuals for monitoring and managing funds</a:t>
            </a:r>
          </a:p>
          <a:p>
            <a:pPr marL="285750" indent="-285750">
              <a:buFont typeface="Arial" panose="020B0604020202020204" pitchFamily="34" charset="0"/>
              <a:buChar char="•"/>
            </a:pPr>
            <a:r>
              <a:rPr lang="en-US" sz="1800" dirty="0">
                <a:solidFill>
                  <a:schemeClr val="accent5"/>
                </a:solidFill>
              </a:rPr>
              <a:t>Approving authority based on Delegation of Authority</a:t>
            </a:r>
          </a:p>
        </p:txBody>
      </p:sp>
      <p:sp>
        <p:nvSpPr>
          <p:cNvPr id="5" name="Content Placeholder 4">
            <a:extLst>
              <a:ext uri="{FF2B5EF4-FFF2-40B4-BE49-F238E27FC236}">
                <a16:creationId xmlns:a16="http://schemas.microsoft.com/office/drawing/2014/main" id="{B2954FD0-37C3-A80D-12B6-265F71EC792C}"/>
              </a:ext>
            </a:extLst>
          </p:cNvPr>
          <p:cNvSpPr>
            <a:spLocks noGrp="1"/>
          </p:cNvSpPr>
          <p:nvPr>
            <p:ph sz="half" idx="2"/>
          </p:nvPr>
        </p:nvSpPr>
        <p:spPr>
          <a:xfrm>
            <a:off x="5880100" y="1535121"/>
            <a:ext cx="6029958" cy="4351338"/>
          </a:xfrm>
        </p:spPr>
        <p:txBody>
          <a:bodyPr/>
          <a:lstStyle/>
          <a:p>
            <a:r>
              <a:rPr lang="en-US" dirty="0">
                <a:solidFill>
                  <a:schemeClr val="accent5"/>
                </a:solidFill>
              </a:rPr>
              <a:t>Why is this information important:</a:t>
            </a:r>
          </a:p>
          <a:p>
            <a:pPr marL="285750" indent="-285750">
              <a:buFont typeface="Wingdings" panose="05000000000000000000" pitchFamily="2" charset="2"/>
              <a:buChar char="à"/>
            </a:pPr>
            <a:r>
              <a:rPr lang="en-US" sz="1800" dirty="0">
                <a:solidFill>
                  <a:schemeClr val="accent5"/>
                </a:solidFill>
                <a:sym typeface="Wingdings" panose="05000000000000000000" pitchFamily="2" charset="2"/>
              </a:rPr>
              <a:t>Ensures trust activities align with CSUB’s mission.</a:t>
            </a:r>
          </a:p>
          <a:p>
            <a:pPr marL="285750" indent="-285750">
              <a:buFont typeface="Wingdings" panose="05000000000000000000" pitchFamily="2" charset="2"/>
              <a:buChar char="à"/>
            </a:pPr>
            <a:r>
              <a:rPr lang="en-US" sz="1800" dirty="0">
                <a:solidFill>
                  <a:schemeClr val="accent5"/>
                </a:solidFill>
                <a:sym typeface="Wingdings" panose="05000000000000000000" pitchFamily="2" charset="2"/>
              </a:rPr>
              <a:t>Identifies any potential tax implications.</a:t>
            </a:r>
          </a:p>
          <a:p>
            <a:endParaRPr lang="en-US" sz="900" dirty="0">
              <a:solidFill>
                <a:schemeClr val="accent5"/>
              </a:solidFill>
              <a:sym typeface="Wingdings" panose="05000000000000000000" pitchFamily="2" charset="2"/>
            </a:endParaRPr>
          </a:p>
          <a:p>
            <a:pPr marL="285750" indent="-285750">
              <a:buFont typeface="Wingdings" panose="05000000000000000000" pitchFamily="2" charset="2"/>
              <a:buChar char="à"/>
            </a:pPr>
            <a:r>
              <a:rPr lang="en-US" sz="1800" dirty="0">
                <a:solidFill>
                  <a:schemeClr val="accent5"/>
                </a:solidFill>
                <a:sym typeface="Wingdings" panose="05000000000000000000" pitchFamily="2" charset="2"/>
              </a:rPr>
              <a:t>Verifies expenses comply with CSU policies.</a:t>
            </a:r>
          </a:p>
          <a:p>
            <a:pPr marL="285750" indent="-285750">
              <a:buFont typeface="Wingdings" panose="05000000000000000000" pitchFamily="2" charset="2"/>
              <a:buChar char="à"/>
            </a:pPr>
            <a:r>
              <a:rPr lang="en-US" sz="1800" dirty="0">
                <a:solidFill>
                  <a:schemeClr val="accent5"/>
                </a:solidFill>
              </a:rPr>
              <a:t>Complies with audit or state requirements.</a:t>
            </a:r>
          </a:p>
          <a:p>
            <a:pPr marL="285750" indent="-285750">
              <a:buFont typeface="Wingdings" panose="05000000000000000000" pitchFamily="2" charset="2"/>
              <a:buChar char="à"/>
            </a:pPr>
            <a:r>
              <a:rPr lang="en-US" sz="1800" dirty="0">
                <a:solidFill>
                  <a:schemeClr val="accent5"/>
                </a:solidFill>
              </a:rPr>
              <a:t>Ensures trust funds are closed properly and funds handled appropriately.</a:t>
            </a:r>
            <a:endParaRPr lang="en-US" sz="900" dirty="0">
              <a:solidFill>
                <a:schemeClr val="accent5"/>
              </a:solidFill>
            </a:endParaRPr>
          </a:p>
          <a:p>
            <a:r>
              <a:rPr lang="en-US" sz="1800" dirty="0">
                <a:solidFill>
                  <a:schemeClr val="accent5"/>
                </a:solidFill>
                <a:sym typeface="Wingdings" panose="05000000000000000000" pitchFamily="2" charset="2"/>
              </a:rPr>
              <a:t>Ensures responsibility and accountability.</a:t>
            </a:r>
          </a:p>
          <a:p>
            <a:endParaRPr lang="en-US" sz="900" dirty="0">
              <a:solidFill>
                <a:schemeClr val="accent5"/>
              </a:solidFill>
              <a:sym typeface="Wingdings" panose="05000000000000000000" pitchFamily="2" charset="2"/>
            </a:endParaRPr>
          </a:p>
          <a:p>
            <a:r>
              <a:rPr lang="en-US" sz="1800" dirty="0">
                <a:solidFill>
                  <a:schemeClr val="accent5"/>
                </a:solidFill>
                <a:sym typeface="Wingdings" panose="05000000000000000000" pitchFamily="2" charset="2"/>
              </a:rPr>
              <a:t>Ensures responsibility and accountability.</a:t>
            </a:r>
            <a:endParaRPr lang="en-US" sz="1800" dirty="0">
              <a:solidFill>
                <a:schemeClr val="accent5"/>
              </a:solidFill>
            </a:endParaRPr>
          </a:p>
          <a:p>
            <a:pPr marL="285750" indent="-285750">
              <a:buFont typeface="Wingdings" panose="05000000000000000000" pitchFamily="2" charset="2"/>
              <a:buChar char="à"/>
            </a:pPr>
            <a:endParaRPr lang="en-US" sz="1800" dirty="0"/>
          </a:p>
          <a:p>
            <a:pPr marL="285750" indent="-285750">
              <a:buFont typeface="Wingdings" panose="05000000000000000000" pitchFamily="2" charset="2"/>
              <a:buChar char="à"/>
            </a:pPr>
            <a:endParaRPr lang="en-US" sz="1800" dirty="0"/>
          </a:p>
        </p:txBody>
      </p:sp>
      <p:sp>
        <p:nvSpPr>
          <p:cNvPr id="4" name="Slide Number Placeholder 3">
            <a:extLst>
              <a:ext uri="{FF2B5EF4-FFF2-40B4-BE49-F238E27FC236}">
                <a16:creationId xmlns:a16="http://schemas.microsoft.com/office/drawing/2014/main" id="{43256C1A-0B37-1E81-9E7F-F7B3C29B7D9D}"/>
              </a:ext>
            </a:extLst>
          </p:cNvPr>
          <p:cNvSpPr>
            <a:spLocks noGrp="1"/>
          </p:cNvSpPr>
          <p:nvPr>
            <p:ph type="sldNum" sz="quarter" idx="12"/>
          </p:nvPr>
        </p:nvSpPr>
        <p:spPr/>
        <p:txBody>
          <a:bodyPr/>
          <a:lstStyle/>
          <a:p>
            <a:fld id="{5B183420-2B76-864B-A38F-5B19AD9C35DC}" type="slidenum">
              <a:rPr lang="en-US" smtClean="0"/>
              <a:t>12</a:t>
            </a:fld>
            <a:endParaRPr lang="en-US"/>
          </a:p>
        </p:txBody>
      </p:sp>
    </p:spTree>
    <p:extLst>
      <p:ext uri="{BB962C8B-B14F-4D97-AF65-F5344CB8AC3E}">
        <p14:creationId xmlns:p14="http://schemas.microsoft.com/office/powerpoint/2010/main" val="102904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E78C2-9CBA-4E77-6351-AA8358684D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80198B-6BB3-C24B-77D8-1C34C3A74E07}"/>
              </a:ext>
            </a:extLst>
          </p:cNvPr>
          <p:cNvSpPr>
            <a:spLocks noGrp="1"/>
          </p:cNvSpPr>
          <p:nvPr>
            <p:ph type="title"/>
          </p:nvPr>
        </p:nvSpPr>
        <p:spPr/>
        <p:txBody>
          <a:bodyPr/>
          <a:lstStyle/>
          <a:p>
            <a:r>
              <a:rPr lang="en-US" dirty="0"/>
              <a:t>Trust Agreement Example</a:t>
            </a:r>
          </a:p>
        </p:txBody>
      </p:sp>
      <p:pic>
        <p:nvPicPr>
          <p:cNvPr id="13" name="Content Placeholder 12">
            <a:extLst>
              <a:ext uri="{FF2B5EF4-FFF2-40B4-BE49-F238E27FC236}">
                <a16:creationId xmlns:a16="http://schemas.microsoft.com/office/drawing/2014/main" id="{10945787-B9D5-03EF-3624-5213FCC92BBA}"/>
              </a:ext>
            </a:extLst>
          </p:cNvPr>
          <p:cNvPicPr>
            <a:picLocks noGrp="1" noChangeAspect="1"/>
          </p:cNvPicPr>
          <p:nvPr>
            <p:ph sz="half" idx="1"/>
          </p:nvPr>
        </p:nvPicPr>
        <p:blipFill>
          <a:blip r:embed="rId2"/>
          <a:srcRect t="2854"/>
          <a:stretch>
            <a:fillRect/>
          </a:stretch>
        </p:blipFill>
        <p:spPr>
          <a:xfrm>
            <a:off x="138943" y="1259942"/>
            <a:ext cx="6215160" cy="2994558"/>
          </a:xfrm>
          <a:prstGeom prst="rect">
            <a:avLst/>
          </a:prstGeom>
        </p:spPr>
      </p:pic>
      <p:pic>
        <p:nvPicPr>
          <p:cNvPr id="17" name="Content Placeholder 16">
            <a:extLst>
              <a:ext uri="{FF2B5EF4-FFF2-40B4-BE49-F238E27FC236}">
                <a16:creationId xmlns:a16="http://schemas.microsoft.com/office/drawing/2014/main" id="{16330821-D9B6-8F28-D8AE-D51478282316}"/>
              </a:ext>
            </a:extLst>
          </p:cNvPr>
          <p:cNvPicPr>
            <a:picLocks noGrp="1" noChangeAspect="1"/>
          </p:cNvPicPr>
          <p:nvPr>
            <p:ph sz="half" idx="2"/>
          </p:nvPr>
        </p:nvPicPr>
        <p:blipFill>
          <a:blip r:embed="rId3"/>
          <a:stretch>
            <a:fillRect/>
          </a:stretch>
        </p:blipFill>
        <p:spPr>
          <a:xfrm>
            <a:off x="4648200" y="3284010"/>
            <a:ext cx="6515100" cy="3163400"/>
          </a:xfrm>
          <a:prstGeom prst="rect">
            <a:avLst/>
          </a:prstGeom>
        </p:spPr>
      </p:pic>
      <p:sp>
        <p:nvSpPr>
          <p:cNvPr id="4" name="Slide Number Placeholder 3">
            <a:extLst>
              <a:ext uri="{FF2B5EF4-FFF2-40B4-BE49-F238E27FC236}">
                <a16:creationId xmlns:a16="http://schemas.microsoft.com/office/drawing/2014/main" id="{8EB9D5B3-C2C2-0C2A-3803-4638C2944952}"/>
              </a:ext>
            </a:extLst>
          </p:cNvPr>
          <p:cNvSpPr>
            <a:spLocks noGrp="1"/>
          </p:cNvSpPr>
          <p:nvPr>
            <p:ph type="sldNum" sz="quarter" idx="12"/>
          </p:nvPr>
        </p:nvSpPr>
        <p:spPr/>
        <p:txBody>
          <a:bodyPr/>
          <a:lstStyle/>
          <a:p>
            <a:fld id="{5B183420-2B76-864B-A38F-5B19AD9C35DC}" type="slidenum">
              <a:rPr lang="en-US" smtClean="0"/>
              <a:t>13</a:t>
            </a:fld>
            <a:endParaRPr lang="en-US"/>
          </a:p>
        </p:txBody>
      </p:sp>
    </p:spTree>
    <p:extLst>
      <p:ext uri="{BB962C8B-B14F-4D97-AF65-F5344CB8AC3E}">
        <p14:creationId xmlns:p14="http://schemas.microsoft.com/office/powerpoint/2010/main" val="4251004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7C97E-56A2-EC49-7F87-9C84139185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8E0C71-EA43-2540-8BC4-58DFC046E219}"/>
              </a:ext>
            </a:extLst>
          </p:cNvPr>
          <p:cNvSpPr>
            <a:spLocks noGrp="1"/>
          </p:cNvSpPr>
          <p:nvPr>
            <p:ph type="title"/>
          </p:nvPr>
        </p:nvSpPr>
        <p:spPr/>
        <p:txBody>
          <a:bodyPr/>
          <a:lstStyle/>
          <a:p>
            <a:r>
              <a:rPr lang="en-US" dirty="0"/>
              <a:t>Campus Accounting </a:t>
            </a:r>
          </a:p>
        </p:txBody>
      </p:sp>
      <p:sp>
        <p:nvSpPr>
          <p:cNvPr id="3" name="Content Placeholder 2">
            <a:extLst>
              <a:ext uri="{FF2B5EF4-FFF2-40B4-BE49-F238E27FC236}">
                <a16:creationId xmlns:a16="http://schemas.microsoft.com/office/drawing/2014/main" id="{B5613B37-141E-071C-3396-C471F2CE9D5A}"/>
              </a:ext>
            </a:extLst>
          </p:cNvPr>
          <p:cNvSpPr>
            <a:spLocks noGrp="1"/>
          </p:cNvSpPr>
          <p:nvPr>
            <p:ph sz="half" idx="1"/>
          </p:nvPr>
        </p:nvSpPr>
        <p:spPr>
          <a:xfrm>
            <a:off x="281940" y="1535121"/>
            <a:ext cx="11656060" cy="4351338"/>
          </a:xfrm>
        </p:spPr>
        <p:txBody>
          <a:bodyPr/>
          <a:lstStyle/>
          <a:p>
            <a:r>
              <a:rPr lang="en-US" sz="2800" b="1" dirty="0">
                <a:solidFill>
                  <a:schemeClr val="accent5"/>
                </a:solidFill>
              </a:rPr>
              <a:t>Questions?</a:t>
            </a:r>
          </a:p>
          <a:p>
            <a:endParaRPr lang="en-US" sz="900" dirty="0">
              <a:solidFill>
                <a:schemeClr val="accent5"/>
              </a:solidFill>
            </a:endParaRPr>
          </a:p>
          <a:p>
            <a:pPr>
              <a:lnSpc>
                <a:spcPct val="100000"/>
              </a:lnSpc>
              <a:spcBef>
                <a:spcPts val="0"/>
              </a:spcBef>
            </a:pPr>
            <a:r>
              <a:rPr lang="en-US" dirty="0"/>
              <a:t>Liz Gamez, Director of Accounting and Reporting Services</a:t>
            </a:r>
          </a:p>
          <a:p>
            <a:pPr>
              <a:lnSpc>
                <a:spcPct val="100000"/>
              </a:lnSpc>
              <a:spcBef>
                <a:spcPts val="0"/>
              </a:spcBef>
            </a:pPr>
            <a:r>
              <a:rPr lang="en-US" b="1" dirty="0"/>
              <a:t>Phone: </a:t>
            </a:r>
            <a:r>
              <a:rPr lang="en-US" dirty="0"/>
              <a:t>(661) 654-6670 </a:t>
            </a:r>
            <a:r>
              <a:rPr lang="en-US" b="1" dirty="0"/>
              <a:t>Email: </a:t>
            </a:r>
            <a:r>
              <a:rPr lang="en-US" dirty="0">
                <a:hlinkClick r:id="rId3"/>
              </a:rPr>
              <a:t>lgamez@csub.edu</a:t>
            </a:r>
            <a:endParaRPr lang="en-US" dirty="0"/>
          </a:p>
          <a:p>
            <a:pPr>
              <a:lnSpc>
                <a:spcPct val="100000"/>
              </a:lnSpc>
              <a:spcBef>
                <a:spcPts val="0"/>
              </a:spcBef>
            </a:pPr>
            <a:endParaRPr lang="en-US" sz="900" dirty="0"/>
          </a:p>
          <a:p>
            <a:pPr>
              <a:lnSpc>
                <a:spcPct val="100000"/>
              </a:lnSpc>
              <a:spcBef>
                <a:spcPts val="0"/>
              </a:spcBef>
            </a:pPr>
            <a:r>
              <a:rPr lang="en-US" dirty="0"/>
              <a:t>Lexis Hanssen, Accountant III (SCO Reporting, Chargebacks, IFT Processing)</a:t>
            </a:r>
          </a:p>
          <a:p>
            <a:pPr>
              <a:lnSpc>
                <a:spcPct val="100000"/>
              </a:lnSpc>
              <a:spcBef>
                <a:spcPts val="0"/>
              </a:spcBef>
            </a:pPr>
            <a:r>
              <a:rPr lang="en-US" b="1" dirty="0"/>
              <a:t>Phone: </a:t>
            </a:r>
            <a:r>
              <a:rPr lang="en-US" dirty="0"/>
              <a:t>(661) 654-2502 </a:t>
            </a:r>
            <a:r>
              <a:rPr lang="en-US" b="1" dirty="0"/>
              <a:t>Email: </a:t>
            </a:r>
            <a:r>
              <a:rPr lang="en-US" dirty="0">
                <a:hlinkClick r:id="rId4"/>
              </a:rPr>
              <a:t>lhanssen@csub.edu</a:t>
            </a:r>
            <a:endParaRPr lang="en-US" dirty="0"/>
          </a:p>
          <a:p>
            <a:pPr>
              <a:lnSpc>
                <a:spcPct val="100000"/>
              </a:lnSpc>
              <a:spcBef>
                <a:spcPts val="0"/>
              </a:spcBef>
            </a:pPr>
            <a:endParaRPr lang="en-US" sz="900" dirty="0"/>
          </a:p>
          <a:p>
            <a:pPr>
              <a:lnSpc>
                <a:spcPct val="100000"/>
              </a:lnSpc>
              <a:spcBef>
                <a:spcPts val="0"/>
              </a:spcBef>
            </a:pPr>
            <a:r>
              <a:rPr lang="en-US" dirty="0"/>
              <a:t>Adam Bye, Accountant III (Fixed Assets, Chargebacks, UBIT Tax, Capital Project Reporting)</a:t>
            </a:r>
          </a:p>
          <a:p>
            <a:pPr>
              <a:lnSpc>
                <a:spcPct val="100000"/>
              </a:lnSpc>
              <a:spcBef>
                <a:spcPts val="0"/>
              </a:spcBef>
            </a:pPr>
            <a:r>
              <a:rPr lang="en-US" b="1" dirty="0"/>
              <a:t>Phone: </a:t>
            </a:r>
            <a:r>
              <a:rPr lang="en-US" dirty="0"/>
              <a:t>(661) 654-2205 </a:t>
            </a:r>
            <a:r>
              <a:rPr lang="en-US" b="1" dirty="0"/>
              <a:t>Email: </a:t>
            </a:r>
            <a:r>
              <a:rPr lang="en-US" dirty="0">
                <a:hlinkClick r:id="rId5"/>
              </a:rPr>
              <a:t>abye@csub.edu</a:t>
            </a:r>
            <a:endParaRPr lang="en-US" dirty="0"/>
          </a:p>
          <a:p>
            <a:pPr>
              <a:lnSpc>
                <a:spcPct val="100000"/>
              </a:lnSpc>
              <a:spcBef>
                <a:spcPts val="0"/>
              </a:spcBef>
            </a:pPr>
            <a:endParaRPr lang="en-US" sz="900" dirty="0"/>
          </a:p>
          <a:p>
            <a:pPr>
              <a:lnSpc>
                <a:spcPct val="100000"/>
              </a:lnSpc>
              <a:spcBef>
                <a:spcPts val="0"/>
              </a:spcBef>
            </a:pPr>
            <a:r>
              <a:rPr lang="en-US" dirty="0"/>
              <a:t>Michael Hufnagel, Accountant II (Expenditure Transfers, Chargebacks, Non-Resident Alien Tax Reporting) </a:t>
            </a:r>
            <a:r>
              <a:rPr lang="en-US" b="1" dirty="0"/>
              <a:t>Phone: </a:t>
            </a:r>
            <a:r>
              <a:rPr lang="en-US" dirty="0"/>
              <a:t>(661) 654-2685 </a:t>
            </a:r>
            <a:r>
              <a:rPr lang="en-US" b="1" dirty="0"/>
              <a:t>Email: </a:t>
            </a:r>
            <a:r>
              <a:rPr lang="en-US" dirty="0">
                <a:hlinkClick r:id="rId6"/>
              </a:rPr>
              <a:t>mhufnagel@csub.edu</a:t>
            </a:r>
            <a:endParaRPr lang="en-US" dirty="0"/>
          </a:p>
          <a:p>
            <a:pPr>
              <a:lnSpc>
                <a:spcPct val="100000"/>
              </a:lnSpc>
              <a:spcBef>
                <a:spcPts val="0"/>
              </a:spcBef>
            </a:pPr>
            <a:endParaRPr lang="en-US" sz="900" dirty="0"/>
          </a:p>
          <a:p>
            <a:pPr>
              <a:lnSpc>
                <a:spcPct val="100000"/>
              </a:lnSpc>
              <a:spcBef>
                <a:spcPts val="0"/>
              </a:spcBef>
            </a:pPr>
            <a:r>
              <a:rPr lang="en-US" dirty="0"/>
              <a:t>Emily Monterrosas Azamar, Accountant I (Chargebacks, Signature Authority Updates, </a:t>
            </a:r>
            <a:r>
              <a:rPr lang="en-US" dirty="0" err="1"/>
              <a:t>Runnercard</a:t>
            </a:r>
            <a:r>
              <a:rPr lang="en-US" dirty="0"/>
              <a:t>)</a:t>
            </a:r>
          </a:p>
          <a:p>
            <a:pPr>
              <a:lnSpc>
                <a:spcPct val="100000"/>
              </a:lnSpc>
              <a:spcBef>
                <a:spcPts val="0"/>
              </a:spcBef>
            </a:pPr>
            <a:r>
              <a:rPr lang="en-US" b="1" dirty="0"/>
              <a:t>Phone: </a:t>
            </a:r>
            <a:r>
              <a:rPr lang="en-US" dirty="0"/>
              <a:t>661-654-6458 </a:t>
            </a:r>
            <a:r>
              <a:rPr lang="en-US" b="1" dirty="0"/>
              <a:t>Email: </a:t>
            </a:r>
            <a:r>
              <a:rPr lang="en-US" dirty="0">
                <a:hlinkClick r:id="rId7"/>
              </a:rPr>
              <a:t>emonterrosas-azamar@csub.edu</a:t>
            </a:r>
            <a:endParaRPr lang="en-US" dirty="0"/>
          </a:p>
        </p:txBody>
      </p:sp>
      <p:sp>
        <p:nvSpPr>
          <p:cNvPr id="4" name="Slide Number Placeholder 3">
            <a:extLst>
              <a:ext uri="{FF2B5EF4-FFF2-40B4-BE49-F238E27FC236}">
                <a16:creationId xmlns:a16="http://schemas.microsoft.com/office/drawing/2014/main" id="{FB604B6E-1CD9-4753-E1F4-205114AF1B8C}"/>
              </a:ext>
            </a:extLst>
          </p:cNvPr>
          <p:cNvSpPr>
            <a:spLocks noGrp="1"/>
          </p:cNvSpPr>
          <p:nvPr>
            <p:ph type="sldNum" sz="quarter" idx="12"/>
          </p:nvPr>
        </p:nvSpPr>
        <p:spPr/>
        <p:txBody>
          <a:bodyPr/>
          <a:lstStyle/>
          <a:p>
            <a:fld id="{5B183420-2B76-864B-A38F-5B19AD9C35DC}" type="slidenum">
              <a:rPr lang="en-US" smtClean="0"/>
              <a:t>14</a:t>
            </a:fld>
            <a:endParaRPr lang="en-US"/>
          </a:p>
        </p:txBody>
      </p:sp>
    </p:spTree>
    <p:extLst>
      <p:ext uri="{BB962C8B-B14F-4D97-AF65-F5344CB8AC3E}">
        <p14:creationId xmlns:p14="http://schemas.microsoft.com/office/powerpoint/2010/main" val="1370389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85EB7-4D53-F0BB-2236-93C1C741E3A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E98F0B-AD53-4340-802B-62879EB700F7}"/>
              </a:ext>
            </a:extLst>
          </p:cNvPr>
          <p:cNvSpPr>
            <a:spLocks noGrp="1"/>
          </p:cNvSpPr>
          <p:nvPr>
            <p:ph sz="half" idx="1"/>
          </p:nvPr>
        </p:nvSpPr>
        <p:spPr>
          <a:xfrm>
            <a:off x="4640382" y="2582427"/>
            <a:ext cx="2911234" cy="846573"/>
          </a:xfrm>
        </p:spPr>
        <p:txBody>
          <a:bodyPr/>
          <a:lstStyle/>
          <a:p>
            <a:r>
              <a:rPr lang="en-US" sz="9600" dirty="0">
                <a:solidFill>
                  <a:schemeClr val="tx1"/>
                </a:solidFill>
              </a:rPr>
              <a:t>Q&amp;A</a:t>
            </a:r>
          </a:p>
        </p:txBody>
      </p:sp>
      <p:sp>
        <p:nvSpPr>
          <p:cNvPr id="5" name="Slide Number Placeholder 4">
            <a:extLst>
              <a:ext uri="{FF2B5EF4-FFF2-40B4-BE49-F238E27FC236}">
                <a16:creationId xmlns:a16="http://schemas.microsoft.com/office/drawing/2014/main" id="{BA2A1C8E-A9F8-3F61-51BB-58DDF659B443}"/>
              </a:ext>
            </a:extLst>
          </p:cNvPr>
          <p:cNvSpPr>
            <a:spLocks noGrp="1"/>
          </p:cNvSpPr>
          <p:nvPr>
            <p:ph type="sldNum" sz="quarter" idx="12"/>
          </p:nvPr>
        </p:nvSpPr>
        <p:spPr/>
        <p:txBody>
          <a:bodyPr/>
          <a:lstStyle/>
          <a:p>
            <a:fld id="{5B183420-2B76-864B-A38F-5B19AD9C35DC}" type="slidenum">
              <a:rPr lang="en-US" smtClean="0"/>
              <a:t>15</a:t>
            </a:fld>
            <a:endParaRPr lang="en-US"/>
          </a:p>
        </p:txBody>
      </p:sp>
    </p:spTree>
    <p:extLst>
      <p:ext uri="{BB962C8B-B14F-4D97-AF65-F5344CB8AC3E}">
        <p14:creationId xmlns:p14="http://schemas.microsoft.com/office/powerpoint/2010/main" val="2800005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45EA1-E280-6F84-5BFD-BB944A2CB1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337229-EE8B-948D-CDC4-88A952CB715F}"/>
              </a:ext>
            </a:extLst>
          </p:cNvPr>
          <p:cNvSpPr>
            <a:spLocks noGrp="1"/>
          </p:cNvSpPr>
          <p:nvPr>
            <p:ph type="title"/>
          </p:nvPr>
        </p:nvSpPr>
        <p:spPr/>
        <p:txBody>
          <a:bodyPr/>
          <a:lstStyle/>
          <a:p>
            <a:r>
              <a:rPr lang="en-US" dirty="0"/>
              <a:t>Procurement &amp; Contract Services</a:t>
            </a:r>
            <a:br>
              <a:rPr lang="en-US" dirty="0"/>
            </a:br>
            <a:endParaRPr lang="en-US" dirty="0"/>
          </a:p>
        </p:txBody>
      </p:sp>
      <p:sp>
        <p:nvSpPr>
          <p:cNvPr id="5" name="Slide Number Placeholder 4">
            <a:extLst>
              <a:ext uri="{FF2B5EF4-FFF2-40B4-BE49-F238E27FC236}">
                <a16:creationId xmlns:a16="http://schemas.microsoft.com/office/drawing/2014/main" id="{027CC115-8BDC-25ED-4D56-656CD514CE93}"/>
              </a:ext>
            </a:extLst>
          </p:cNvPr>
          <p:cNvSpPr>
            <a:spLocks noGrp="1"/>
          </p:cNvSpPr>
          <p:nvPr>
            <p:ph type="sldNum" sz="quarter" idx="12"/>
          </p:nvPr>
        </p:nvSpPr>
        <p:spPr/>
        <p:txBody>
          <a:bodyPr/>
          <a:lstStyle/>
          <a:p>
            <a:fld id="{5B183420-2B76-864B-A38F-5B19AD9C35DC}" type="slidenum">
              <a:rPr lang="en-US" smtClean="0"/>
              <a:t>16</a:t>
            </a:fld>
            <a:endParaRPr lang="en-US"/>
          </a:p>
        </p:txBody>
      </p:sp>
      <p:sp>
        <p:nvSpPr>
          <p:cNvPr id="12" name="TextBox 2">
            <a:extLst>
              <a:ext uri="{FF2B5EF4-FFF2-40B4-BE49-F238E27FC236}">
                <a16:creationId xmlns:a16="http://schemas.microsoft.com/office/drawing/2014/main" id="{EC19BF0B-6555-CDBC-CB3C-5AB14C7CC6E7}"/>
              </a:ext>
            </a:extLst>
          </p:cNvPr>
          <p:cNvSpPr txBox="1"/>
          <p:nvPr/>
        </p:nvSpPr>
        <p:spPr>
          <a:xfrm>
            <a:off x="281941" y="2654909"/>
            <a:ext cx="3055620" cy="1405027"/>
          </a:xfrm>
          <a:prstGeom prst="rect">
            <a:avLst/>
          </a:prstGeom>
        </p:spPr>
        <p:txBody>
          <a:bodyPr vert="horz" lIns="0" tIns="45720" rIns="0" bIns="4572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ct val="0"/>
              </a:spcBef>
              <a:spcAft>
                <a:spcPts val="600"/>
              </a:spcAft>
            </a:pPr>
            <a:r>
              <a:rPr lang="en-US" sz="2400" b="1" kern="1200" dirty="0">
                <a:solidFill>
                  <a:srgbClr val="C00000"/>
                </a:solidFill>
                <a:latin typeface="Oswald" pitchFamily="2" charset="77"/>
                <a:ea typeface="Open Sans" panose="020B0606030504020204" pitchFamily="34" charset="0"/>
                <a:cs typeface="Open Sans" panose="020B0606030504020204" pitchFamily="34" charset="0"/>
              </a:rPr>
              <a:t>CSU</a:t>
            </a:r>
            <a:r>
              <a:rPr lang="en-US" sz="2400" b="1" kern="1200" dirty="0">
                <a:solidFill>
                  <a:srgbClr val="000000"/>
                </a:solidFill>
                <a:latin typeface="Oswald" pitchFamily="2" charset="77"/>
                <a:ea typeface="Open Sans" panose="020B0606030504020204" pitchFamily="34" charset="0"/>
                <a:cs typeface="Open Sans" panose="020B0606030504020204" pitchFamily="34" charset="0"/>
              </a:rPr>
              <a:t>BUY</a:t>
            </a:r>
            <a:r>
              <a:rPr lang="en-US" sz="2400" b="1" kern="1200" dirty="0">
                <a:solidFill>
                  <a:srgbClr val="C00000"/>
                </a:solidFill>
                <a:latin typeface="Oswald" pitchFamily="2" charset="77"/>
                <a:ea typeface="Open Sans" panose="020B0606030504020204" pitchFamily="34" charset="0"/>
                <a:cs typeface="Open Sans" panose="020B0606030504020204" pitchFamily="34" charset="0"/>
              </a:rPr>
              <a:t> </a:t>
            </a:r>
          </a:p>
          <a:p>
            <a:pPr algn="ctr">
              <a:lnSpc>
                <a:spcPct val="90000"/>
              </a:lnSpc>
              <a:spcBef>
                <a:spcPct val="0"/>
              </a:spcBef>
              <a:spcAft>
                <a:spcPts val="600"/>
              </a:spcAft>
            </a:pPr>
            <a:r>
              <a:rPr lang="en-US" sz="2400" kern="1200" dirty="0">
                <a:solidFill>
                  <a:schemeClr val="bg2">
                    <a:lumMod val="10000"/>
                  </a:schemeClr>
                </a:solidFill>
                <a:latin typeface="Oswald" pitchFamily="2" charset="77"/>
                <a:ea typeface="Open Sans" panose="020B0606030504020204" pitchFamily="34" charset="0"/>
                <a:cs typeface="Open Sans" panose="020B0606030504020204" pitchFamily="34" charset="0"/>
              </a:rPr>
              <a:t>Procure-to-Pay (P2P)</a:t>
            </a:r>
          </a:p>
        </p:txBody>
      </p:sp>
      <p:pic>
        <p:nvPicPr>
          <p:cNvPr id="1026" name="Picture 2" descr="A screenshot of a computer&#10;&#10;AI-generated content may be incorrect.">
            <a:extLst>
              <a:ext uri="{FF2B5EF4-FFF2-40B4-BE49-F238E27FC236}">
                <a16:creationId xmlns:a16="http://schemas.microsoft.com/office/drawing/2014/main" id="{1E0D36AF-7FBC-2FE0-4555-38B7A8C09B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165" b="18087"/>
          <a:stretch>
            <a:fillRect/>
          </a:stretch>
        </p:blipFill>
        <p:spPr bwMode="auto">
          <a:xfrm>
            <a:off x="3433743" y="1204365"/>
            <a:ext cx="8476316" cy="4854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674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246FA-5D63-EBE0-34C6-96E09CE6233F}"/>
              </a:ext>
            </a:extLst>
          </p:cNvPr>
          <p:cNvSpPr>
            <a:spLocks noGrp="1"/>
          </p:cNvSpPr>
          <p:nvPr>
            <p:ph type="title"/>
          </p:nvPr>
        </p:nvSpPr>
        <p:spPr/>
        <p:txBody>
          <a:bodyPr/>
          <a:lstStyle/>
          <a:p>
            <a:r>
              <a:rPr lang="en-US" dirty="0"/>
              <a:t>CSUBUY P2P cont.</a:t>
            </a:r>
          </a:p>
        </p:txBody>
      </p:sp>
      <p:sp>
        <p:nvSpPr>
          <p:cNvPr id="5" name="Slide Number Placeholder 4">
            <a:extLst>
              <a:ext uri="{FF2B5EF4-FFF2-40B4-BE49-F238E27FC236}">
                <a16:creationId xmlns:a16="http://schemas.microsoft.com/office/drawing/2014/main" id="{822C0BEF-53F3-AC54-8BAE-7B9BC86EC149}"/>
              </a:ext>
            </a:extLst>
          </p:cNvPr>
          <p:cNvSpPr>
            <a:spLocks noGrp="1"/>
          </p:cNvSpPr>
          <p:nvPr>
            <p:ph type="sldNum" sz="quarter" idx="12"/>
          </p:nvPr>
        </p:nvSpPr>
        <p:spPr/>
        <p:txBody>
          <a:bodyPr/>
          <a:lstStyle/>
          <a:p>
            <a:fld id="{5B183420-2B76-864B-A38F-5B19AD9C35DC}" type="slidenum">
              <a:rPr lang="en-US" smtClean="0"/>
              <a:t>17</a:t>
            </a:fld>
            <a:endParaRPr lang="en-US"/>
          </a:p>
        </p:txBody>
      </p:sp>
      <p:sp>
        <p:nvSpPr>
          <p:cNvPr id="6" name="Content Placeholder 2">
            <a:extLst>
              <a:ext uri="{FF2B5EF4-FFF2-40B4-BE49-F238E27FC236}">
                <a16:creationId xmlns:a16="http://schemas.microsoft.com/office/drawing/2014/main" id="{A3D51C4F-9E47-0D65-97B0-B0F87FAC0563}"/>
              </a:ext>
            </a:extLst>
          </p:cNvPr>
          <p:cNvSpPr>
            <a:spLocks noGrp="1"/>
          </p:cNvSpPr>
          <p:nvPr>
            <p:ph sz="half" idx="1"/>
          </p:nvPr>
        </p:nvSpPr>
        <p:spPr>
          <a:xfrm>
            <a:off x="281939" y="1285461"/>
            <a:ext cx="11284419" cy="4600998"/>
          </a:xfrm>
          <a:prstGeom prst="rect">
            <a:avLst/>
          </a:prstGeom>
        </p:spPr>
        <p:txBody>
          <a:bodyPr vert="horz" lIns="0" tIns="45720" rIns="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2"/>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1" indent="-342900">
              <a:lnSpc>
                <a:spcPct val="100000"/>
              </a:lnSpc>
              <a:spcBef>
                <a:spcPts val="600"/>
              </a:spcBef>
              <a:spcAft>
                <a:spcPts val="600"/>
              </a:spcAft>
              <a:buFont typeface="Arial" panose="020B0604020202020204" pitchFamily="34" charset="0"/>
              <a:buChar char="•"/>
            </a:pP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Create and submit Requisitions to order goods and services and/or pay invoices.</a:t>
            </a:r>
          </a:p>
          <a:p>
            <a:pPr marL="800100" lvl="1" indent="-342900">
              <a:lnSpc>
                <a:spcPct val="100000"/>
              </a:lnSpc>
              <a:spcBef>
                <a:spcPts val="600"/>
              </a:spcBef>
              <a:spcAft>
                <a:spcPts val="600"/>
              </a:spcAft>
              <a:buFont typeface="Arial" panose="020B0604020202020204" pitchFamily="34" charset="0"/>
              <a:buChar char="•"/>
            </a:pP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Use the correct form type for the purchase. </a:t>
            </a:r>
          </a:p>
          <a:p>
            <a:pPr marL="800100" lvl="1" indent="-342900">
              <a:lnSpc>
                <a:spcPct val="100000"/>
              </a:lnSpc>
              <a:spcBef>
                <a:spcPts val="600"/>
              </a:spcBef>
              <a:spcAft>
                <a:spcPts val="600"/>
              </a:spcAft>
              <a:buFont typeface="Arial" panose="020B0604020202020204" pitchFamily="34" charset="0"/>
              <a:buChar char="•"/>
            </a:pP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Do not use to process payments to CSU employees, retirees or current students. </a:t>
            </a:r>
          </a:p>
          <a:p>
            <a:pPr marL="800100" lvl="1" indent="-342900">
              <a:lnSpc>
                <a:spcPct val="100000"/>
              </a:lnSpc>
              <a:spcBef>
                <a:spcPts val="600"/>
              </a:spcBef>
              <a:spcAft>
                <a:spcPts val="600"/>
              </a:spcAft>
              <a:buFont typeface="Arial" panose="020B0604020202020204" pitchFamily="34" charset="0"/>
              <a:buChar char="•"/>
            </a:pP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Suppliers must complete registration to be active for shopping. </a:t>
            </a:r>
          </a:p>
          <a:p>
            <a:pPr marL="800100" lvl="1" indent="-342900">
              <a:lnSpc>
                <a:spcPct val="100000"/>
              </a:lnSpc>
              <a:spcBef>
                <a:spcPts val="600"/>
              </a:spcBef>
              <a:spcAft>
                <a:spcPts val="600"/>
              </a:spcAft>
              <a:buFont typeface="Arial" panose="020B0604020202020204" pitchFamily="34" charset="0"/>
              <a:buChar char="•"/>
            </a:pP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Verify commodity code is accurate for goods or services. </a:t>
            </a:r>
          </a:p>
          <a:p>
            <a:pPr marL="800100" lvl="1" indent="-342900">
              <a:lnSpc>
                <a:spcPct val="100000"/>
              </a:lnSpc>
              <a:spcBef>
                <a:spcPts val="600"/>
              </a:spcBef>
              <a:spcAft>
                <a:spcPts val="600"/>
              </a:spcAft>
              <a:buFont typeface="Arial" panose="020B0604020202020204" pitchFamily="34" charset="0"/>
              <a:buChar char="•"/>
            </a:pP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Attach quotes, contracts, and invoices related to order. </a:t>
            </a:r>
          </a:p>
          <a:p>
            <a:pPr marL="800100" lvl="1" indent="-342900">
              <a:lnSpc>
                <a:spcPct val="100000"/>
              </a:lnSpc>
              <a:spcBef>
                <a:spcPts val="600"/>
              </a:spcBef>
              <a:spcAft>
                <a:spcPts val="600"/>
              </a:spcAft>
              <a:buFont typeface="Arial" panose="020B0604020202020204" pitchFamily="34" charset="0"/>
              <a:buChar char="•"/>
            </a:pP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3-way match requires receiving, 2-way match requires invoice approval</a:t>
            </a:r>
            <a:r>
              <a:rPr lang="en-US" sz="2800" dirty="0">
                <a:solidFill>
                  <a:schemeClr val="tx1"/>
                </a:solidFill>
                <a:latin typeface="Open Sans"/>
                <a:ea typeface="Open Sans"/>
                <a:cs typeface="Open Sans"/>
              </a:rPr>
              <a:t>. </a:t>
            </a:r>
          </a:p>
          <a:p>
            <a:pPr marL="800100" lvl="1" indent="-342900">
              <a:buFont typeface="Arial" panose="020B0604020202020204" pitchFamily="34" charset="0"/>
              <a:buChar char="•"/>
            </a:pPr>
            <a:endParaRPr lang="en-US" dirty="0">
              <a:solidFill>
                <a:schemeClr val="tx1"/>
              </a:solidFill>
              <a:latin typeface="Open Sans"/>
              <a:ea typeface="Open Sans"/>
              <a:cs typeface="Open Sans"/>
            </a:endParaRPr>
          </a:p>
          <a:p>
            <a:pPr marL="800100" lvl="1" indent="-342900">
              <a:buFont typeface="Arial" panose="020B0604020202020204" pitchFamily="34" charset="0"/>
              <a:buChar char="•"/>
            </a:pPr>
            <a:endParaRPr lang="en-US" dirty="0">
              <a:solidFill>
                <a:schemeClr val="tx1"/>
              </a:solidFill>
              <a:latin typeface="Open Sans"/>
              <a:ea typeface="Open Sans"/>
              <a:cs typeface="Open Sans"/>
            </a:endParaRPr>
          </a:p>
          <a:p>
            <a:pPr marL="342900" indent="-342900">
              <a:buFont typeface="Arial" panose="020B0604020202020204" pitchFamily="34" charset="0"/>
              <a:buChar char="•"/>
            </a:pPr>
            <a:endParaRPr lang="en-US" sz="1200" dirty="0">
              <a:solidFill>
                <a:schemeClr val="tx1"/>
              </a:solidFill>
              <a:latin typeface="Open Sans"/>
              <a:ea typeface="Open Sans"/>
              <a:cs typeface="Open Sans"/>
            </a:endParaRPr>
          </a:p>
          <a:p>
            <a:pPr marL="342900" indent="-342900">
              <a:buFont typeface="Arial" panose="020B0604020202020204" pitchFamily="34" charset="0"/>
              <a:buChar char="•"/>
            </a:pPr>
            <a:endParaRPr lang="en-US" sz="1200" dirty="0">
              <a:solidFill>
                <a:schemeClr val="tx1"/>
              </a:solidFill>
              <a:latin typeface="Open Sans"/>
              <a:ea typeface="Open Sans"/>
              <a:cs typeface="Open Sans"/>
            </a:endParaRPr>
          </a:p>
          <a:p>
            <a:pPr marL="342900" indent="-342900">
              <a:buFont typeface="Arial" panose="020B0604020202020204" pitchFamily="34" charset="0"/>
              <a:buChar char="•"/>
            </a:pPr>
            <a:endParaRPr lang="en-US" dirty="0">
              <a:solidFill>
                <a:schemeClr val="tx1"/>
              </a:solidFill>
              <a:latin typeface="Open Sans"/>
              <a:ea typeface="Open Sans"/>
              <a:cs typeface="Open Sans"/>
            </a:endParaRPr>
          </a:p>
          <a:p>
            <a:pPr marL="342900" indent="-342900">
              <a:buFont typeface="Arial" panose="020B0604020202020204" pitchFamily="34" charset="0"/>
              <a:buChar char="•"/>
            </a:pPr>
            <a:endParaRPr lang="en-US" dirty="0">
              <a:solidFill>
                <a:schemeClr val="tx1"/>
              </a:solidFill>
              <a:latin typeface="Open Sans"/>
              <a:ea typeface="Open Sans"/>
              <a:cs typeface="Open Sans"/>
            </a:endParaRPr>
          </a:p>
          <a:p>
            <a:endParaRPr lang="en-US" dirty="0">
              <a:solidFill>
                <a:srgbClr val="333333"/>
              </a:solidFill>
            </a:endParaRPr>
          </a:p>
        </p:txBody>
      </p:sp>
    </p:spTree>
    <p:extLst>
      <p:ext uri="{BB962C8B-B14F-4D97-AF65-F5344CB8AC3E}">
        <p14:creationId xmlns:p14="http://schemas.microsoft.com/office/powerpoint/2010/main" val="1484843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5496F-B01B-E5FE-1761-6B0ED9305B2C}"/>
              </a:ext>
            </a:extLst>
          </p:cNvPr>
          <p:cNvSpPr>
            <a:spLocks noGrp="1"/>
          </p:cNvSpPr>
          <p:nvPr>
            <p:ph type="title"/>
          </p:nvPr>
        </p:nvSpPr>
        <p:spPr/>
        <p:txBody>
          <a:bodyPr/>
          <a:lstStyle/>
          <a:p>
            <a:r>
              <a:rPr lang="en-US" dirty="0"/>
              <a:t>Requisition/Purchase Order Processing</a:t>
            </a:r>
          </a:p>
        </p:txBody>
      </p:sp>
      <p:sp>
        <p:nvSpPr>
          <p:cNvPr id="5" name="Slide Number Placeholder 4">
            <a:extLst>
              <a:ext uri="{FF2B5EF4-FFF2-40B4-BE49-F238E27FC236}">
                <a16:creationId xmlns:a16="http://schemas.microsoft.com/office/drawing/2014/main" id="{FAB96917-FD0B-A732-90D6-4CC70C94F5F6}"/>
              </a:ext>
            </a:extLst>
          </p:cNvPr>
          <p:cNvSpPr>
            <a:spLocks noGrp="1"/>
          </p:cNvSpPr>
          <p:nvPr>
            <p:ph type="sldNum" sz="quarter" idx="12"/>
          </p:nvPr>
        </p:nvSpPr>
        <p:spPr/>
        <p:txBody>
          <a:bodyPr/>
          <a:lstStyle/>
          <a:p>
            <a:fld id="{5B183420-2B76-864B-A38F-5B19AD9C35DC}" type="slidenum">
              <a:rPr lang="en-US" smtClean="0"/>
              <a:t>18</a:t>
            </a:fld>
            <a:endParaRPr lang="en-US"/>
          </a:p>
        </p:txBody>
      </p:sp>
      <p:sp>
        <p:nvSpPr>
          <p:cNvPr id="6" name="Content Placeholder 2">
            <a:extLst>
              <a:ext uri="{FF2B5EF4-FFF2-40B4-BE49-F238E27FC236}">
                <a16:creationId xmlns:a16="http://schemas.microsoft.com/office/drawing/2014/main" id="{BBF65979-CF16-DA0A-05F9-23CD34B8F0A0}"/>
              </a:ext>
            </a:extLst>
          </p:cNvPr>
          <p:cNvSpPr>
            <a:spLocks noGrp="1"/>
          </p:cNvSpPr>
          <p:nvPr/>
        </p:nvSpPr>
        <p:spPr>
          <a:xfrm>
            <a:off x="409073" y="1272209"/>
            <a:ext cx="11425118" cy="4983039"/>
          </a:xfrm>
          <a:prstGeom prst="rect">
            <a:avLst/>
          </a:prstGeom>
        </p:spPr>
        <p:txBody>
          <a:bodyPr vert="horz" lIns="0" tIns="45720" rIns="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2"/>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600"/>
              </a:spcBef>
              <a:spcAft>
                <a:spcPts val="1200"/>
              </a:spcAft>
              <a:buChar char="•"/>
            </a:pPr>
            <a:r>
              <a:rPr lang="en-US" sz="2600" dirty="0">
                <a:solidFill>
                  <a:schemeClr val="tx1"/>
                </a:solidFill>
                <a:latin typeface="Calibri" panose="020F0502020204030204" pitchFamily="34" charset="0"/>
                <a:ea typeface="Calibri" panose="020F0502020204030204" pitchFamily="34" charset="0"/>
                <a:cs typeface="Calibri" panose="020F0502020204030204" pitchFamily="34" charset="0"/>
              </a:rPr>
              <a:t>Orders for furniture, catering, event rentals, software, on-site services, contractual services must be submitted in CSUBUY Procure-to-Pay for Procurement to process. </a:t>
            </a:r>
          </a:p>
          <a:p>
            <a:pPr marL="342900" indent="-342900">
              <a:lnSpc>
                <a:spcPct val="100000"/>
              </a:lnSpc>
              <a:spcBef>
                <a:spcPts val="600"/>
              </a:spcBef>
              <a:spcAft>
                <a:spcPts val="1200"/>
              </a:spcAft>
              <a:buChar char="•"/>
            </a:pPr>
            <a:r>
              <a:rPr lang="en-US" sz="2600" dirty="0">
                <a:solidFill>
                  <a:schemeClr val="tx1"/>
                </a:solidFill>
                <a:latin typeface="Calibri" panose="020F0502020204030204" pitchFamily="34" charset="0"/>
                <a:ea typeface="Calibri" panose="020F0502020204030204" pitchFamily="34" charset="0"/>
                <a:cs typeface="Calibri" panose="020F0502020204030204" pitchFamily="34" charset="0"/>
              </a:rPr>
              <a:t>Procurement buyer obtains insurance and/or processes contract, if applicable. Purchase Order issued once all required approvals obtained.</a:t>
            </a:r>
          </a:p>
          <a:p>
            <a:pPr marL="342900" indent="-342900">
              <a:lnSpc>
                <a:spcPct val="100000"/>
              </a:lnSpc>
              <a:spcBef>
                <a:spcPts val="600"/>
              </a:spcBef>
              <a:spcAft>
                <a:spcPts val="1200"/>
              </a:spcAft>
              <a:buChar char="•"/>
            </a:pPr>
            <a:r>
              <a:rPr lang="en-US" sz="2600" dirty="0">
                <a:solidFill>
                  <a:schemeClr val="tx1"/>
                </a:solidFill>
                <a:latin typeface="Calibri" panose="020F0502020204030204" pitchFamily="34" charset="0"/>
                <a:ea typeface="Calibri" panose="020F0502020204030204" pitchFamily="34" charset="0"/>
                <a:cs typeface="Calibri" panose="020F0502020204030204" pitchFamily="34" charset="0"/>
              </a:rPr>
              <a:t>Plan ahead and submit 4-6 weeks prior to event or when good/service needed, however, some requests, such as IT software, can take longer. </a:t>
            </a:r>
          </a:p>
          <a:p>
            <a:pPr marL="342900" indent="-342900">
              <a:lnSpc>
                <a:spcPct val="100000"/>
              </a:lnSpc>
              <a:spcBef>
                <a:spcPts val="600"/>
              </a:spcBef>
              <a:spcAft>
                <a:spcPts val="1200"/>
              </a:spcAft>
              <a:buChar char="•"/>
            </a:pPr>
            <a:r>
              <a:rPr lang="en-US" sz="2600" dirty="0">
                <a:solidFill>
                  <a:schemeClr val="tx1"/>
                </a:solidFill>
                <a:latin typeface="Calibri" panose="020F0502020204030204" pitchFamily="34" charset="0"/>
                <a:ea typeface="Calibri" panose="020F0502020204030204" pitchFamily="34" charset="0"/>
                <a:cs typeface="Calibri" panose="020F0502020204030204" pitchFamily="34" charset="0"/>
              </a:rPr>
              <a:t>If supplier is new and not active in P2P, can take 2-4 weeks or longer to process.</a:t>
            </a:r>
          </a:p>
          <a:p>
            <a:pPr marL="342900" indent="-342900">
              <a:lnSpc>
                <a:spcPct val="100000"/>
              </a:lnSpc>
              <a:spcBef>
                <a:spcPts val="600"/>
              </a:spcBef>
              <a:spcAft>
                <a:spcPts val="1200"/>
              </a:spcAft>
              <a:buChar char="•"/>
            </a:pPr>
            <a:r>
              <a:rPr lang="en-US" sz="2600" dirty="0">
                <a:solidFill>
                  <a:schemeClr val="tx1"/>
                </a:solidFill>
                <a:latin typeface="Calibri" panose="020F0502020204030204" pitchFamily="34" charset="0"/>
                <a:ea typeface="Calibri" panose="020F0502020204030204" pitchFamily="34" charset="0"/>
                <a:cs typeface="Calibri" panose="020F0502020204030204" pitchFamily="34" charset="0"/>
              </a:rPr>
              <a:t>High dollar purchases and/or multi-year contracts may require bidding, contact Procurement for determination and next steps. </a:t>
            </a:r>
          </a:p>
          <a:p>
            <a:endParaRPr lang="en-US" dirty="0">
              <a:solidFill>
                <a:srgbClr val="707371"/>
              </a:solidFill>
            </a:endParaRPr>
          </a:p>
          <a:p>
            <a:pPr lvl="1"/>
            <a:endParaRPr lang="en-US" dirty="0">
              <a:solidFill>
                <a:srgbClr val="E7E6E6"/>
              </a:solidFill>
            </a:endParaRPr>
          </a:p>
          <a:p>
            <a:pPr lvl="1"/>
            <a:endParaRPr lang="en-US" dirty="0">
              <a:solidFill>
                <a:srgbClr val="707371"/>
              </a:solidFill>
            </a:endParaRPr>
          </a:p>
        </p:txBody>
      </p:sp>
    </p:spTree>
    <p:extLst>
      <p:ext uri="{BB962C8B-B14F-4D97-AF65-F5344CB8AC3E}">
        <p14:creationId xmlns:p14="http://schemas.microsoft.com/office/powerpoint/2010/main" val="4045455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FA2EF-4F08-B15D-6D17-0B4DB9D24EF8}"/>
              </a:ext>
            </a:extLst>
          </p:cNvPr>
          <p:cNvSpPr>
            <a:spLocks noGrp="1"/>
          </p:cNvSpPr>
          <p:nvPr>
            <p:ph type="title"/>
          </p:nvPr>
        </p:nvSpPr>
        <p:spPr>
          <a:xfrm>
            <a:off x="281940" y="339366"/>
            <a:ext cx="11910060" cy="725864"/>
          </a:xfrm>
        </p:spPr>
        <p:txBody>
          <a:bodyPr vert="horz" lIns="0" tIns="45720" rIns="0" bIns="45720" rtlCol="0" anchor="t" anchorCtr="0">
            <a:normAutofit/>
          </a:bodyPr>
          <a:lstStyle/>
          <a:p>
            <a:r>
              <a:rPr lang="en-US" sz="4400" kern="1200">
                <a:latin typeface="Oswald" pitchFamily="2" charset="77"/>
                <a:ea typeface="Open Sans" panose="020B0606030504020204" pitchFamily="34" charset="0"/>
                <a:cs typeface="Open Sans" panose="020B0606030504020204" pitchFamily="34" charset="0"/>
              </a:rPr>
              <a:t>Unauthorized Purchases</a:t>
            </a:r>
          </a:p>
        </p:txBody>
      </p:sp>
      <p:pic>
        <p:nvPicPr>
          <p:cNvPr id="12" name="Graphic 11" descr="Warning outline">
            <a:extLst>
              <a:ext uri="{FF2B5EF4-FFF2-40B4-BE49-F238E27FC236}">
                <a16:creationId xmlns:a16="http://schemas.microsoft.com/office/drawing/2014/main" id="{FC22767D-0FF0-3B89-4984-0DF80F3F25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1578" y="1495015"/>
            <a:ext cx="4013017" cy="4013017"/>
          </a:xfrm>
          <a:prstGeom prst="rect">
            <a:avLst/>
          </a:prstGeom>
        </p:spPr>
      </p:pic>
      <p:sp>
        <p:nvSpPr>
          <p:cNvPr id="10" name="Content Placeholder 2">
            <a:extLst>
              <a:ext uri="{FF2B5EF4-FFF2-40B4-BE49-F238E27FC236}">
                <a16:creationId xmlns:a16="http://schemas.microsoft.com/office/drawing/2014/main" id="{C04C6C7D-362C-6C7B-D609-D120F4C91C74}"/>
              </a:ext>
            </a:extLst>
          </p:cNvPr>
          <p:cNvSpPr>
            <a:spLocks noGrp="1"/>
          </p:cNvSpPr>
          <p:nvPr/>
        </p:nvSpPr>
        <p:spPr>
          <a:xfrm>
            <a:off x="5101390" y="1291444"/>
            <a:ext cx="6489032" cy="4791304"/>
          </a:xfrm>
          <a:prstGeom prst="rect">
            <a:avLst/>
          </a:prstGeom>
        </p:spPr>
        <p:txBody>
          <a:bodyPr vert="horz" lIns="0" tIns="45720" rIns="0" bIns="45720" rtlCol="0">
            <a:noAutofit/>
          </a:bodyPr>
          <a:lstStyle>
            <a:lvl1pPr marL="68580" indent="-18288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17220" indent="-18288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Open Sans" panose="020B0606030504020204" pitchFamily="34" charset="0"/>
                <a:ea typeface="Open Sans" panose="020B0606030504020204" pitchFamily="34" charset="0"/>
                <a:cs typeface="Open Sans" panose="020B0606030504020204" pitchFamily="34" charset="0"/>
              </a:defRPr>
            </a:lvl2pPr>
            <a:lvl3pPr marL="1108710" indent="-164592"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2800" kern="1200" dirty="0">
                <a:solidFill>
                  <a:schemeClr val="tx1"/>
                </a:solidFill>
                <a:latin typeface="+mn-lt"/>
                <a:ea typeface="Open Sans" panose="020B0606030504020204" pitchFamily="34" charset="0"/>
                <a:cs typeface="Open Sans" panose="020B0606030504020204" pitchFamily="34" charset="0"/>
              </a:rPr>
              <a:t>Purchases for goods or services made without an authorized purchase order or contract processed by CSUB Procurement &amp; Contract Services, is a violation of State law and CSU policy.  </a:t>
            </a:r>
          </a:p>
          <a:p>
            <a:pPr marL="0" indent="0">
              <a:buNone/>
            </a:pPr>
            <a:endParaRPr lang="en-US" sz="2800" kern="1200" dirty="0">
              <a:solidFill>
                <a:schemeClr val="tx1"/>
              </a:solidFill>
              <a:latin typeface="+mn-lt"/>
              <a:ea typeface="Open Sans" panose="020B0606030504020204" pitchFamily="34" charset="0"/>
              <a:cs typeface="Open Sans" panose="020B0606030504020204" pitchFamily="34" charset="0"/>
            </a:endParaRPr>
          </a:p>
          <a:p>
            <a:pPr marL="342900" indent="-342900"/>
            <a:r>
              <a:rPr lang="en-US" sz="2800" kern="1200" dirty="0">
                <a:solidFill>
                  <a:schemeClr val="tx1"/>
                </a:solidFill>
                <a:latin typeface="+mn-lt"/>
                <a:ea typeface="Open Sans" panose="020B0606030504020204" pitchFamily="34" charset="0"/>
                <a:cs typeface="Open Sans" panose="020B0606030504020204" pitchFamily="34" charset="0"/>
              </a:rPr>
              <a:t>Such unauthorized purchases can be considered a personal obligation of the individual who made the purchase as opposed to an obligation of the University, requiring reimbursement for the expense. </a:t>
            </a:r>
          </a:p>
        </p:txBody>
      </p:sp>
      <p:sp>
        <p:nvSpPr>
          <p:cNvPr id="5" name="Slide Number Placeholder 4">
            <a:extLst>
              <a:ext uri="{FF2B5EF4-FFF2-40B4-BE49-F238E27FC236}">
                <a16:creationId xmlns:a16="http://schemas.microsoft.com/office/drawing/2014/main" id="{B755448E-52F6-B23D-6D2E-F8AF11E518BD}"/>
              </a:ext>
            </a:extLst>
          </p:cNvPr>
          <p:cNvSpPr>
            <a:spLocks noGrp="1"/>
          </p:cNvSpPr>
          <p:nvPr>
            <p:ph type="sldNum" sz="quarter" idx="12"/>
          </p:nvPr>
        </p:nvSpPr>
        <p:spPr>
          <a:xfrm>
            <a:off x="5702823" y="6359034"/>
            <a:ext cx="786353" cy="365125"/>
          </a:xfrm>
        </p:spPr>
        <p:txBody>
          <a:bodyPr vert="horz" lIns="91440" tIns="45720" rIns="91440" bIns="45720" rtlCol="0" anchor="ctr">
            <a:normAutofit/>
          </a:bodyPr>
          <a:lstStyle/>
          <a:p>
            <a:pPr>
              <a:spcAft>
                <a:spcPts val="600"/>
              </a:spcAft>
            </a:pPr>
            <a:fld id="{5B183420-2B76-864B-A38F-5B19AD9C35DC}" type="slidenum">
              <a:rPr lang="en-US" smtClean="0"/>
              <a:pPr>
                <a:spcAft>
                  <a:spcPts val="600"/>
                </a:spcAft>
              </a:pPr>
              <a:t>19</a:t>
            </a:fld>
            <a:endParaRPr lang="en-US"/>
          </a:p>
        </p:txBody>
      </p:sp>
      <p:sp>
        <p:nvSpPr>
          <p:cNvPr id="6" name="AutoShape 2" descr="Warning outline">
            <a:extLst>
              <a:ext uri="{FF2B5EF4-FFF2-40B4-BE49-F238E27FC236}">
                <a16:creationId xmlns:a16="http://schemas.microsoft.com/office/drawing/2014/main" id="{3DCC96E8-D4D0-9EFF-D50B-4D7DDC7755F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82378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C5DEF-DA7D-CA50-FC6D-BE1374E33B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861258-F9EA-1625-EF20-78C60682C421}"/>
              </a:ext>
            </a:extLst>
          </p:cNvPr>
          <p:cNvSpPr>
            <a:spLocks noGrp="1"/>
          </p:cNvSpPr>
          <p:nvPr>
            <p:ph type="title"/>
          </p:nvPr>
        </p:nvSpPr>
        <p:spPr/>
        <p:txBody>
          <a:bodyPr/>
          <a:lstStyle/>
          <a:p>
            <a:r>
              <a:rPr lang="en-US" dirty="0"/>
              <a:t>Campus Accounting </a:t>
            </a:r>
          </a:p>
        </p:txBody>
      </p:sp>
      <p:sp>
        <p:nvSpPr>
          <p:cNvPr id="3" name="Content Placeholder 2">
            <a:extLst>
              <a:ext uri="{FF2B5EF4-FFF2-40B4-BE49-F238E27FC236}">
                <a16:creationId xmlns:a16="http://schemas.microsoft.com/office/drawing/2014/main" id="{7B3AEC0A-B191-8AC8-8721-8705B7973069}"/>
              </a:ext>
            </a:extLst>
          </p:cNvPr>
          <p:cNvSpPr>
            <a:spLocks noGrp="1"/>
          </p:cNvSpPr>
          <p:nvPr>
            <p:ph sz="half" idx="1"/>
          </p:nvPr>
        </p:nvSpPr>
        <p:spPr>
          <a:xfrm>
            <a:off x="281939" y="1535121"/>
            <a:ext cx="8823961" cy="4351338"/>
          </a:xfrm>
        </p:spPr>
        <p:txBody>
          <a:bodyPr/>
          <a:lstStyle/>
          <a:p>
            <a:pPr marL="0" indent="0">
              <a:buNone/>
            </a:pPr>
            <a:r>
              <a:rPr lang="en-US" sz="2800" b="1" dirty="0">
                <a:solidFill>
                  <a:schemeClr val="accent5"/>
                </a:solidFill>
              </a:rPr>
              <a:t>Learning Objectives</a:t>
            </a:r>
          </a:p>
          <a:p>
            <a:pPr marL="342900" indent="-342900">
              <a:buFont typeface="Arial" panose="020B0604020202020204" pitchFamily="34" charset="0"/>
              <a:buChar char="•"/>
            </a:pPr>
            <a:r>
              <a:rPr lang="en-US" sz="2200" dirty="0">
                <a:solidFill>
                  <a:schemeClr val="accent5"/>
                </a:solidFill>
              </a:rPr>
              <a:t>Importance of Delegation of Authority </a:t>
            </a:r>
          </a:p>
          <a:p>
            <a:pPr marL="342900" indent="-342900">
              <a:buFont typeface="Arial" panose="020B0604020202020204" pitchFamily="34" charset="0"/>
              <a:buChar char="•"/>
            </a:pPr>
            <a:r>
              <a:rPr lang="en-US" sz="2200" dirty="0">
                <a:solidFill>
                  <a:schemeClr val="accent5"/>
                </a:solidFill>
              </a:rPr>
              <a:t>Responsibilities of Delegated Approver</a:t>
            </a:r>
          </a:p>
          <a:p>
            <a:pPr marL="342900" indent="-342900">
              <a:buFont typeface="Arial" panose="020B0604020202020204" pitchFamily="34" charset="0"/>
              <a:buChar char="•"/>
            </a:pPr>
            <a:r>
              <a:rPr lang="en-US" sz="2200" dirty="0">
                <a:solidFill>
                  <a:schemeClr val="accent5"/>
                </a:solidFill>
              </a:rPr>
              <a:t>Managing and Updating DOA</a:t>
            </a:r>
          </a:p>
          <a:p>
            <a:pPr marL="342900" indent="-342900">
              <a:buFont typeface="Arial" panose="020B0604020202020204" pitchFamily="34" charset="0"/>
              <a:buChar char="•"/>
            </a:pPr>
            <a:r>
              <a:rPr lang="en-US" sz="2200" dirty="0">
                <a:solidFill>
                  <a:schemeClr val="accent5"/>
                </a:solidFill>
              </a:rPr>
              <a:t>Overview of DOA Structure</a:t>
            </a:r>
          </a:p>
          <a:p>
            <a:pPr marL="342900" indent="-342900">
              <a:buFont typeface="Arial" panose="020B0604020202020204" pitchFamily="34" charset="0"/>
              <a:buChar char="•"/>
            </a:pPr>
            <a:r>
              <a:rPr lang="en-US" sz="2200" dirty="0">
                <a:solidFill>
                  <a:schemeClr val="accent5"/>
                </a:solidFill>
              </a:rPr>
              <a:t>Overview of </a:t>
            </a:r>
            <a:r>
              <a:rPr lang="en-US" sz="2200" dirty="0" err="1">
                <a:solidFill>
                  <a:schemeClr val="accent5"/>
                </a:solidFill>
              </a:rPr>
              <a:t>Chartfield</a:t>
            </a:r>
            <a:r>
              <a:rPr lang="en-US" sz="2200" dirty="0">
                <a:solidFill>
                  <a:schemeClr val="accent5"/>
                </a:solidFill>
              </a:rPr>
              <a:t> Request Form</a:t>
            </a:r>
          </a:p>
          <a:p>
            <a:pPr marL="342900" indent="-342900">
              <a:buFont typeface="Arial" panose="020B0604020202020204" pitchFamily="34" charset="0"/>
              <a:buChar char="•"/>
            </a:pPr>
            <a:r>
              <a:rPr lang="en-US" sz="2200" dirty="0">
                <a:solidFill>
                  <a:schemeClr val="accent5"/>
                </a:solidFill>
              </a:rPr>
              <a:t>Upcoming Changes to DOA</a:t>
            </a:r>
          </a:p>
          <a:p>
            <a:pPr marL="342900" indent="-342900">
              <a:buFont typeface="Arial" panose="020B0604020202020204" pitchFamily="34" charset="0"/>
              <a:buChar char="•"/>
            </a:pPr>
            <a:r>
              <a:rPr lang="en-US" sz="2200" dirty="0">
                <a:solidFill>
                  <a:schemeClr val="accent5"/>
                </a:solidFill>
              </a:rPr>
              <a:t>Trust Agreement Purpose </a:t>
            </a:r>
          </a:p>
          <a:p>
            <a:pPr marL="342900" indent="-342900">
              <a:buFont typeface="Arial" panose="020B0604020202020204" pitchFamily="34" charset="0"/>
              <a:buChar char="•"/>
            </a:pPr>
            <a:r>
              <a:rPr lang="en-US" sz="2200" dirty="0">
                <a:solidFill>
                  <a:schemeClr val="accent5"/>
                </a:solidFill>
              </a:rPr>
              <a:t>Requirements of Trust Agreements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E105F39B-D34A-AE4A-7A8F-AD3950194D97}"/>
              </a:ext>
            </a:extLst>
          </p:cNvPr>
          <p:cNvSpPr>
            <a:spLocks noGrp="1"/>
          </p:cNvSpPr>
          <p:nvPr>
            <p:ph type="sldNum" sz="quarter" idx="12"/>
          </p:nvPr>
        </p:nvSpPr>
        <p:spPr/>
        <p:txBody>
          <a:bodyPr/>
          <a:lstStyle/>
          <a:p>
            <a:fld id="{5B183420-2B76-864B-A38F-5B19AD9C35DC}" type="slidenum">
              <a:rPr lang="en-US" smtClean="0"/>
              <a:t>2</a:t>
            </a:fld>
            <a:endParaRPr lang="en-US"/>
          </a:p>
        </p:txBody>
      </p:sp>
      <p:pic>
        <p:nvPicPr>
          <p:cNvPr id="11" name="Content Placeholder 10">
            <a:extLst>
              <a:ext uri="{FF2B5EF4-FFF2-40B4-BE49-F238E27FC236}">
                <a16:creationId xmlns:a16="http://schemas.microsoft.com/office/drawing/2014/main" id="{088A3539-23D9-3EF3-F32B-2CC89644FE2B}"/>
              </a:ext>
            </a:extLst>
          </p:cNvPr>
          <p:cNvPicPr>
            <a:picLocks noGrp="1" noChangeAspect="1"/>
          </p:cNvPicPr>
          <p:nvPr>
            <p:ph sz="half" idx="2"/>
          </p:nvPr>
        </p:nvPicPr>
        <p:blipFill>
          <a:blip r:embed="rId3"/>
          <a:srcRect t="2080" b="7734"/>
          <a:stretch>
            <a:fillRect/>
          </a:stretch>
        </p:blipFill>
        <p:spPr>
          <a:xfrm>
            <a:off x="6769294" y="1625600"/>
            <a:ext cx="4860536" cy="3924300"/>
          </a:xfrm>
          <a:prstGeom prst="rect">
            <a:avLst/>
          </a:prstGeom>
        </p:spPr>
      </p:pic>
    </p:spTree>
    <p:extLst>
      <p:ext uri="{BB962C8B-B14F-4D97-AF65-F5344CB8AC3E}">
        <p14:creationId xmlns:p14="http://schemas.microsoft.com/office/powerpoint/2010/main" val="665593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91B41-D567-44C2-1FF2-B1AC8C4FD816}"/>
              </a:ext>
            </a:extLst>
          </p:cNvPr>
          <p:cNvSpPr>
            <a:spLocks noGrp="1"/>
          </p:cNvSpPr>
          <p:nvPr>
            <p:ph type="title"/>
          </p:nvPr>
        </p:nvSpPr>
        <p:spPr/>
        <p:txBody>
          <a:bodyPr/>
          <a:lstStyle/>
          <a:p>
            <a:r>
              <a:rPr lang="en-US" dirty="0"/>
              <a:t>Contract Signing Authority</a:t>
            </a:r>
          </a:p>
        </p:txBody>
      </p:sp>
      <p:sp>
        <p:nvSpPr>
          <p:cNvPr id="5" name="Slide Number Placeholder 4">
            <a:extLst>
              <a:ext uri="{FF2B5EF4-FFF2-40B4-BE49-F238E27FC236}">
                <a16:creationId xmlns:a16="http://schemas.microsoft.com/office/drawing/2014/main" id="{4E999FDF-5309-D2EA-94B5-532E324F2A47}"/>
              </a:ext>
            </a:extLst>
          </p:cNvPr>
          <p:cNvSpPr>
            <a:spLocks noGrp="1"/>
          </p:cNvSpPr>
          <p:nvPr>
            <p:ph type="sldNum" sz="quarter" idx="12"/>
          </p:nvPr>
        </p:nvSpPr>
        <p:spPr/>
        <p:txBody>
          <a:bodyPr/>
          <a:lstStyle/>
          <a:p>
            <a:fld id="{5B183420-2B76-864B-A38F-5B19AD9C35DC}" type="slidenum">
              <a:rPr lang="en-US" smtClean="0"/>
              <a:t>20</a:t>
            </a:fld>
            <a:endParaRPr lang="en-US"/>
          </a:p>
        </p:txBody>
      </p:sp>
      <p:sp>
        <p:nvSpPr>
          <p:cNvPr id="6" name="TextBox 3">
            <a:extLst>
              <a:ext uri="{FF2B5EF4-FFF2-40B4-BE49-F238E27FC236}">
                <a16:creationId xmlns:a16="http://schemas.microsoft.com/office/drawing/2014/main" id="{A08A0CAB-BE57-1703-CE7D-96CC1181F149}"/>
              </a:ext>
            </a:extLst>
          </p:cNvPr>
          <p:cNvSpPr txBox="1"/>
          <p:nvPr/>
        </p:nvSpPr>
        <p:spPr>
          <a:xfrm>
            <a:off x="281940" y="1535278"/>
            <a:ext cx="1101929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ts val="1000"/>
              </a:spcBef>
            </a:pPr>
            <a:r>
              <a:rPr lang="en-US" sz="2000" b="1" dirty="0">
                <a:solidFill>
                  <a:srgbClr val="333333"/>
                </a:solidFill>
                <a:latin typeface="Open Sans" panose="020B0606030504020204" pitchFamily="34" charset="0"/>
                <a:ea typeface="Open Sans" panose="020B0606030504020204" pitchFamily="34" charset="0"/>
                <a:cs typeface="Open Sans" panose="020B0606030504020204" pitchFamily="34" charset="0"/>
              </a:rPr>
              <a:t>Only Authorized officials under delegation can sign contracts on behalf of the Trustees of the CSU or its Auxiliaries.</a:t>
            </a:r>
          </a:p>
        </p:txBody>
      </p:sp>
      <p:sp>
        <p:nvSpPr>
          <p:cNvPr id="7" name="TextBox 4">
            <a:extLst>
              <a:ext uri="{FF2B5EF4-FFF2-40B4-BE49-F238E27FC236}">
                <a16:creationId xmlns:a16="http://schemas.microsoft.com/office/drawing/2014/main" id="{C72C72CF-26F2-8D55-E688-D683CAB34993}"/>
              </a:ext>
            </a:extLst>
          </p:cNvPr>
          <p:cNvSpPr txBox="1"/>
          <p:nvPr/>
        </p:nvSpPr>
        <p:spPr>
          <a:xfrm>
            <a:off x="421088" y="2301668"/>
            <a:ext cx="11631763" cy="346761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spcBef>
                <a:spcPts val="1000"/>
              </a:spcBef>
              <a:buFont typeface="Arial" panose="020B0604020202020204" pitchFamily="34" charset="0"/>
              <a:buChar char="•"/>
            </a:pPr>
            <a:r>
              <a:rPr lang="en-US" sz="2800" dirty="0">
                <a:ea typeface="Open Sans"/>
                <a:cs typeface="Open Sans"/>
              </a:rPr>
              <a:t>Campus and ASI: President, CFO, CPO or designee</a:t>
            </a:r>
            <a:endParaRPr lang="en-US" sz="2800" dirty="0">
              <a:ea typeface="Open Sans" panose="020B0606030504020204" pitchFamily="34" charset="0"/>
              <a:cs typeface="Open Sans" panose="020B0606030504020204" pitchFamily="34" charset="0"/>
            </a:endParaRPr>
          </a:p>
          <a:p>
            <a:pPr marL="342900" indent="-342900">
              <a:lnSpc>
                <a:spcPct val="150000"/>
              </a:lnSpc>
              <a:spcBef>
                <a:spcPts val="1000"/>
              </a:spcBef>
              <a:buFont typeface="Arial" panose="020B0604020202020204" pitchFamily="34" charset="0"/>
              <a:buChar char="•"/>
            </a:pPr>
            <a:r>
              <a:rPr lang="en-US" sz="2800" dirty="0">
                <a:ea typeface="Open Sans"/>
                <a:cs typeface="Open Sans"/>
              </a:rPr>
              <a:t>Foundation (FND): Executive Director Heath Niemeyer </a:t>
            </a:r>
            <a:endParaRPr lang="en-US" sz="2800" dirty="0">
              <a:ea typeface="Open Sans" panose="020B0606030504020204" pitchFamily="34" charset="0"/>
              <a:cs typeface="Open Sans" panose="020B0606030504020204" pitchFamily="34" charset="0"/>
            </a:endParaRPr>
          </a:p>
          <a:p>
            <a:pPr marL="342900" indent="-342900">
              <a:lnSpc>
                <a:spcPct val="150000"/>
              </a:lnSpc>
              <a:spcBef>
                <a:spcPts val="1000"/>
              </a:spcBef>
              <a:buFont typeface="Arial" panose="020B0604020202020204" pitchFamily="34" charset="0"/>
              <a:buChar char="•"/>
            </a:pPr>
            <a:r>
              <a:rPr lang="en-US" sz="2800" dirty="0">
                <a:ea typeface="Open Sans"/>
                <a:cs typeface="Open Sans"/>
              </a:rPr>
              <a:t>Student-Centered Enterprises (SEI): Executive Director Dwayne Cantrell </a:t>
            </a:r>
            <a:endParaRPr lang="en-US" sz="2800" dirty="0">
              <a:ea typeface="Open Sans" panose="020B0606030504020204" pitchFamily="34" charset="0"/>
              <a:cs typeface="Open Sans" panose="020B0606030504020204" pitchFamily="34" charset="0"/>
            </a:endParaRPr>
          </a:p>
          <a:p>
            <a:pPr marL="342900" indent="-342900">
              <a:lnSpc>
                <a:spcPct val="150000"/>
              </a:lnSpc>
              <a:spcBef>
                <a:spcPts val="1000"/>
              </a:spcBef>
              <a:buFont typeface="Arial" panose="020B0604020202020204" pitchFamily="34" charset="0"/>
              <a:buChar char="•"/>
            </a:pPr>
            <a:r>
              <a:rPr lang="en-US" sz="2800" dirty="0">
                <a:ea typeface="Open Sans"/>
                <a:cs typeface="Open Sans"/>
              </a:rPr>
              <a:t>Sponsored Programs Administration (SPA): Executive Director Deborah Thien</a:t>
            </a:r>
            <a:endParaRPr lang="en-US" sz="2800" dirty="0">
              <a:ea typeface="Open Sans" panose="020B0606030504020204" pitchFamily="34" charset="0"/>
              <a:cs typeface="Open Sans" panose="020B0606030504020204" pitchFamily="34" charset="0"/>
            </a:endParaRPr>
          </a:p>
          <a:p>
            <a:pPr>
              <a:lnSpc>
                <a:spcPct val="90000"/>
              </a:lnSpc>
              <a:spcBef>
                <a:spcPts val="1000"/>
              </a:spcBef>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03020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A1B1587-D702-12AB-A3AB-88D49B0B508F}"/>
              </a:ext>
            </a:extLst>
          </p:cNvPr>
          <p:cNvSpPr>
            <a:spLocks noGrp="1"/>
          </p:cNvSpPr>
          <p:nvPr>
            <p:ph type="title"/>
          </p:nvPr>
        </p:nvSpPr>
        <p:spPr>
          <a:xfrm>
            <a:off x="281940" y="339366"/>
            <a:ext cx="11910060" cy="725864"/>
          </a:xfrm>
        </p:spPr>
        <p:txBody>
          <a:bodyPr vert="horz" lIns="0" tIns="45720" rIns="0" bIns="45720" rtlCol="0" anchor="t" anchorCtr="0">
            <a:normAutofit/>
          </a:bodyPr>
          <a:lstStyle>
            <a:lvl1pPr algn="l" defTabSz="914400" rtl="0" eaLnBrk="1" latinLnBrk="0" hangingPunct="1">
              <a:lnSpc>
                <a:spcPct val="90000"/>
              </a:lnSpc>
              <a:spcBef>
                <a:spcPct val="0"/>
              </a:spcBef>
              <a:buNone/>
              <a:defRPr sz="4800" kern="1200">
                <a:solidFill>
                  <a:schemeClr val="accent5"/>
                </a:solidFill>
                <a:latin typeface="Oswald" pitchFamily="2" charset="77"/>
                <a:ea typeface="Open Sans" panose="020B0606030504020204" pitchFamily="34" charset="0"/>
                <a:cs typeface="Open Sans" panose="020B0606030504020204" pitchFamily="34" charset="0"/>
              </a:defRPr>
            </a:lvl1pPr>
          </a:lstStyle>
          <a:p>
            <a:r>
              <a:rPr lang="en-US" sz="4400"/>
              <a:t>Contract Processing </a:t>
            </a:r>
          </a:p>
        </p:txBody>
      </p:sp>
      <p:sp>
        <p:nvSpPr>
          <p:cNvPr id="7" name="Content Placeholder 2">
            <a:extLst>
              <a:ext uri="{FF2B5EF4-FFF2-40B4-BE49-F238E27FC236}">
                <a16:creationId xmlns:a16="http://schemas.microsoft.com/office/drawing/2014/main" id="{BBF65979-CF16-DA0A-05F9-23CD34B8F0A0}"/>
              </a:ext>
            </a:extLst>
          </p:cNvPr>
          <p:cNvSpPr>
            <a:spLocks noGrp="1"/>
          </p:cNvSpPr>
          <p:nvPr>
            <p:ph sz="half" idx="1"/>
          </p:nvPr>
        </p:nvSpPr>
        <p:spPr>
          <a:xfrm>
            <a:off x="281939" y="1298713"/>
            <a:ext cx="6420613" cy="4587746"/>
          </a:xfrm>
        </p:spPr>
        <p:txBody>
          <a:bodyPr vert="horz" lIns="0" tIns="45720" rIns="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2"/>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solidFill>
                  <a:schemeClr val="tx1"/>
                </a:solidFill>
                <a:latin typeface="+mn-lt"/>
              </a:rPr>
              <a:t>Contractual documents that must be reviewed and processed by Procurement:</a:t>
            </a:r>
            <a:endParaRPr lang="en-US" sz="2800" dirty="0">
              <a:solidFill>
                <a:schemeClr val="tx1"/>
              </a:solidFill>
              <a:latin typeface="+mn-lt"/>
            </a:endParaRPr>
          </a:p>
          <a:p>
            <a:pPr marL="742950" lvl="1" indent="-285750">
              <a:spcBef>
                <a:spcPts val="1200"/>
              </a:spcBef>
              <a:buFont typeface="Arial" panose="020B0604020202020204" pitchFamily="34" charset="0"/>
              <a:buChar char="•"/>
            </a:pPr>
            <a:r>
              <a:rPr lang="en-US" sz="2600" dirty="0">
                <a:solidFill>
                  <a:schemeClr val="tx1"/>
                </a:solidFill>
                <a:latin typeface="+mn-lt"/>
              </a:rPr>
              <a:t>Memorandum/Letters of Understanding (MOU/LOU)</a:t>
            </a:r>
          </a:p>
          <a:p>
            <a:pPr marL="742950" lvl="1" indent="-285750">
              <a:spcBef>
                <a:spcPts val="600"/>
              </a:spcBef>
              <a:buFont typeface="Arial" panose="020B0604020202020204" pitchFamily="34" charset="0"/>
              <a:buChar char="•"/>
            </a:pPr>
            <a:r>
              <a:rPr lang="en-US" sz="2600" dirty="0">
                <a:solidFill>
                  <a:schemeClr val="tx1"/>
                </a:solidFill>
                <a:latin typeface="+mn-lt"/>
              </a:rPr>
              <a:t>Order Forms or Scopes of Work (SOW)</a:t>
            </a:r>
          </a:p>
          <a:p>
            <a:pPr marL="742950" lvl="1" indent="-285750">
              <a:spcBef>
                <a:spcPts val="600"/>
              </a:spcBef>
              <a:buFont typeface="Arial" panose="020B0604020202020204" pitchFamily="34" charset="0"/>
              <a:buChar char="•"/>
            </a:pPr>
            <a:r>
              <a:rPr lang="en-US" sz="2600" dirty="0">
                <a:solidFill>
                  <a:schemeClr val="tx1"/>
                </a:solidFill>
                <a:latin typeface="+mn-lt"/>
              </a:rPr>
              <a:t>Licenses </a:t>
            </a:r>
          </a:p>
          <a:p>
            <a:pPr marL="742950" lvl="1" indent="-285750">
              <a:spcBef>
                <a:spcPts val="600"/>
              </a:spcBef>
              <a:buFont typeface="Arial" panose="020B0604020202020204" pitchFamily="34" charset="0"/>
              <a:buChar char="•"/>
            </a:pPr>
            <a:r>
              <a:rPr lang="en-US" sz="2600" dirty="0">
                <a:solidFill>
                  <a:schemeClr val="tx1"/>
                </a:solidFill>
                <a:latin typeface="+mn-lt"/>
              </a:rPr>
              <a:t>Software as a Service (SAAS) or Software Subscriptions</a:t>
            </a:r>
          </a:p>
          <a:p>
            <a:pPr marL="742950" lvl="1" indent="-285750">
              <a:spcBef>
                <a:spcPts val="600"/>
              </a:spcBef>
              <a:buChar char="•"/>
            </a:pPr>
            <a:r>
              <a:rPr lang="en-US" sz="2600" dirty="0">
                <a:solidFill>
                  <a:schemeClr val="tx1"/>
                </a:solidFill>
                <a:latin typeface="+mn-lt"/>
              </a:rPr>
              <a:t>Placement/Internship/Service Learning </a:t>
            </a:r>
          </a:p>
          <a:p>
            <a:pPr marL="742950" lvl="1" indent="-285750">
              <a:spcBef>
                <a:spcPts val="600"/>
              </a:spcBef>
              <a:buChar char="•"/>
            </a:pPr>
            <a:r>
              <a:rPr lang="en-US" sz="2600" dirty="0">
                <a:solidFill>
                  <a:schemeClr val="tx1"/>
                </a:solidFill>
                <a:latin typeface="+mn-lt"/>
              </a:rPr>
              <a:t>Leases and Rentals</a:t>
            </a:r>
          </a:p>
          <a:p>
            <a:pPr marL="742950" lvl="1" indent="-285750">
              <a:spcBef>
                <a:spcPts val="600"/>
              </a:spcBef>
              <a:buChar char="•"/>
            </a:pPr>
            <a:r>
              <a:rPr lang="en-US" sz="2600" dirty="0">
                <a:solidFill>
                  <a:schemeClr val="tx1"/>
                </a:solidFill>
                <a:latin typeface="+mn-lt"/>
              </a:rPr>
              <a:t>Financing  </a:t>
            </a:r>
          </a:p>
          <a:p>
            <a:pPr lvl="1"/>
            <a:endParaRPr lang="en-US" sz="2800" b="1" dirty="0">
              <a:solidFill>
                <a:schemeClr val="tx1"/>
              </a:solidFill>
              <a:latin typeface="+mn-lt"/>
            </a:endParaRPr>
          </a:p>
          <a:p>
            <a:r>
              <a:rPr lang="en-US" sz="2800" b="1" dirty="0">
                <a:solidFill>
                  <a:schemeClr val="tx1"/>
                </a:solidFill>
                <a:latin typeface="+mn-lt"/>
              </a:rPr>
              <a:t>When in doubt, please consult Procurement. </a:t>
            </a:r>
          </a:p>
        </p:txBody>
      </p:sp>
      <p:pic>
        <p:nvPicPr>
          <p:cNvPr id="3074" name="Picture 2" descr="People filling documents">
            <a:extLst>
              <a:ext uri="{FF2B5EF4-FFF2-40B4-BE49-F238E27FC236}">
                <a16:creationId xmlns:a16="http://schemas.microsoft.com/office/drawing/2014/main" id="{7F1C7DA6-A1A1-4564-83AF-17C8A69DB12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t="1160" r="-2" b="1542"/>
          <a:stretch>
            <a:fillRect/>
          </a:stretch>
        </p:blipFill>
        <p:spPr bwMode="auto">
          <a:xfrm>
            <a:off x="6585428" y="1478974"/>
            <a:ext cx="5420882" cy="4351338"/>
          </a:xfrm>
          <a:prstGeom prst="rect">
            <a:avLst/>
          </a:prstGeom>
          <a:solidFill>
            <a:srgbClr val="FFFFFF"/>
          </a:solidFill>
        </p:spPr>
      </p:pic>
      <p:sp>
        <p:nvSpPr>
          <p:cNvPr id="5" name="Slide Number Placeholder 4">
            <a:extLst>
              <a:ext uri="{FF2B5EF4-FFF2-40B4-BE49-F238E27FC236}">
                <a16:creationId xmlns:a16="http://schemas.microsoft.com/office/drawing/2014/main" id="{C696F031-2ED0-1551-6D17-BF52E3AA0A95}"/>
              </a:ext>
            </a:extLst>
          </p:cNvPr>
          <p:cNvSpPr>
            <a:spLocks noGrp="1"/>
          </p:cNvSpPr>
          <p:nvPr>
            <p:ph type="sldNum" sz="quarter" idx="12"/>
          </p:nvPr>
        </p:nvSpPr>
        <p:spPr>
          <a:xfrm>
            <a:off x="5702823" y="6359034"/>
            <a:ext cx="786353" cy="365125"/>
          </a:xfrm>
        </p:spPr>
        <p:txBody>
          <a:bodyPr anchor="ctr">
            <a:normAutofit/>
          </a:bodyPr>
          <a:lstStyle/>
          <a:p>
            <a:pPr>
              <a:spcAft>
                <a:spcPts val="600"/>
              </a:spcAft>
            </a:pPr>
            <a:fld id="{5B183420-2B76-864B-A38F-5B19AD9C35DC}" type="slidenum">
              <a:rPr lang="en-US" smtClean="0"/>
              <a:pPr>
                <a:spcAft>
                  <a:spcPts val="600"/>
                </a:spcAft>
              </a:pPr>
              <a:t>21</a:t>
            </a:fld>
            <a:endParaRPr lang="en-US"/>
          </a:p>
        </p:txBody>
      </p:sp>
    </p:spTree>
    <p:extLst>
      <p:ext uri="{BB962C8B-B14F-4D97-AF65-F5344CB8AC3E}">
        <p14:creationId xmlns:p14="http://schemas.microsoft.com/office/powerpoint/2010/main" val="1762063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312E5-DF07-5EF8-9797-D965D39F019E}"/>
              </a:ext>
            </a:extLst>
          </p:cNvPr>
          <p:cNvSpPr>
            <a:spLocks noGrp="1"/>
          </p:cNvSpPr>
          <p:nvPr>
            <p:ph type="title"/>
          </p:nvPr>
        </p:nvSpPr>
        <p:spPr/>
        <p:txBody>
          <a:bodyPr/>
          <a:lstStyle/>
          <a:p>
            <a:r>
              <a:rPr lang="en-US" dirty="0"/>
              <a:t>Accessible Technology Initiative (ATI)</a:t>
            </a:r>
          </a:p>
        </p:txBody>
      </p:sp>
      <p:sp>
        <p:nvSpPr>
          <p:cNvPr id="5" name="Slide Number Placeholder 4">
            <a:extLst>
              <a:ext uri="{FF2B5EF4-FFF2-40B4-BE49-F238E27FC236}">
                <a16:creationId xmlns:a16="http://schemas.microsoft.com/office/drawing/2014/main" id="{810FC9D9-45FF-39F5-6999-945BE49322A4}"/>
              </a:ext>
            </a:extLst>
          </p:cNvPr>
          <p:cNvSpPr>
            <a:spLocks noGrp="1"/>
          </p:cNvSpPr>
          <p:nvPr>
            <p:ph type="sldNum" sz="quarter" idx="12"/>
          </p:nvPr>
        </p:nvSpPr>
        <p:spPr/>
        <p:txBody>
          <a:bodyPr/>
          <a:lstStyle/>
          <a:p>
            <a:fld id="{5B183420-2B76-864B-A38F-5B19AD9C35DC}" type="slidenum">
              <a:rPr lang="en-US" smtClean="0"/>
              <a:t>22</a:t>
            </a:fld>
            <a:endParaRPr lang="en-US"/>
          </a:p>
        </p:txBody>
      </p:sp>
      <p:sp>
        <p:nvSpPr>
          <p:cNvPr id="6" name="Content Placeholder 2">
            <a:extLst>
              <a:ext uri="{FF2B5EF4-FFF2-40B4-BE49-F238E27FC236}">
                <a16:creationId xmlns:a16="http://schemas.microsoft.com/office/drawing/2014/main" id="{4A0D1941-FD28-4581-41AC-381C77367313}"/>
              </a:ext>
            </a:extLst>
          </p:cNvPr>
          <p:cNvSpPr>
            <a:spLocks noGrp="1"/>
          </p:cNvSpPr>
          <p:nvPr/>
        </p:nvSpPr>
        <p:spPr>
          <a:xfrm>
            <a:off x="504908" y="1562539"/>
            <a:ext cx="10861342" cy="4599197"/>
          </a:xfrm>
          <a:prstGeom prst="rect">
            <a:avLst/>
          </a:prstGeom>
        </p:spPr>
        <p:txBody>
          <a:bodyPr vert="horz" lIns="0" tIns="45720" rIns="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2"/>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600" dirty="0">
                <a:solidFill>
                  <a:schemeClr val="tx1"/>
                </a:solidFill>
                <a:latin typeface="+mn-lt"/>
                <a:ea typeface="Open Sans"/>
                <a:cs typeface="Open Sans"/>
              </a:rPr>
              <a:t>The Accessible Technology Initiative (ATI) reflects the CSU’s ongoing commitment to provide access to information resources and technologies to individuals with disabilities. This commitment is articulated in the CSU Policy on Disability Support and Accommodations. </a:t>
            </a:r>
          </a:p>
          <a:p>
            <a:pPr marL="342900" indent="-342900">
              <a:buChar char="•"/>
            </a:pPr>
            <a:r>
              <a:rPr lang="en-US" sz="2600" dirty="0">
                <a:solidFill>
                  <a:schemeClr val="tx1"/>
                </a:solidFill>
                <a:latin typeface="+mn-lt"/>
                <a:ea typeface="Open Sans"/>
                <a:cs typeface="Open Sans"/>
              </a:rPr>
              <a:t>All CSU programs, services, and activities should be accessible to all students, staff, faculty, and the general public. This encompasses all technology products used to deliver academic programs and services, student services, information technology services, and auxiliary programs and services. </a:t>
            </a:r>
          </a:p>
          <a:p>
            <a:pPr marL="342900" lvl="1" indent="-342900">
              <a:spcBef>
                <a:spcPts val="1000"/>
              </a:spcBef>
              <a:buFont typeface="Arial" panose="020B0604020202020204" pitchFamily="34" charset="0"/>
              <a:buChar char="•"/>
            </a:pPr>
            <a:r>
              <a:rPr lang="en-US" sz="2600" dirty="0">
                <a:solidFill>
                  <a:schemeClr val="tx1"/>
                </a:solidFill>
                <a:latin typeface="+mn-lt"/>
                <a:ea typeface="Open Sans"/>
                <a:cs typeface="Open Sans"/>
              </a:rPr>
              <a:t> Please visit the </a:t>
            </a:r>
            <a:r>
              <a:rPr lang="en-US" sz="2600" dirty="0">
                <a:solidFill>
                  <a:schemeClr val="tx1"/>
                </a:solidFill>
                <a:latin typeface="+mn-lt"/>
                <a:ea typeface="Open Sans"/>
                <a:cs typeface="Open Sans"/>
                <a:hlinkClick r:id="rId2"/>
              </a:rPr>
              <a:t>ATI Procurement Site</a:t>
            </a:r>
            <a:r>
              <a:rPr lang="en-US" sz="2600" dirty="0">
                <a:solidFill>
                  <a:schemeClr val="tx1"/>
                </a:solidFill>
                <a:latin typeface="+mn-lt"/>
                <a:ea typeface="Open Sans"/>
                <a:cs typeface="Open Sans"/>
              </a:rPr>
              <a:t> for additional information and forms.</a:t>
            </a:r>
          </a:p>
          <a:p>
            <a:pPr marL="342900" lvl="1" indent="-342900">
              <a:spcBef>
                <a:spcPts val="1000"/>
              </a:spcBef>
              <a:buFont typeface="Arial" panose="020B0604020202020204" pitchFamily="34" charset="0"/>
              <a:buChar char="•"/>
            </a:pPr>
            <a:r>
              <a:rPr lang="en-US" sz="2600" dirty="0">
                <a:solidFill>
                  <a:schemeClr val="tx1"/>
                </a:solidFill>
                <a:latin typeface="+mn-lt"/>
                <a:ea typeface="Open Sans"/>
                <a:cs typeface="Open Sans"/>
              </a:rPr>
              <a:t>To submit a technology acquisition request: </a:t>
            </a:r>
            <a:r>
              <a:rPr lang="en-US" sz="2600" dirty="0">
                <a:solidFill>
                  <a:schemeClr val="tx1"/>
                </a:solidFill>
                <a:latin typeface="+mn-lt"/>
                <a:ea typeface="Open Sans"/>
                <a:cs typeface="Open Sans"/>
                <a:hlinkClick r:id="rId3"/>
              </a:rPr>
              <a:t>IT Solutions Consulting Request Form</a:t>
            </a:r>
            <a:endParaRPr lang="en-US" sz="2600" dirty="0">
              <a:solidFill>
                <a:schemeClr val="tx1"/>
              </a:solidFill>
              <a:latin typeface="+mn-lt"/>
              <a:ea typeface="Open Sans"/>
              <a:cs typeface="Open Sans"/>
            </a:endParaRPr>
          </a:p>
          <a:p>
            <a:pPr marL="342900" lvl="1" indent="-342900">
              <a:spcBef>
                <a:spcPts val="1000"/>
              </a:spcBef>
              <a:buFont typeface="Arial" panose="020B0604020202020204" pitchFamily="34" charset="0"/>
              <a:buChar char="•"/>
            </a:pPr>
            <a:endParaRPr lang="en-US" dirty="0">
              <a:solidFill>
                <a:schemeClr val="tx1"/>
              </a:solidFill>
              <a:latin typeface="Open Sans"/>
              <a:ea typeface="Open Sans"/>
              <a:cs typeface="Open Sans"/>
            </a:endParaRPr>
          </a:p>
          <a:p>
            <a:pPr marL="342900" lvl="1" indent="-342900">
              <a:spcBef>
                <a:spcPts val="1000"/>
              </a:spcBef>
              <a:buFont typeface="Arial" panose="020B0604020202020204" pitchFamily="34" charset="0"/>
              <a:buChar char="•"/>
            </a:pPr>
            <a:endParaRPr lang="en-US" dirty="0">
              <a:solidFill>
                <a:schemeClr val="tx2"/>
              </a:solidFill>
            </a:endParaRPr>
          </a:p>
        </p:txBody>
      </p:sp>
    </p:spTree>
    <p:extLst>
      <p:ext uri="{BB962C8B-B14F-4D97-AF65-F5344CB8AC3E}">
        <p14:creationId xmlns:p14="http://schemas.microsoft.com/office/powerpoint/2010/main" val="4041797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348DD-CCAE-D327-5D9D-9E07C5A1E3B7}"/>
              </a:ext>
            </a:extLst>
          </p:cNvPr>
          <p:cNvSpPr>
            <a:spLocks noGrp="1"/>
          </p:cNvSpPr>
          <p:nvPr>
            <p:ph type="title"/>
          </p:nvPr>
        </p:nvSpPr>
        <p:spPr>
          <a:xfrm>
            <a:off x="281940" y="339366"/>
            <a:ext cx="11910060" cy="725864"/>
          </a:xfrm>
        </p:spPr>
        <p:txBody>
          <a:bodyPr vert="horz" lIns="0" tIns="45720" rIns="0" bIns="45720" rtlCol="0" anchor="t" anchorCtr="0">
            <a:normAutofit/>
          </a:bodyPr>
          <a:lstStyle/>
          <a:p>
            <a:r>
              <a:rPr lang="en-US" sz="4400" dirty="0"/>
              <a:t>Important to know… </a:t>
            </a:r>
            <a:endParaRPr lang="en-US" sz="4400" kern="1200" dirty="0">
              <a:latin typeface="Oswald" pitchFamily="2" charset="77"/>
              <a:ea typeface="Open Sans" panose="020B0606030504020204" pitchFamily="34" charset="0"/>
              <a:cs typeface="Open Sans" panose="020B0606030504020204" pitchFamily="34" charset="0"/>
            </a:endParaRPr>
          </a:p>
        </p:txBody>
      </p:sp>
      <p:sp>
        <p:nvSpPr>
          <p:cNvPr id="5" name="Slide Number Placeholder 4">
            <a:extLst>
              <a:ext uri="{FF2B5EF4-FFF2-40B4-BE49-F238E27FC236}">
                <a16:creationId xmlns:a16="http://schemas.microsoft.com/office/drawing/2014/main" id="{5975EFBD-2257-797D-6915-DA00ADE3CC11}"/>
              </a:ext>
            </a:extLst>
          </p:cNvPr>
          <p:cNvSpPr>
            <a:spLocks noGrp="1"/>
          </p:cNvSpPr>
          <p:nvPr>
            <p:ph type="sldNum" sz="quarter" idx="12"/>
          </p:nvPr>
        </p:nvSpPr>
        <p:spPr>
          <a:xfrm>
            <a:off x="5702823" y="6359034"/>
            <a:ext cx="786353" cy="365125"/>
          </a:xfrm>
        </p:spPr>
        <p:txBody>
          <a:bodyPr vert="horz" lIns="91440" tIns="45720" rIns="91440" bIns="45720" rtlCol="0" anchor="ctr">
            <a:normAutofit/>
          </a:bodyPr>
          <a:lstStyle/>
          <a:p>
            <a:pPr>
              <a:spcAft>
                <a:spcPts val="600"/>
              </a:spcAft>
            </a:pPr>
            <a:fld id="{5B183420-2B76-864B-A38F-5B19AD9C35DC}" type="slidenum">
              <a:rPr lang="en-US" smtClean="0"/>
              <a:pPr>
                <a:spcAft>
                  <a:spcPts val="600"/>
                </a:spcAft>
              </a:pPr>
              <a:t>23</a:t>
            </a:fld>
            <a:endParaRPr lang="en-US"/>
          </a:p>
        </p:txBody>
      </p:sp>
      <p:sp>
        <p:nvSpPr>
          <p:cNvPr id="6" name="Content Placeholder 2">
            <a:extLst>
              <a:ext uri="{FF2B5EF4-FFF2-40B4-BE49-F238E27FC236}">
                <a16:creationId xmlns:a16="http://schemas.microsoft.com/office/drawing/2014/main" id="{D1D10F77-A745-A849-C887-B9E7C0FA1309}"/>
              </a:ext>
            </a:extLst>
          </p:cNvPr>
          <p:cNvSpPr>
            <a:spLocks noGrp="1"/>
          </p:cNvSpPr>
          <p:nvPr/>
        </p:nvSpPr>
        <p:spPr>
          <a:xfrm>
            <a:off x="338087" y="1232452"/>
            <a:ext cx="5910313" cy="4797287"/>
          </a:xfrm>
          <a:prstGeom prst="rect">
            <a:avLst/>
          </a:prstGeom>
        </p:spPr>
        <p:txBody>
          <a:bodyPr vert="horz" lIns="0" tIns="45720" rIns="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2"/>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 indent="-182880">
              <a:spcBef>
                <a:spcPts val="900"/>
              </a:spcBef>
              <a:buFont typeface="Arial" panose="020B0604020202020204" pitchFamily="34" charset="0"/>
              <a:buChar char="•"/>
            </a:pPr>
            <a:r>
              <a:rPr lang="en-US" b="1" dirty="0">
                <a:solidFill>
                  <a:schemeClr val="tx1"/>
                </a:solidFill>
                <a:latin typeface="+mn-lt"/>
              </a:rPr>
              <a:t>Catering: </a:t>
            </a:r>
            <a:r>
              <a:rPr lang="en-US" dirty="0">
                <a:solidFill>
                  <a:schemeClr val="tx1"/>
                </a:solidFill>
                <a:latin typeface="+mn-lt"/>
              </a:rPr>
              <a:t>Use preferred supplier with insurance and food permit on file and registered in P2P, required if vendor is setting up and serving on campus. </a:t>
            </a:r>
          </a:p>
          <a:p>
            <a:pPr marL="68580" indent="-182880">
              <a:spcBef>
                <a:spcPts val="900"/>
              </a:spcBef>
              <a:buFont typeface="Arial" panose="020B0604020202020204" pitchFamily="34" charset="0"/>
              <a:buChar char="•"/>
            </a:pPr>
            <a:r>
              <a:rPr lang="en-US" b="1" dirty="0">
                <a:solidFill>
                  <a:schemeClr val="tx1"/>
                </a:solidFill>
                <a:latin typeface="+mn-lt"/>
              </a:rPr>
              <a:t>CSUB branded Apparel/Promotional items: </a:t>
            </a:r>
            <a:r>
              <a:rPr lang="en-US" dirty="0">
                <a:solidFill>
                  <a:schemeClr val="tx1"/>
                </a:solidFill>
                <a:latin typeface="+mn-lt"/>
              </a:rPr>
              <a:t>Order from campus Print Shop as they coordinate with Marketing Team to ensure proper and authorized use of campus trademark logos. </a:t>
            </a:r>
          </a:p>
          <a:p>
            <a:pPr marL="68580" indent="-182880">
              <a:spcBef>
                <a:spcPts val="900"/>
              </a:spcBef>
              <a:buFont typeface="Arial" panose="020B0604020202020204" pitchFamily="34" charset="0"/>
              <a:buChar char="•"/>
            </a:pPr>
            <a:r>
              <a:rPr lang="en-US" b="1" dirty="0">
                <a:solidFill>
                  <a:schemeClr val="tx1"/>
                </a:solidFill>
                <a:latin typeface="+mn-lt"/>
              </a:rPr>
              <a:t>Technology items: </a:t>
            </a:r>
            <a:r>
              <a:rPr lang="en-US" dirty="0">
                <a:solidFill>
                  <a:schemeClr val="tx1"/>
                </a:solidFill>
                <a:latin typeface="+mn-lt"/>
              </a:rPr>
              <a:t>Submit for IT review as soon as possible as review can take 3-4 weeks or longer, depending on responsiveness of vendor. Procurement cannot process PO and/or contract until IT has approved. </a:t>
            </a:r>
          </a:p>
          <a:p>
            <a:pPr marL="68580" indent="-182880">
              <a:spcBef>
                <a:spcPts val="900"/>
              </a:spcBef>
              <a:buFont typeface="Arial" panose="020B0604020202020204" pitchFamily="34" charset="0"/>
              <a:buChar char="•"/>
            </a:pPr>
            <a:r>
              <a:rPr lang="en-US" b="1" dirty="0">
                <a:solidFill>
                  <a:schemeClr val="tx1"/>
                </a:solidFill>
                <a:latin typeface="+mn-lt"/>
              </a:rPr>
              <a:t>Building Improvements/Construction: </a:t>
            </a:r>
            <a:r>
              <a:rPr lang="en-US" dirty="0">
                <a:solidFill>
                  <a:schemeClr val="tx1"/>
                </a:solidFill>
                <a:latin typeface="+mn-lt"/>
              </a:rPr>
              <a:t>Consult with Facilities for items that require mounting to walls or modifications to buildings such as large equipment, modular walls that go up to ceiling, or require additional network or electrical outlets, etc</a:t>
            </a:r>
            <a:r>
              <a:rPr lang="en-US" sz="1800" dirty="0">
                <a:solidFill>
                  <a:schemeClr val="tx1"/>
                </a:solidFill>
                <a:latin typeface="+mn-lt"/>
              </a:rPr>
              <a:t>.</a:t>
            </a:r>
            <a:endParaRPr lang="en-US" sz="1800" dirty="0">
              <a:latin typeface="+mn-lt"/>
            </a:endParaRPr>
          </a:p>
          <a:p>
            <a:pPr marL="68580" indent="-182880">
              <a:buFont typeface="Arial" panose="020B0604020202020204" pitchFamily="34" charset="0"/>
              <a:buChar char="•"/>
            </a:pPr>
            <a:endParaRPr lang="en-US" sz="1400" dirty="0"/>
          </a:p>
          <a:p>
            <a:pPr marL="68580" indent="-182880">
              <a:buFont typeface="Arial" panose="020B0604020202020204" pitchFamily="34" charset="0"/>
              <a:buChar char="•"/>
            </a:pPr>
            <a:endParaRPr lang="en-US" sz="1400" dirty="0"/>
          </a:p>
        </p:txBody>
      </p:sp>
      <p:pic>
        <p:nvPicPr>
          <p:cNvPr id="13" name="Picture 12" descr="Woman buying food from mobile bar">
            <a:extLst>
              <a:ext uri="{FF2B5EF4-FFF2-40B4-BE49-F238E27FC236}">
                <a16:creationId xmlns:a16="http://schemas.microsoft.com/office/drawing/2014/main" id="{4A6AB6EF-5A08-B507-43BB-C1AE9AAEC9BA}"/>
              </a:ext>
            </a:extLst>
          </p:cNvPr>
          <p:cNvPicPr>
            <a:picLocks noChangeAspect="1"/>
          </p:cNvPicPr>
          <p:nvPr/>
        </p:nvPicPr>
        <p:blipFill>
          <a:blip r:embed="rId3"/>
          <a:srcRect l="6506" r="10337" b="-1"/>
          <a:stretch>
            <a:fillRect/>
          </a:stretch>
        </p:blipFill>
        <p:spPr>
          <a:xfrm>
            <a:off x="6776007" y="1636254"/>
            <a:ext cx="4909464" cy="3890291"/>
          </a:xfrm>
          <a:prstGeom prst="rect">
            <a:avLst/>
          </a:prstGeom>
          <a:noFill/>
        </p:spPr>
      </p:pic>
      <p:sp>
        <p:nvSpPr>
          <p:cNvPr id="7" name="AutoShape 2" descr="Catering outline">
            <a:extLst>
              <a:ext uri="{FF2B5EF4-FFF2-40B4-BE49-F238E27FC236}">
                <a16:creationId xmlns:a16="http://schemas.microsoft.com/office/drawing/2014/main" id="{3CFB3A85-F593-B1EC-8572-AB14AED5525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40790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F3029FB-7822-3052-B48D-AFA65099BAD0}"/>
              </a:ext>
            </a:extLst>
          </p:cNvPr>
          <p:cNvSpPr>
            <a:spLocks noGrp="1"/>
          </p:cNvSpPr>
          <p:nvPr>
            <p:ph type="sldNum" sz="quarter" idx="12"/>
          </p:nvPr>
        </p:nvSpPr>
        <p:spPr/>
        <p:txBody>
          <a:bodyPr/>
          <a:lstStyle/>
          <a:p>
            <a:fld id="{5B183420-2B76-864B-A38F-5B19AD9C35DC}" type="slidenum">
              <a:rPr lang="en-US" smtClean="0"/>
              <a:t>24</a:t>
            </a:fld>
            <a:endParaRPr lang="en-US"/>
          </a:p>
        </p:txBody>
      </p:sp>
      <p:sp>
        <p:nvSpPr>
          <p:cNvPr id="6" name="Title 1">
            <a:extLst>
              <a:ext uri="{FF2B5EF4-FFF2-40B4-BE49-F238E27FC236}">
                <a16:creationId xmlns:a16="http://schemas.microsoft.com/office/drawing/2014/main" id="{29F7F928-91B6-E34B-2B43-4A146C31F791}"/>
              </a:ext>
            </a:extLst>
          </p:cNvPr>
          <p:cNvSpPr>
            <a:spLocks noGrp="1"/>
          </p:cNvSpPr>
          <p:nvPr>
            <p:ph type="title"/>
          </p:nvPr>
        </p:nvSpPr>
        <p:spPr>
          <a:prstGeom prst="rect">
            <a:avLst/>
          </a:prstGeom>
        </p:spPr>
        <p:txBody>
          <a:bodyPr vert="horz" lIns="0" tIns="45720" rIns="0" bIns="45720" rtlCol="0" anchor="t" anchorCtr="0">
            <a:noAutofit/>
          </a:bodyPr>
          <a:lstStyle>
            <a:lvl1pPr algn="l" defTabSz="914400" rtl="0" eaLnBrk="1" latinLnBrk="0" hangingPunct="1">
              <a:lnSpc>
                <a:spcPct val="90000"/>
              </a:lnSpc>
              <a:spcBef>
                <a:spcPct val="0"/>
              </a:spcBef>
              <a:buNone/>
              <a:defRPr sz="4800" kern="1200">
                <a:solidFill>
                  <a:schemeClr val="accent5"/>
                </a:solidFill>
                <a:latin typeface="Oswald" pitchFamily="2" charset="77"/>
                <a:ea typeface="Open Sans" panose="020B0606030504020204" pitchFamily="34" charset="0"/>
                <a:cs typeface="Open Sans" panose="020B0606030504020204" pitchFamily="34" charset="0"/>
              </a:defRPr>
            </a:lvl1pPr>
          </a:lstStyle>
          <a:p>
            <a:r>
              <a:rPr lang="en-US">
                <a:latin typeface="Oswald"/>
                <a:ea typeface="Open Sans"/>
                <a:cs typeface="Open Sans"/>
              </a:rPr>
              <a:t>Procurement Policy Updates - </a:t>
            </a:r>
            <a:r>
              <a:rPr lang="en-US" sz="4200">
                <a:latin typeface="Oswald"/>
                <a:ea typeface="Open Sans"/>
                <a:cs typeface="Open Sans"/>
              </a:rPr>
              <a:t>Part 1</a:t>
            </a:r>
            <a:endParaRPr lang="en-US" sz="4200"/>
          </a:p>
        </p:txBody>
      </p:sp>
      <p:sp>
        <p:nvSpPr>
          <p:cNvPr id="7" name="Content Placeholder 2">
            <a:extLst>
              <a:ext uri="{FF2B5EF4-FFF2-40B4-BE49-F238E27FC236}">
                <a16:creationId xmlns:a16="http://schemas.microsoft.com/office/drawing/2014/main" id="{CBAC7EDD-9849-BAE8-4B09-71758ADEC286}"/>
              </a:ext>
            </a:extLst>
          </p:cNvPr>
          <p:cNvSpPr>
            <a:spLocks noGrp="1"/>
          </p:cNvSpPr>
          <p:nvPr/>
        </p:nvSpPr>
        <p:spPr>
          <a:xfrm>
            <a:off x="688303" y="1338470"/>
            <a:ext cx="10404812" cy="4812595"/>
          </a:xfrm>
          <a:prstGeom prst="rect">
            <a:avLst/>
          </a:prstGeom>
        </p:spPr>
        <p:txBody>
          <a:bodyPr vert="horz" lIns="0" tIns="45720" rIns="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2"/>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2800" i="1" dirty="0">
                <a:solidFill>
                  <a:schemeClr val="tx1"/>
                </a:solidFill>
                <a:latin typeface="Calibri" panose="020F0502020204030204" pitchFamily="34" charset="0"/>
                <a:ea typeface="Calibri" panose="020F0502020204030204" pitchFamily="34" charset="0"/>
                <a:cs typeface="Calibri" panose="020F0502020204030204" pitchFamily="34" charset="0"/>
              </a:rPr>
              <a:t>Revised Competition Thresholds</a:t>
            </a:r>
          </a:p>
          <a:p>
            <a:pPr>
              <a:spcBef>
                <a:spcPts val="600"/>
              </a:spcBef>
              <a:spcAft>
                <a:spcPts val="600"/>
              </a:spcAft>
            </a:pPr>
            <a:r>
              <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rPr>
              <a:t>   Goods &amp; Services:</a:t>
            </a:r>
          </a:p>
          <a:p>
            <a:pPr marL="800100" lvl="1" indent="-342900">
              <a:spcBef>
                <a:spcPts val="600"/>
              </a:spcBef>
              <a:spcAft>
                <a:spcPts val="600"/>
              </a:spcAft>
              <a:buFont typeface="Arial" panose="020B0604020202020204" pitchFamily="34" charset="0"/>
              <a:buChar char="•"/>
            </a:pP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No competition required: under $100K</a:t>
            </a:r>
          </a:p>
          <a:p>
            <a:pPr marL="800100" lvl="1" indent="-342900">
              <a:spcBef>
                <a:spcPts val="600"/>
              </a:spcBef>
              <a:spcAft>
                <a:spcPts val="600"/>
              </a:spcAft>
              <a:buFont typeface="Arial" panose="020B0604020202020204" pitchFamily="34" charset="0"/>
              <a:buChar char="•"/>
            </a:pP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Informal competition: $100K–$250K</a:t>
            </a:r>
          </a:p>
          <a:p>
            <a:pPr marL="800100" lvl="1" indent="-342900">
              <a:spcBef>
                <a:spcPts val="600"/>
              </a:spcBef>
              <a:spcAft>
                <a:spcPts val="600"/>
              </a:spcAft>
              <a:buFont typeface="Arial" panose="020B0604020202020204" pitchFamily="34" charset="0"/>
              <a:buChar char="•"/>
            </a:pP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Formal competition: above $250K</a:t>
            </a:r>
          </a:p>
          <a:p>
            <a:pPr>
              <a:spcBef>
                <a:spcPts val="600"/>
              </a:spcBef>
              <a:spcAft>
                <a:spcPts val="600"/>
              </a:spcAft>
            </a:pPr>
            <a:r>
              <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rPr>
              <a:t>   Information Technology:</a:t>
            </a:r>
          </a:p>
          <a:p>
            <a:pPr marL="800100" lvl="1" indent="-342900">
              <a:spcBef>
                <a:spcPts val="600"/>
              </a:spcBef>
              <a:spcAft>
                <a:spcPts val="600"/>
              </a:spcAft>
              <a:buFont typeface="Arial" panose="020B0604020202020204" pitchFamily="34" charset="0"/>
              <a:buChar char="•"/>
            </a:pP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No competition required: under $100K</a:t>
            </a:r>
          </a:p>
          <a:p>
            <a:pPr marL="800100" lvl="1" indent="-342900">
              <a:spcBef>
                <a:spcPts val="600"/>
              </a:spcBef>
              <a:spcAft>
                <a:spcPts val="600"/>
              </a:spcAft>
              <a:buFont typeface="Arial" panose="020B0604020202020204" pitchFamily="34" charset="0"/>
              <a:buChar char="•"/>
            </a:pP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Informal competition: $100K–$1M</a:t>
            </a:r>
          </a:p>
          <a:p>
            <a:pPr marL="800100" lvl="1" indent="-342900">
              <a:spcBef>
                <a:spcPts val="600"/>
              </a:spcBef>
              <a:spcAft>
                <a:spcPts val="600"/>
              </a:spcAft>
              <a:buFont typeface="Arial" panose="020B0604020202020204" pitchFamily="34" charset="0"/>
              <a:buChar char="•"/>
            </a:pP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Formal competition: above $1M</a:t>
            </a:r>
          </a:p>
          <a:p>
            <a:endParaRPr lang="en-US" dirty="0"/>
          </a:p>
        </p:txBody>
      </p:sp>
    </p:spTree>
    <p:extLst>
      <p:ext uri="{BB962C8B-B14F-4D97-AF65-F5344CB8AC3E}">
        <p14:creationId xmlns:p14="http://schemas.microsoft.com/office/powerpoint/2010/main" val="290528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0DE3F23-FA78-E5F2-3A98-5EB6F504B150}"/>
              </a:ext>
            </a:extLst>
          </p:cNvPr>
          <p:cNvSpPr>
            <a:spLocks noGrp="1"/>
          </p:cNvSpPr>
          <p:nvPr>
            <p:ph type="sldNum" sz="quarter" idx="12"/>
          </p:nvPr>
        </p:nvSpPr>
        <p:spPr/>
        <p:txBody>
          <a:bodyPr/>
          <a:lstStyle/>
          <a:p>
            <a:fld id="{5B183420-2B76-864B-A38F-5B19AD9C35DC}" type="slidenum">
              <a:rPr lang="en-US" smtClean="0"/>
              <a:t>25</a:t>
            </a:fld>
            <a:endParaRPr lang="en-US"/>
          </a:p>
        </p:txBody>
      </p:sp>
      <p:sp>
        <p:nvSpPr>
          <p:cNvPr id="6" name="Title 1">
            <a:extLst>
              <a:ext uri="{FF2B5EF4-FFF2-40B4-BE49-F238E27FC236}">
                <a16:creationId xmlns:a16="http://schemas.microsoft.com/office/drawing/2014/main" id="{F8F4DA47-ADDF-BBCD-1A26-D8DCC1A1320D}"/>
              </a:ext>
            </a:extLst>
          </p:cNvPr>
          <p:cNvSpPr>
            <a:spLocks noGrp="1"/>
          </p:cNvSpPr>
          <p:nvPr>
            <p:ph type="title"/>
          </p:nvPr>
        </p:nvSpPr>
        <p:spPr>
          <a:prstGeom prst="rect">
            <a:avLst/>
          </a:prstGeom>
        </p:spPr>
        <p:txBody>
          <a:bodyPr vert="horz" lIns="0" tIns="45720" rIns="0" bIns="45720" rtlCol="0" anchor="t" anchorCtr="0">
            <a:noAutofit/>
          </a:bodyPr>
          <a:lstStyle>
            <a:lvl1pPr algn="l" defTabSz="914400" rtl="0" eaLnBrk="1" latinLnBrk="0" hangingPunct="1">
              <a:lnSpc>
                <a:spcPct val="90000"/>
              </a:lnSpc>
              <a:spcBef>
                <a:spcPct val="0"/>
              </a:spcBef>
              <a:buNone/>
              <a:defRPr sz="4800" kern="1200">
                <a:solidFill>
                  <a:schemeClr val="accent5"/>
                </a:solidFill>
                <a:latin typeface="Oswald" pitchFamily="2" charset="77"/>
                <a:ea typeface="Open Sans" panose="020B0606030504020204" pitchFamily="34" charset="0"/>
                <a:cs typeface="Open Sans" panose="020B0606030504020204" pitchFamily="34" charset="0"/>
              </a:defRPr>
            </a:lvl1pPr>
          </a:lstStyle>
          <a:p>
            <a:r>
              <a:rPr lang="en-US">
                <a:latin typeface="Oswald"/>
                <a:ea typeface="Open Sans"/>
                <a:cs typeface="Open Sans"/>
              </a:rPr>
              <a:t>Procurement Policy Updates - </a:t>
            </a:r>
            <a:r>
              <a:rPr lang="en-US" sz="4000">
                <a:latin typeface="Oswald"/>
                <a:ea typeface="Open Sans"/>
                <a:cs typeface="Open Sans"/>
              </a:rPr>
              <a:t>Part 2</a:t>
            </a:r>
            <a:endParaRPr lang="en-US" sz="4000"/>
          </a:p>
        </p:txBody>
      </p:sp>
      <p:sp>
        <p:nvSpPr>
          <p:cNvPr id="7" name="Content Placeholder 2">
            <a:extLst>
              <a:ext uri="{FF2B5EF4-FFF2-40B4-BE49-F238E27FC236}">
                <a16:creationId xmlns:a16="http://schemas.microsoft.com/office/drawing/2014/main" id="{BE11F5C8-EB60-E419-80CE-85691EFB45C0}"/>
              </a:ext>
            </a:extLst>
          </p:cNvPr>
          <p:cNvSpPr>
            <a:spLocks noGrp="1"/>
          </p:cNvSpPr>
          <p:nvPr/>
        </p:nvSpPr>
        <p:spPr>
          <a:xfrm>
            <a:off x="885872" y="1399141"/>
            <a:ext cx="10420253" cy="4625982"/>
          </a:xfrm>
          <a:prstGeom prst="rect">
            <a:avLst/>
          </a:prstGeom>
        </p:spPr>
        <p:txBody>
          <a:bodyPr vert="horz" lIns="0" tIns="45720" rIns="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2"/>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pPr>
            <a:endParaRPr lang="en-US" sz="600" b="1" dirty="0">
              <a:solidFill>
                <a:srgbClr val="001970"/>
              </a:solidFill>
              <a:latin typeface="+mn-lt"/>
            </a:endParaRPr>
          </a:p>
          <a:p>
            <a:pPr>
              <a:lnSpc>
                <a:spcPct val="100000"/>
              </a:lnSpc>
              <a:spcBef>
                <a:spcPts val="600"/>
              </a:spcBef>
              <a:spcAft>
                <a:spcPts val="600"/>
              </a:spcAft>
            </a:pPr>
            <a:r>
              <a:rPr lang="en-US" sz="2800" b="1" dirty="0">
                <a:solidFill>
                  <a:srgbClr val="001970"/>
                </a:solidFill>
                <a:latin typeface="+mn-lt"/>
              </a:rPr>
              <a:t>Federal Applicability Clarified (SPA funded transactions) </a:t>
            </a:r>
          </a:p>
          <a:p>
            <a:pPr>
              <a:lnSpc>
                <a:spcPct val="100000"/>
              </a:lnSpc>
              <a:spcBef>
                <a:spcPts val="600"/>
              </a:spcBef>
              <a:spcAft>
                <a:spcPts val="600"/>
              </a:spcAft>
            </a:pPr>
            <a:r>
              <a:rPr lang="en-US" sz="2800" dirty="0">
                <a:solidFill>
                  <a:srgbClr val="001970"/>
                </a:solidFill>
                <a:latin typeface="+mn-lt"/>
              </a:rPr>
              <a:t>When federal and CSU requirements both apply, campuses must follow the more restrictive standard, consistent with 2 CFR 200 - Uniform Guidance.</a:t>
            </a:r>
          </a:p>
          <a:p>
            <a:pPr>
              <a:lnSpc>
                <a:spcPct val="100000"/>
              </a:lnSpc>
              <a:spcBef>
                <a:spcPts val="600"/>
              </a:spcBef>
              <a:spcAft>
                <a:spcPts val="600"/>
              </a:spcAft>
            </a:pPr>
            <a:r>
              <a:rPr lang="en-US" sz="2800" b="1" dirty="0">
                <a:solidFill>
                  <a:srgbClr val="001970"/>
                </a:solidFill>
                <a:latin typeface="+mn-lt"/>
              </a:rPr>
              <a:t>Sole Source Approval Thresholds increased to: </a:t>
            </a:r>
          </a:p>
          <a:p>
            <a:pPr>
              <a:lnSpc>
                <a:spcPct val="100000"/>
              </a:lnSpc>
              <a:spcBef>
                <a:spcPts val="600"/>
              </a:spcBef>
              <a:spcAft>
                <a:spcPts val="600"/>
              </a:spcAft>
            </a:pPr>
            <a:r>
              <a:rPr lang="en-US" sz="2800" dirty="0">
                <a:solidFill>
                  <a:srgbClr val="001970"/>
                </a:solidFill>
                <a:latin typeface="+mn-lt"/>
              </a:rPr>
              <a:t>	≥ $100K: Campus procurement authority</a:t>
            </a:r>
          </a:p>
          <a:p>
            <a:pPr>
              <a:lnSpc>
                <a:spcPct val="100000"/>
              </a:lnSpc>
              <a:spcBef>
                <a:spcPts val="600"/>
              </a:spcBef>
              <a:spcAft>
                <a:spcPts val="600"/>
              </a:spcAft>
            </a:pPr>
            <a:r>
              <a:rPr lang="en-US" sz="2800" dirty="0">
                <a:solidFill>
                  <a:srgbClr val="001970"/>
                </a:solidFill>
                <a:latin typeface="+mn-lt"/>
              </a:rPr>
              <a:t>	≥ $250K: VP for Administration/Finance</a:t>
            </a:r>
          </a:p>
          <a:p>
            <a:pPr>
              <a:lnSpc>
                <a:spcPct val="100000"/>
              </a:lnSpc>
              <a:spcBef>
                <a:spcPts val="600"/>
              </a:spcBef>
              <a:spcAft>
                <a:spcPts val="600"/>
              </a:spcAft>
            </a:pPr>
            <a:r>
              <a:rPr lang="en-US" sz="2800" dirty="0">
                <a:solidFill>
                  <a:srgbClr val="001970"/>
                </a:solidFill>
                <a:latin typeface="+mn-lt"/>
              </a:rPr>
              <a:t>	≥ $1M: Chancellor’s Office review and approval</a:t>
            </a:r>
          </a:p>
          <a:p>
            <a:endParaRPr lang="en-US" dirty="0">
              <a:solidFill>
                <a:srgbClr val="001970"/>
              </a:solidFill>
            </a:endParaRPr>
          </a:p>
          <a:p>
            <a:endParaRPr lang="en-US" dirty="0">
              <a:solidFill>
                <a:srgbClr val="001970"/>
              </a:solidFill>
            </a:endParaRPr>
          </a:p>
          <a:p>
            <a:endParaRPr lang="en-US" dirty="0"/>
          </a:p>
        </p:txBody>
      </p:sp>
    </p:spTree>
    <p:extLst>
      <p:ext uri="{BB962C8B-B14F-4D97-AF65-F5344CB8AC3E}">
        <p14:creationId xmlns:p14="http://schemas.microsoft.com/office/powerpoint/2010/main" val="2968369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F82DF-0993-A40C-E447-1A5E97168C0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5421D93-45B9-E81A-3F0E-52F4050434A2}"/>
              </a:ext>
            </a:extLst>
          </p:cNvPr>
          <p:cNvSpPr>
            <a:spLocks noGrp="1"/>
          </p:cNvSpPr>
          <p:nvPr>
            <p:ph type="sldNum" sz="quarter" idx="12"/>
          </p:nvPr>
        </p:nvSpPr>
        <p:spPr/>
        <p:txBody>
          <a:bodyPr/>
          <a:lstStyle/>
          <a:p>
            <a:fld id="{5B183420-2B76-864B-A38F-5B19AD9C35DC}" type="slidenum">
              <a:rPr lang="en-US" smtClean="0"/>
              <a:t>26</a:t>
            </a:fld>
            <a:endParaRPr lang="en-US"/>
          </a:p>
        </p:txBody>
      </p:sp>
      <p:sp>
        <p:nvSpPr>
          <p:cNvPr id="6" name="Title 1">
            <a:extLst>
              <a:ext uri="{FF2B5EF4-FFF2-40B4-BE49-F238E27FC236}">
                <a16:creationId xmlns:a16="http://schemas.microsoft.com/office/drawing/2014/main" id="{4CF98A9F-80C8-9572-6E52-E1478A4EE6DA}"/>
              </a:ext>
            </a:extLst>
          </p:cNvPr>
          <p:cNvSpPr>
            <a:spLocks noGrp="1"/>
          </p:cNvSpPr>
          <p:nvPr/>
        </p:nvSpPr>
        <p:spPr>
          <a:xfrm>
            <a:off x="357538" y="336682"/>
            <a:ext cx="11910060" cy="725864"/>
          </a:xfrm>
          <a:prstGeom prst="rect">
            <a:avLst/>
          </a:prstGeom>
        </p:spPr>
        <p:txBody>
          <a:bodyPr vert="horz" lIns="0" tIns="45720" rIns="0" bIns="45720" rtlCol="0" anchor="t" anchorCtr="0">
            <a:noAutofit/>
          </a:bodyPr>
          <a:lstStyle>
            <a:lvl1pPr algn="l" defTabSz="914400" rtl="0" eaLnBrk="1" latinLnBrk="0" hangingPunct="1">
              <a:lnSpc>
                <a:spcPct val="90000"/>
              </a:lnSpc>
              <a:spcBef>
                <a:spcPct val="0"/>
              </a:spcBef>
              <a:buNone/>
              <a:defRPr sz="4800" kern="1200">
                <a:solidFill>
                  <a:schemeClr val="accent5"/>
                </a:solidFill>
                <a:latin typeface="Oswald" pitchFamily="2" charset="77"/>
                <a:ea typeface="Open Sans" panose="020B0606030504020204" pitchFamily="34" charset="0"/>
                <a:cs typeface="Open Sans" panose="020B0606030504020204" pitchFamily="34" charset="0"/>
              </a:defRPr>
            </a:lvl1pPr>
          </a:lstStyle>
          <a:p>
            <a:r>
              <a:rPr lang="en-US" dirty="0">
                <a:latin typeface="Oswald"/>
                <a:ea typeface="Open Sans"/>
                <a:cs typeface="Open Sans"/>
              </a:rPr>
              <a:t>Distribution Services</a:t>
            </a:r>
          </a:p>
        </p:txBody>
      </p:sp>
      <p:sp>
        <p:nvSpPr>
          <p:cNvPr id="13" name="Flowchart: Connector 12">
            <a:extLst>
              <a:ext uri="{FF2B5EF4-FFF2-40B4-BE49-F238E27FC236}">
                <a16:creationId xmlns:a16="http://schemas.microsoft.com/office/drawing/2014/main" id="{DEE6F601-69E1-C893-5A3F-A42A4B5C747D}"/>
              </a:ext>
            </a:extLst>
          </p:cNvPr>
          <p:cNvSpPr/>
          <p:nvPr/>
        </p:nvSpPr>
        <p:spPr>
          <a:xfrm>
            <a:off x="1789044" y="2694070"/>
            <a:ext cx="2488185" cy="2367213"/>
          </a:xfrm>
          <a:prstGeom prst="flowChartConnector">
            <a:avLst/>
          </a:prstGeom>
          <a:solidFill>
            <a:schemeClr val="accent2"/>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dirty="0">
                <a:solidFill>
                  <a:schemeClr val="tx1"/>
                </a:solidFill>
                <a:latin typeface="Open Sans"/>
                <a:ea typeface="Calibri"/>
                <a:cs typeface="Calibri"/>
              </a:rPr>
              <a:t>Asset Management (Property)</a:t>
            </a:r>
            <a:r>
              <a:rPr lang="en-US" sz="2000" dirty="0">
                <a:latin typeface="Open Sans"/>
                <a:ea typeface="Calibri"/>
                <a:cs typeface="Calibri"/>
              </a:rPr>
              <a:t>  </a:t>
            </a:r>
          </a:p>
        </p:txBody>
      </p:sp>
      <p:sp>
        <p:nvSpPr>
          <p:cNvPr id="14" name="Flowchart: Connector 13">
            <a:extLst>
              <a:ext uri="{FF2B5EF4-FFF2-40B4-BE49-F238E27FC236}">
                <a16:creationId xmlns:a16="http://schemas.microsoft.com/office/drawing/2014/main" id="{3D7B4688-9858-AA11-AD79-E335EE71332C}"/>
              </a:ext>
            </a:extLst>
          </p:cNvPr>
          <p:cNvSpPr/>
          <p:nvPr/>
        </p:nvSpPr>
        <p:spPr>
          <a:xfrm>
            <a:off x="7914772" y="2694071"/>
            <a:ext cx="2368215" cy="2367212"/>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dirty="0">
                <a:solidFill>
                  <a:schemeClr val="tx1"/>
                </a:solidFill>
                <a:latin typeface="Open Sans"/>
                <a:ea typeface="Calibri"/>
                <a:cs typeface="Calibri"/>
              </a:rPr>
              <a:t>Shipping &amp; Receiving </a:t>
            </a:r>
            <a:endParaRPr lang="en-US" sz="2000" dirty="0">
              <a:solidFill>
                <a:schemeClr val="tx1"/>
              </a:solidFill>
              <a:latin typeface="Open Sans"/>
            </a:endParaRPr>
          </a:p>
        </p:txBody>
      </p:sp>
      <p:sp>
        <p:nvSpPr>
          <p:cNvPr id="15" name="Flowchart: Connector 14">
            <a:extLst>
              <a:ext uri="{FF2B5EF4-FFF2-40B4-BE49-F238E27FC236}">
                <a16:creationId xmlns:a16="http://schemas.microsoft.com/office/drawing/2014/main" id="{DF6A7AC6-6B5D-177A-9F5E-C82534BD80F9}"/>
              </a:ext>
            </a:extLst>
          </p:cNvPr>
          <p:cNvSpPr/>
          <p:nvPr/>
        </p:nvSpPr>
        <p:spPr>
          <a:xfrm>
            <a:off x="4870784" y="2694071"/>
            <a:ext cx="2368215" cy="2367212"/>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dirty="0">
                <a:latin typeface="Open Sans"/>
                <a:ea typeface="Calibri"/>
                <a:cs typeface="Calibri"/>
              </a:rPr>
              <a:t>Mail Services</a:t>
            </a:r>
            <a:r>
              <a:rPr lang="en-US" sz="2000" dirty="0">
                <a:ea typeface="Calibri"/>
                <a:cs typeface="Calibri"/>
              </a:rPr>
              <a:t>  </a:t>
            </a:r>
            <a:endParaRPr lang="en-US" sz="2000" dirty="0"/>
          </a:p>
        </p:txBody>
      </p:sp>
      <p:sp>
        <p:nvSpPr>
          <p:cNvPr id="16" name="TextBox 15">
            <a:extLst>
              <a:ext uri="{FF2B5EF4-FFF2-40B4-BE49-F238E27FC236}">
                <a16:creationId xmlns:a16="http://schemas.microsoft.com/office/drawing/2014/main" id="{2104F648-CBF9-85F2-1867-43A6AE3B0DA5}"/>
              </a:ext>
            </a:extLst>
          </p:cNvPr>
          <p:cNvSpPr txBox="1"/>
          <p:nvPr/>
        </p:nvSpPr>
        <p:spPr>
          <a:xfrm>
            <a:off x="357538" y="1398864"/>
            <a:ext cx="11337157" cy="954107"/>
          </a:xfrm>
          <a:prstGeom prst="rect">
            <a:avLst/>
          </a:prstGeom>
          <a:noFill/>
        </p:spPr>
        <p:txBody>
          <a:bodyPr wrap="square" rtlCol="0">
            <a:spAutoFit/>
          </a:bodyPr>
          <a:lstStyle/>
          <a:p>
            <a:r>
              <a:rPr lang="en-US" sz="2800" dirty="0"/>
              <a:t>Distribution Services, formerly known as Campus Services, consists of the following areas: </a:t>
            </a:r>
          </a:p>
        </p:txBody>
      </p:sp>
    </p:spTree>
    <p:extLst>
      <p:ext uri="{BB962C8B-B14F-4D97-AF65-F5344CB8AC3E}">
        <p14:creationId xmlns:p14="http://schemas.microsoft.com/office/powerpoint/2010/main" val="440395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0CCF90F-9E5D-85A2-CB43-4C91C1E44CD8}"/>
              </a:ext>
            </a:extLst>
          </p:cNvPr>
          <p:cNvSpPr>
            <a:spLocks noGrp="1"/>
          </p:cNvSpPr>
          <p:nvPr>
            <p:ph type="sldNum" sz="quarter" idx="12"/>
          </p:nvPr>
        </p:nvSpPr>
        <p:spPr/>
        <p:txBody>
          <a:bodyPr/>
          <a:lstStyle/>
          <a:p>
            <a:fld id="{5B183420-2B76-864B-A38F-5B19AD9C35DC}" type="slidenum">
              <a:rPr lang="en-US" smtClean="0"/>
              <a:t>27</a:t>
            </a:fld>
            <a:endParaRPr lang="en-US"/>
          </a:p>
        </p:txBody>
      </p:sp>
      <p:sp>
        <p:nvSpPr>
          <p:cNvPr id="6" name="Title 1">
            <a:extLst>
              <a:ext uri="{FF2B5EF4-FFF2-40B4-BE49-F238E27FC236}">
                <a16:creationId xmlns:a16="http://schemas.microsoft.com/office/drawing/2014/main" id="{7FEDA4FB-D636-9CA3-2D7D-2EB2268A2044}"/>
              </a:ext>
            </a:extLst>
          </p:cNvPr>
          <p:cNvSpPr>
            <a:spLocks noGrp="1"/>
          </p:cNvSpPr>
          <p:nvPr>
            <p:ph type="title"/>
          </p:nvPr>
        </p:nvSpPr>
        <p:spPr>
          <a:prstGeom prst="rect">
            <a:avLst/>
          </a:prstGeom>
        </p:spPr>
        <p:txBody>
          <a:bodyPr vert="horz" lIns="0" tIns="45720" rIns="0" bIns="45720" rtlCol="0" anchor="t" anchorCtr="0">
            <a:noAutofit/>
          </a:bodyPr>
          <a:lstStyle>
            <a:lvl1pPr algn="l" defTabSz="914400" rtl="0" eaLnBrk="1" latinLnBrk="0" hangingPunct="1">
              <a:lnSpc>
                <a:spcPct val="90000"/>
              </a:lnSpc>
              <a:spcBef>
                <a:spcPct val="0"/>
              </a:spcBef>
              <a:buNone/>
              <a:defRPr sz="4800" kern="1200">
                <a:solidFill>
                  <a:schemeClr val="accent5"/>
                </a:solidFill>
                <a:latin typeface="Oswald" pitchFamily="2" charset="77"/>
                <a:ea typeface="Open Sans" panose="020B0606030504020204" pitchFamily="34" charset="0"/>
                <a:cs typeface="Open Sans" panose="020B0606030504020204" pitchFamily="34" charset="0"/>
              </a:defRPr>
            </a:lvl1pPr>
          </a:lstStyle>
          <a:p>
            <a:r>
              <a:rPr lang="en-US" sz="4400" dirty="0">
                <a:latin typeface="Oswald"/>
                <a:ea typeface="Open Sans"/>
                <a:cs typeface="Open Sans"/>
              </a:rPr>
              <a:t>Roles &amp; Responsibilities in Managing Property</a:t>
            </a:r>
            <a:endParaRPr lang="en-US" sz="4400" dirty="0"/>
          </a:p>
        </p:txBody>
      </p:sp>
      <p:sp>
        <p:nvSpPr>
          <p:cNvPr id="7" name="Content Placeholder 2">
            <a:extLst>
              <a:ext uri="{FF2B5EF4-FFF2-40B4-BE49-F238E27FC236}">
                <a16:creationId xmlns:a16="http://schemas.microsoft.com/office/drawing/2014/main" id="{9DA7F7B2-0C8F-1CE4-D6ED-D616D3D066D6}"/>
              </a:ext>
            </a:extLst>
          </p:cNvPr>
          <p:cNvSpPr>
            <a:spLocks noGrp="1"/>
          </p:cNvSpPr>
          <p:nvPr/>
        </p:nvSpPr>
        <p:spPr>
          <a:xfrm>
            <a:off x="420200" y="1311965"/>
            <a:ext cx="11122095" cy="4517293"/>
          </a:xfrm>
          <a:prstGeom prst="rect">
            <a:avLst/>
          </a:prstGeom>
        </p:spPr>
        <p:txBody>
          <a:bodyPr vert="horz" lIns="0" tIns="45720" rIns="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2"/>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chemeClr val="tx1"/>
                </a:solidFill>
                <a:latin typeface="+mn-lt"/>
                <a:ea typeface="Open Sans"/>
                <a:cs typeface="Open Sans"/>
              </a:rPr>
              <a:t>Each</a:t>
            </a:r>
            <a:r>
              <a:rPr lang="en-US" sz="2600" dirty="0">
                <a:solidFill>
                  <a:srgbClr val="333333"/>
                </a:solidFill>
                <a:highlight>
                  <a:srgbClr val="FFFFFF"/>
                </a:highlight>
                <a:latin typeface="+mn-lt"/>
                <a:ea typeface="Open Sans"/>
                <a:cs typeface="Open Sans"/>
              </a:rPr>
              <a:t> </a:t>
            </a:r>
            <a:r>
              <a:rPr lang="en-US" sz="2600" dirty="0">
                <a:solidFill>
                  <a:schemeClr val="tx1"/>
                </a:solidFill>
                <a:latin typeface="+mn-lt"/>
                <a:ea typeface="Open Sans"/>
                <a:cs typeface="Open Sans"/>
              </a:rPr>
              <a:t>Department has the primary responsibility for the custody, care, maintenance, and control of property assigned to their respective area.</a:t>
            </a:r>
          </a:p>
          <a:p>
            <a:r>
              <a:rPr lang="en-US" sz="2600" dirty="0">
                <a:solidFill>
                  <a:schemeClr val="tx1"/>
                </a:solidFill>
                <a:latin typeface="+mn-lt"/>
                <a:ea typeface="Open Sans"/>
                <a:cs typeface="Open Sans"/>
              </a:rPr>
              <a:t>The University is responsible for proper recordkeeping, maintenance, and safekeeping of state and federal equipment in its possession. It helps to ensure the university:</a:t>
            </a:r>
          </a:p>
          <a:p>
            <a:pPr marL="285750" indent="-285750">
              <a:buFont typeface="Arial"/>
              <a:buChar char="•"/>
            </a:pPr>
            <a:r>
              <a:rPr lang="en-US" sz="2600" dirty="0">
                <a:solidFill>
                  <a:schemeClr val="tx1"/>
                </a:solidFill>
                <a:latin typeface="+mn-lt"/>
                <a:ea typeface="Open Sans"/>
                <a:cs typeface="Open Sans"/>
              </a:rPr>
              <a:t>In compliance with CSU and State guidelines</a:t>
            </a:r>
          </a:p>
          <a:p>
            <a:pPr marL="285750" indent="-285750">
              <a:buFont typeface="Arial"/>
              <a:buChar char="•"/>
            </a:pPr>
            <a:r>
              <a:rPr lang="en-US" sz="2600" dirty="0">
                <a:solidFill>
                  <a:schemeClr val="tx1"/>
                </a:solidFill>
                <a:latin typeface="+mn-lt"/>
                <a:ea typeface="Open Sans"/>
                <a:cs typeface="Open Sans"/>
              </a:rPr>
              <a:t>In compliance with Federal Guidelines, especially when related to sponsored research</a:t>
            </a:r>
          </a:p>
          <a:p>
            <a:pPr marL="285750" indent="-285750">
              <a:buFont typeface="Arial"/>
              <a:buChar char="•"/>
            </a:pPr>
            <a:r>
              <a:rPr lang="en-US" sz="2600" dirty="0">
                <a:solidFill>
                  <a:schemeClr val="tx1"/>
                </a:solidFill>
                <a:latin typeface="+mn-lt"/>
                <a:ea typeface="Open Sans"/>
                <a:cs typeface="Open Sans"/>
              </a:rPr>
              <a:t>Maintains accurate and timely records</a:t>
            </a:r>
          </a:p>
          <a:p>
            <a:pPr marL="285750" indent="-285750">
              <a:buFont typeface="Arial"/>
              <a:buChar char="•"/>
            </a:pPr>
            <a:r>
              <a:rPr lang="en-US" sz="2600" dirty="0">
                <a:solidFill>
                  <a:schemeClr val="tx1"/>
                </a:solidFill>
                <a:latin typeface="+mn-lt"/>
                <a:ea typeface="Open Sans"/>
                <a:cs typeface="Open Sans"/>
              </a:rPr>
              <a:t>Maximizes use of resources</a:t>
            </a:r>
          </a:p>
          <a:p>
            <a:pPr marL="285750" indent="-285750">
              <a:buFont typeface="Arial"/>
              <a:buChar char="•"/>
            </a:pPr>
            <a:r>
              <a:rPr lang="en-US" sz="2600" dirty="0">
                <a:solidFill>
                  <a:schemeClr val="tx1"/>
                </a:solidFill>
                <a:latin typeface="+mn-lt"/>
                <a:ea typeface="Open Sans"/>
                <a:cs typeface="Open Sans"/>
              </a:rPr>
              <a:t>Has proper stewardship of assets and supplies</a:t>
            </a:r>
          </a:p>
          <a:p>
            <a:endParaRPr lang="en-US" sz="1800" dirty="0">
              <a:solidFill>
                <a:schemeClr val="tx1"/>
              </a:solidFill>
              <a:latin typeface="Open Sans"/>
              <a:ea typeface="Open Sans"/>
              <a:cs typeface="Open Sans"/>
            </a:endParaRPr>
          </a:p>
          <a:p>
            <a:endParaRPr lang="en-US" sz="1800" dirty="0">
              <a:solidFill>
                <a:schemeClr val="tx1"/>
              </a:solidFill>
              <a:latin typeface="Open Sans"/>
              <a:ea typeface="Open Sans"/>
              <a:cs typeface="Open Sans"/>
            </a:endParaRPr>
          </a:p>
        </p:txBody>
      </p:sp>
    </p:spTree>
    <p:extLst>
      <p:ext uri="{BB962C8B-B14F-4D97-AF65-F5344CB8AC3E}">
        <p14:creationId xmlns:p14="http://schemas.microsoft.com/office/powerpoint/2010/main" val="22202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211A1DD-3795-28CE-E77A-DE14784E0545}"/>
              </a:ext>
            </a:extLst>
          </p:cNvPr>
          <p:cNvSpPr>
            <a:spLocks noGrp="1"/>
          </p:cNvSpPr>
          <p:nvPr>
            <p:ph type="sldNum" sz="quarter" idx="12"/>
          </p:nvPr>
        </p:nvSpPr>
        <p:spPr/>
        <p:txBody>
          <a:bodyPr/>
          <a:lstStyle/>
          <a:p>
            <a:fld id="{5B183420-2B76-864B-A38F-5B19AD9C35DC}" type="slidenum">
              <a:rPr lang="en-US" smtClean="0"/>
              <a:t>28</a:t>
            </a:fld>
            <a:endParaRPr lang="en-US"/>
          </a:p>
        </p:txBody>
      </p:sp>
      <p:sp>
        <p:nvSpPr>
          <p:cNvPr id="6" name="Title 1">
            <a:extLst>
              <a:ext uri="{FF2B5EF4-FFF2-40B4-BE49-F238E27FC236}">
                <a16:creationId xmlns:a16="http://schemas.microsoft.com/office/drawing/2014/main" id="{814C70E2-D9B3-6016-1929-8A472F40B0B3}"/>
              </a:ext>
            </a:extLst>
          </p:cNvPr>
          <p:cNvSpPr>
            <a:spLocks noGrp="1"/>
          </p:cNvSpPr>
          <p:nvPr>
            <p:ph type="title"/>
          </p:nvPr>
        </p:nvSpPr>
        <p:spPr>
          <a:prstGeom prst="rect">
            <a:avLst/>
          </a:prstGeom>
        </p:spPr>
        <p:txBody>
          <a:bodyPr vert="horz" lIns="0" tIns="45720" rIns="0" bIns="45720" rtlCol="0" anchor="t" anchorCtr="0">
            <a:noAutofit/>
          </a:bodyPr>
          <a:lstStyle>
            <a:lvl1pPr algn="l" defTabSz="914400" rtl="0" eaLnBrk="1" latinLnBrk="0" hangingPunct="1">
              <a:lnSpc>
                <a:spcPct val="90000"/>
              </a:lnSpc>
              <a:spcBef>
                <a:spcPct val="0"/>
              </a:spcBef>
              <a:buNone/>
              <a:defRPr sz="4800" kern="1200">
                <a:solidFill>
                  <a:schemeClr val="accent5"/>
                </a:solidFill>
                <a:latin typeface="Oswald" pitchFamily="2" charset="77"/>
                <a:ea typeface="Open Sans" panose="020B0606030504020204" pitchFamily="34" charset="0"/>
                <a:cs typeface="Open Sans" panose="020B0606030504020204" pitchFamily="34" charset="0"/>
              </a:defRPr>
            </a:lvl1pPr>
          </a:lstStyle>
          <a:p>
            <a:r>
              <a:rPr lang="en-US" sz="4400" dirty="0">
                <a:latin typeface="Oswald"/>
                <a:ea typeface="Open Sans"/>
                <a:cs typeface="Open Sans"/>
              </a:rPr>
              <a:t>Roles &amp; Responsibilities in Managing Property (cont.)</a:t>
            </a:r>
            <a:endParaRPr lang="en-US" sz="4400" dirty="0"/>
          </a:p>
        </p:txBody>
      </p:sp>
      <p:sp>
        <p:nvSpPr>
          <p:cNvPr id="7" name="Content Placeholder 2">
            <a:extLst>
              <a:ext uri="{FF2B5EF4-FFF2-40B4-BE49-F238E27FC236}">
                <a16:creationId xmlns:a16="http://schemas.microsoft.com/office/drawing/2014/main" id="{8B23DBF9-497F-BCEE-33C5-7BD15ECD51F0}"/>
              </a:ext>
            </a:extLst>
          </p:cNvPr>
          <p:cNvSpPr>
            <a:spLocks noGrp="1"/>
          </p:cNvSpPr>
          <p:nvPr/>
        </p:nvSpPr>
        <p:spPr>
          <a:xfrm>
            <a:off x="501394" y="1325217"/>
            <a:ext cx="11471151" cy="4530894"/>
          </a:xfrm>
          <a:prstGeom prst="rect">
            <a:avLst/>
          </a:prstGeom>
        </p:spPr>
        <p:txBody>
          <a:bodyPr vert="horz" lIns="0" tIns="45720" rIns="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2"/>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tx1"/>
                </a:solidFill>
                <a:latin typeface="+mn-lt"/>
                <a:ea typeface="Open Sans"/>
                <a:cs typeface="Open Sans"/>
              </a:rPr>
              <a:t>University employees have an obligation to safeguard University property. </a:t>
            </a:r>
          </a:p>
          <a:p>
            <a:r>
              <a:rPr lang="en-US" sz="2800" dirty="0">
                <a:solidFill>
                  <a:schemeClr val="tx1"/>
                </a:solidFill>
                <a:latin typeface="+mn-lt"/>
                <a:ea typeface="Open Sans"/>
                <a:cs typeface="Open Sans"/>
              </a:rPr>
              <a:t>This obligation includes:</a:t>
            </a:r>
            <a:endParaRPr lang="en-US" sz="2800" dirty="0">
              <a:solidFill>
                <a:schemeClr val="tx1"/>
              </a:solidFill>
              <a:latin typeface="+mn-lt"/>
            </a:endParaRPr>
          </a:p>
          <a:p>
            <a:pPr marL="285750" indent="-285750">
              <a:buChar char="•"/>
            </a:pPr>
            <a:r>
              <a:rPr lang="en-US" sz="2800" dirty="0">
                <a:solidFill>
                  <a:schemeClr val="tx1"/>
                </a:solidFill>
                <a:latin typeface="+mn-lt"/>
                <a:ea typeface="Open Sans"/>
                <a:cs typeface="Open Sans"/>
              </a:rPr>
              <a:t>Using property for University purposes only; not removing property from campus except for official University business. </a:t>
            </a:r>
            <a:endParaRPr lang="en-US" sz="2800" dirty="0">
              <a:solidFill>
                <a:schemeClr val="tx1"/>
              </a:solidFill>
              <a:latin typeface="+mn-lt"/>
            </a:endParaRPr>
          </a:p>
          <a:p>
            <a:pPr marL="285750" indent="-285750">
              <a:buFont typeface="Arial" panose="020B0604020202020204" pitchFamily="34" charset="0"/>
              <a:buChar char="•"/>
            </a:pPr>
            <a:r>
              <a:rPr lang="en-US" sz="2800" dirty="0">
                <a:solidFill>
                  <a:schemeClr val="tx1"/>
                </a:solidFill>
                <a:latin typeface="+mn-lt"/>
                <a:ea typeface="Open Sans"/>
                <a:cs typeface="Open Sans"/>
              </a:rPr>
              <a:t>Using and maintaining property in an appropriate manner. </a:t>
            </a:r>
          </a:p>
          <a:p>
            <a:pPr marL="285750" indent="-285750">
              <a:buFont typeface="Arial"/>
              <a:buChar char="•"/>
            </a:pPr>
            <a:r>
              <a:rPr lang="en-US" sz="2800" dirty="0">
                <a:solidFill>
                  <a:schemeClr val="tx1"/>
                </a:solidFill>
                <a:latin typeface="+mn-lt"/>
                <a:ea typeface="Open Sans"/>
                <a:cs typeface="Open Sans"/>
              </a:rPr>
              <a:t>Returning property to the University prior to separation from the University.</a:t>
            </a:r>
            <a:endParaRPr lang="en-US" sz="2800" dirty="0">
              <a:solidFill>
                <a:schemeClr val="tx1"/>
              </a:solidFill>
              <a:latin typeface="+mn-lt"/>
            </a:endParaRPr>
          </a:p>
          <a:p>
            <a:pPr marL="285750" indent="-285750">
              <a:buFont typeface="Arial"/>
              <a:buChar char="•"/>
            </a:pPr>
            <a:r>
              <a:rPr lang="en-US" sz="2800" dirty="0">
                <a:solidFill>
                  <a:schemeClr val="tx1"/>
                </a:solidFill>
                <a:latin typeface="+mn-lt"/>
                <a:ea typeface="Open Sans"/>
                <a:cs typeface="Open Sans"/>
              </a:rPr>
              <a:t>Taking reasonable security precautions to discourage loss, theft, or misuse of property.</a:t>
            </a:r>
          </a:p>
          <a:p>
            <a:pPr marL="285750" indent="-285750">
              <a:buFont typeface="Arial"/>
              <a:buChar char="•"/>
            </a:pPr>
            <a:r>
              <a:rPr lang="en-US" sz="2800" dirty="0">
                <a:solidFill>
                  <a:schemeClr val="tx1"/>
                </a:solidFill>
                <a:latin typeface="+mn-lt"/>
                <a:ea typeface="Open Sans"/>
                <a:cs typeface="Open Sans"/>
              </a:rPr>
              <a:t>Report lost or stolen property immediately. </a:t>
            </a:r>
          </a:p>
        </p:txBody>
      </p:sp>
    </p:spTree>
    <p:extLst>
      <p:ext uri="{BB962C8B-B14F-4D97-AF65-F5344CB8AC3E}">
        <p14:creationId xmlns:p14="http://schemas.microsoft.com/office/powerpoint/2010/main" val="23504308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BA7BCD8-DB7A-7DE0-1D31-56929CFA20E3}"/>
              </a:ext>
            </a:extLst>
          </p:cNvPr>
          <p:cNvSpPr>
            <a:spLocks noGrp="1"/>
          </p:cNvSpPr>
          <p:nvPr>
            <p:ph type="sldNum" sz="quarter" idx="12"/>
          </p:nvPr>
        </p:nvSpPr>
        <p:spPr/>
        <p:txBody>
          <a:bodyPr/>
          <a:lstStyle/>
          <a:p>
            <a:fld id="{5B183420-2B76-864B-A38F-5B19AD9C35DC}" type="slidenum">
              <a:rPr lang="en-US" smtClean="0"/>
              <a:t>29</a:t>
            </a:fld>
            <a:endParaRPr lang="en-US"/>
          </a:p>
        </p:txBody>
      </p:sp>
      <p:sp>
        <p:nvSpPr>
          <p:cNvPr id="6" name="Title 1">
            <a:extLst>
              <a:ext uri="{FF2B5EF4-FFF2-40B4-BE49-F238E27FC236}">
                <a16:creationId xmlns:a16="http://schemas.microsoft.com/office/drawing/2014/main" id="{E5EDA6F1-E0BB-B0E3-C2DA-03D225FBBDA2}"/>
              </a:ext>
            </a:extLst>
          </p:cNvPr>
          <p:cNvSpPr>
            <a:spLocks noGrp="1"/>
          </p:cNvSpPr>
          <p:nvPr>
            <p:ph type="title"/>
          </p:nvPr>
        </p:nvSpPr>
        <p:spPr>
          <a:prstGeom prst="rect">
            <a:avLst/>
          </a:prstGeom>
        </p:spPr>
        <p:txBody>
          <a:bodyPr vert="horz" lIns="0" tIns="45720" rIns="0" bIns="45720" rtlCol="0" anchor="t" anchorCtr="0">
            <a:noAutofit/>
          </a:bodyPr>
          <a:lstStyle>
            <a:lvl1pPr algn="l" defTabSz="914400" rtl="0" eaLnBrk="1" latinLnBrk="0" hangingPunct="1">
              <a:lnSpc>
                <a:spcPct val="90000"/>
              </a:lnSpc>
              <a:spcBef>
                <a:spcPct val="0"/>
              </a:spcBef>
              <a:buNone/>
              <a:defRPr sz="4800" kern="1200">
                <a:solidFill>
                  <a:schemeClr val="accent5"/>
                </a:solidFill>
                <a:latin typeface="Oswald" pitchFamily="2" charset="77"/>
                <a:ea typeface="Open Sans" panose="020B0606030504020204" pitchFamily="34" charset="0"/>
                <a:cs typeface="Open Sans" panose="020B0606030504020204" pitchFamily="34" charset="0"/>
              </a:defRPr>
            </a:lvl1pPr>
          </a:lstStyle>
          <a:p>
            <a:r>
              <a:rPr lang="en-US">
                <a:latin typeface="Oswald"/>
                <a:ea typeface="Open Sans"/>
                <a:cs typeface="Open Sans"/>
              </a:rPr>
              <a:t>Department Property Custodian Responsibilities </a:t>
            </a:r>
            <a:endParaRPr lang="en-US"/>
          </a:p>
        </p:txBody>
      </p:sp>
      <p:sp>
        <p:nvSpPr>
          <p:cNvPr id="7" name="Content Placeholder 2">
            <a:extLst>
              <a:ext uri="{FF2B5EF4-FFF2-40B4-BE49-F238E27FC236}">
                <a16:creationId xmlns:a16="http://schemas.microsoft.com/office/drawing/2014/main" id="{6424002F-8054-03F4-28BA-18BA410869EB}"/>
              </a:ext>
            </a:extLst>
          </p:cNvPr>
          <p:cNvSpPr>
            <a:spLocks noGrp="1"/>
          </p:cNvSpPr>
          <p:nvPr/>
        </p:nvSpPr>
        <p:spPr>
          <a:xfrm>
            <a:off x="439651" y="1598237"/>
            <a:ext cx="10781802" cy="4351338"/>
          </a:xfrm>
          <a:prstGeom prst="rect">
            <a:avLst/>
          </a:prstGeom>
        </p:spPr>
        <p:txBody>
          <a:bodyPr vert="horz" lIns="0" tIns="45720" rIns="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2"/>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a:buChar char="•"/>
            </a:pPr>
            <a:endParaRPr lang="en-US" sz="2800" dirty="0">
              <a:solidFill>
                <a:srgbClr val="333333"/>
              </a:solidFill>
              <a:highlight>
                <a:srgbClr val="FFFFFF"/>
              </a:highlight>
              <a:latin typeface="+mn-lt"/>
            </a:endParaRPr>
          </a:p>
          <a:p>
            <a:pPr marL="342900" indent="-342900">
              <a:lnSpc>
                <a:spcPct val="100000"/>
              </a:lnSpc>
              <a:spcBef>
                <a:spcPts val="600"/>
              </a:spcBef>
              <a:spcAft>
                <a:spcPts val="600"/>
              </a:spcAft>
              <a:buChar char="•"/>
            </a:pPr>
            <a:r>
              <a:rPr lang="en-US" sz="2800" dirty="0">
                <a:solidFill>
                  <a:schemeClr val="tx1"/>
                </a:solidFill>
                <a:latin typeface="+mn-lt"/>
                <a:ea typeface="Open Sans"/>
                <a:cs typeface="Open Sans"/>
              </a:rPr>
              <a:t>Maintains current, complete, accurate property records and tracks the assignments of property within the department.</a:t>
            </a:r>
          </a:p>
          <a:p>
            <a:pPr marL="342900" indent="-342900">
              <a:lnSpc>
                <a:spcPct val="100000"/>
              </a:lnSpc>
              <a:spcBef>
                <a:spcPts val="600"/>
              </a:spcBef>
              <a:spcAft>
                <a:spcPts val="600"/>
              </a:spcAft>
              <a:buChar char="•"/>
            </a:pPr>
            <a:r>
              <a:rPr lang="en-US" sz="2800" dirty="0">
                <a:solidFill>
                  <a:schemeClr val="tx1"/>
                </a:solidFill>
                <a:latin typeface="+mn-lt"/>
                <a:ea typeface="Open Sans"/>
                <a:cs typeface="Open Sans"/>
              </a:rPr>
              <a:t>Notifies Asset Management of any changes by completing respective Kuali forms. </a:t>
            </a:r>
          </a:p>
          <a:p>
            <a:pPr marL="342900" indent="-342900">
              <a:lnSpc>
                <a:spcPct val="100000"/>
              </a:lnSpc>
              <a:spcBef>
                <a:spcPts val="600"/>
              </a:spcBef>
              <a:spcAft>
                <a:spcPts val="600"/>
              </a:spcAft>
              <a:buChar char="•"/>
            </a:pPr>
            <a:r>
              <a:rPr lang="en-US" sz="2800" dirty="0">
                <a:solidFill>
                  <a:schemeClr val="tx1"/>
                </a:solidFill>
                <a:latin typeface="+mn-lt"/>
                <a:ea typeface="Open Sans"/>
                <a:cs typeface="Open Sans"/>
              </a:rPr>
              <a:t>Serves as the point of contact for the department regarding asset management, including inventories. </a:t>
            </a:r>
          </a:p>
          <a:p>
            <a:endParaRPr lang="en-US" dirty="0">
              <a:solidFill>
                <a:srgbClr val="000000"/>
              </a:solidFill>
              <a:latin typeface="Open Sans"/>
              <a:ea typeface="Open Sans"/>
              <a:cs typeface="Open Sans"/>
            </a:endParaRPr>
          </a:p>
          <a:p>
            <a:pPr marL="342900" indent="-342900">
              <a:buChar char="•"/>
            </a:pPr>
            <a:endParaRPr lang="en-US" dirty="0">
              <a:solidFill>
                <a:srgbClr val="000000"/>
              </a:solidFill>
              <a:latin typeface="Open Sans"/>
              <a:ea typeface="Open Sans"/>
              <a:cs typeface="Open Sans"/>
            </a:endParaRPr>
          </a:p>
          <a:p>
            <a:endParaRPr lang="en-US" sz="1800" dirty="0">
              <a:solidFill>
                <a:schemeClr val="tx1"/>
              </a:solidFill>
              <a:latin typeface="Open Sans"/>
              <a:ea typeface="Open Sans"/>
              <a:cs typeface="Open Sans"/>
            </a:endParaRPr>
          </a:p>
          <a:p>
            <a:endParaRPr lang="en-US" sz="1800" dirty="0">
              <a:solidFill>
                <a:schemeClr val="tx1"/>
              </a:solidFill>
              <a:latin typeface="Open Sans"/>
              <a:ea typeface="Open Sans"/>
              <a:cs typeface="Open Sans"/>
            </a:endParaRPr>
          </a:p>
          <a:p>
            <a:endParaRPr lang="en-US" sz="1800" dirty="0">
              <a:solidFill>
                <a:schemeClr val="tx1"/>
              </a:solidFill>
              <a:latin typeface="Open Sans"/>
              <a:ea typeface="Open Sans"/>
              <a:cs typeface="Open Sans"/>
            </a:endParaRPr>
          </a:p>
        </p:txBody>
      </p:sp>
    </p:spTree>
    <p:extLst>
      <p:ext uri="{BB962C8B-B14F-4D97-AF65-F5344CB8AC3E}">
        <p14:creationId xmlns:p14="http://schemas.microsoft.com/office/powerpoint/2010/main" val="642073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03A84-B23B-26F6-E88E-854B449EC0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516675-5495-D363-F2FA-56B3B543CF0E}"/>
              </a:ext>
            </a:extLst>
          </p:cNvPr>
          <p:cNvSpPr>
            <a:spLocks noGrp="1"/>
          </p:cNvSpPr>
          <p:nvPr>
            <p:ph type="title"/>
          </p:nvPr>
        </p:nvSpPr>
        <p:spPr/>
        <p:txBody>
          <a:bodyPr/>
          <a:lstStyle/>
          <a:p>
            <a:r>
              <a:rPr lang="en-US" dirty="0"/>
              <a:t>Importance of Delegation of Authority</a:t>
            </a:r>
          </a:p>
        </p:txBody>
      </p:sp>
      <p:sp>
        <p:nvSpPr>
          <p:cNvPr id="5" name="Content Placeholder 4">
            <a:extLst>
              <a:ext uri="{FF2B5EF4-FFF2-40B4-BE49-F238E27FC236}">
                <a16:creationId xmlns:a16="http://schemas.microsoft.com/office/drawing/2014/main" id="{26662328-0091-3B07-0E8E-776F4DC17850}"/>
              </a:ext>
            </a:extLst>
          </p:cNvPr>
          <p:cNvSpPr>
            <a:spLocks noGrp="1"/>
          </p:cNvSpPr>
          <p:nvPr>
            <p:ph sz="half" idx="2"/>
          </p:nvPr>
        </p:nvSpPr>
        <p:spPr/>
        <p:txBody>
          <a:bodyPr/>
          <a:lstStyle/>
          <a:p>
            <a:r>
              <a:rPr lang="en-US" dirty="0">
                <a:solidFill>
                  <a:schemeClr val="accent5"/>
                </a:solidFill>
              </a:rPr>
              <a:t>Pursuant to Executive Order 1000, each campus President is delegated authority and responsibility for all state funds held by campus. </a:t>
            </a:r>
          </a:p>
          <a:p>
            <a:r>
              <a:rPr lang="en-US" dirty="0">
                <a:solidFill>
                  <a:schemeClr val="accent5"/>
                </a:solidFill>
              </a:rPr>
              <a:t>The President, in turn, delegates oversight of campus funds to the Chief Financial Officer and other designated individuals authorized to manage funds and approve expenditures. </a:t>
            </a:r>
          </a:p>
          <a:p>
            <a:r>
              <a:rPr lang="en-US" dirty="0">
                <a:solidFill>
                  <a:schemeClr val="accent5"/>
                </a:solidFill>
              </a:rPr>
              <a:t>To ensure proper tracking of fiscal authority, each campus is required to maintain a record of the President’s delegated authority and all authorized approvers within the Delegation of Authority module in CFS.</a:t>
            </a:r>
          </a:p>
          <a:p>
            <a:endParaRPr lang="en-US" dirty="0"/>
          </a:p>
        </p:txBody>
      </p:sp>
      <p:sp>
        <p:nvSpPr>
          <p:cNvPr id="4" name="Slide Number Placeholder 3">
            <a:extLst>
              <a:ext uri="{FF2B5EF4-FFF2-40B4-BE49-F238E27FC236}">
                <a16:creationId xmlns:a16="http://schemas.microsoft.com/office/drawing/2014/main" id="{2CAE2572-ED2D-344A-46D1-92C513EDDC0B}"/>
              </a:ext>
            </a:extLst>
          </p:cNvPr>
          <p:cNvSpPr>
            <a:spLocks noGrp="1"/>
          </p:cNvSpPr>
          <p:nvPr>
            <p:ph type="sldNum" sz="quarter" idx="12"/>
          </p:nvPr>
        </p:nvSpPr>
        <p:spPr/>
        <p:txBody>
          <a:bodyPr/>
          <a:lstStyle/>
          <a:p>
            <a:fld id="{5B183420-2B76-864B-A38F-5B19AD9C35DC}" type="slidenum">
              <a:rPr lang="en-US" smtClean="0"/>
              <a:t>3</a:t>
            </a:fld>
            <a:endParaRPr lang="en-US"/>
          </a:p>
        </p:txBody>
      </p:sp>
      <p:pic>
        <p:nvPicPr>
          <p:cNvPr id="7" name="Content Placeholder 6">
            <a:extLst>
              <a:ext uri="{FF2B5EF4-FFF2-40B4-BE49-F238E27FC236}">
                <a16:creationId xmlns:a16="http://schemas.microsoft.com/office/drawing/2014/main" id="{78560999-DE03-D5AE-0AAA-D69965E755C4}"/>
              </a:ext>
            </a:extLst>
          </p:cNvPr>
          <p:cNvPicPr>
            <a:picLocks noGrp="1" noChangeAspect="1"/>
          </p:cNvPicPr>
          <p:nvPr>
            <p:ph sz="half" idx="1"/>
          </p:nvPr>
        </p:nvPicPr>
        <p:blipFill>
          <a:blip r:embed="rId2"/>
          <a:stretch>
            <a:fillRect/>
          </a:stretch>
        </p:blipFill>
        <p:spPr>
          <a:xfrm>
            <a:off x="282575" y="1361530"/>
            <a:ext cx="5419725" cy="4351338"/>
          </a:xfrm>
          <a:prstGeom prst="rect">
            <a:avLst/>
          </a:prstGeom>
        </p:spPr>
      </p:pic>
    </p:spTree>
    <p:extLst>
      <p:ext uri="{BB962C8B-B14F-4D97-AF65-F5344CB8AC3E}">
        <p14:creationId xmlns:p14="http://schemas.microsoft.com/office/powerpoint/2010/main" val="36314283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EE92E28-C8F0-60BA-743F-56CD2130098C}"/>
              </a:ext>
            </a:extLst>
          </p:cNvPr>
          <p:cNvSpPr>
            <a:spLocks noGrp="1"/>
          </p:cNvSpPr>
          <p:nvPr>
            <p:ph type="title"/>
          </p:nvPr>
        </p:nvSpPr>
        <p:spPr>
          <a:xfrm>
            <a:off x="281940" y="339366"/>
            <a:ext cx="11910060" cy="725864"/>
          </a:xfrm>
        </p:spPr>
        <p:txBody>
          <a:bodyPr vert="horz" lIns="0" tIns="45720" rIns="0" bIns="45720" rtlCol="0" anchor="t" anchorCtr="0">
            <a:normAutofit/>
          </a:bodyPr>
          <a:lstStyle>
            <a:lvl1pPr algn="l" defTabSz="914400" rtl="0" eaLnBrk="1" latinLnBrk="0" hangingPunct="1">
              <a:lnSpc>
                <a:spcPct val="90000"/>
              </a:lnSpc>
              <a:spcBef>
                <a:spcPct val="0"/>
              </a:spcBef>
              <a:buNone/>
              <a:defRPr sz="4800" kern="1200">
                <a:solidFill>
                  <a:schemeClr val="accent5"/>
                </a:solidFill>
                <a:latin typeface="Oswald" pitchFamily="2" charset="77"/>
                <a:ea typeface="Open Sans" panose="020B0606030504020204" pitchFamily="34" charset="0"/>
                <a:cs typeface="Open Sans" panose="020B0606030504020204" pitchFamily="34" charset="0"/>
              </a:defRPr>
            </a:lvl1pPr>
          </a:lstStyle>
          <a:p>
            <a:r>
              <a:rPr lang="en-US" sz="4400" kern="1200">
                <a:latin typeface="Oswald" pitchFamily="2" charset="77"/>
                <a:ea typeface="Open Sans" panose="020B0606030504020204" pitchFamily="34" charset="0"/>
                <a:cs typeface="Open Sans" panose="020B0606030504020204" pitchFamily="34" charset="0"/>
              </a:rPr>
              <a:t>Trackable Property  </a:t>
            </a:r>
          </a:p>
        </p:txBody>
      </p:sp>
      <p:sp>
        <p:nvSpPr>
          <p:cNvPr id="7" name="TextBox 4">
            <a:extLst>
              <a:ext uri="{FF2B5EF4-FFF2-40B4-BE49-F238E27FC236}">
                <a16:creationId xmlns:a16="http://schemas.microsoft.com/office/drawing/2014/main" id="{ED8F9A5E-7AA1-721D-6A99-3F646CA5CBCE}"/>
              </a:ext>
            </a:extLst>
          </p:cNvPr>
          <p:cNvSpPr txBox="1"/>
          <p:nvPr/>
        </p:nvSpPr>
        <p:spPr>
          <a:xfrm>
            <a:off x="281940" y="1285461"/>
            <a:ext cx="5736654" cy="4903304"/>
          </a:xfrm>
          <a:prstGeom prst="rect">
            <a:avLst/>
          </a:prstGeom>
        </p:spPr>
        <p:txBody>
          <a:bodyPr rot="0" spcFirstLastPara="0" vert="horz" lIns="0" tIns="45720" rIns="0" bIns="45720" numCol="1" spcCol="0" rtlCol="0" fromWordArt="0" anchorCtr="0" forceAA="0" compatLnSpc="1">
            <a:prstTxWarp prst="textNoShape">
              <a:avLst/>
            </a:prstTxWarp>
            <a:normAutofit fontScale="5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1000"/>
              </a:spcBef>
            </a:pPr>
            <a:r>
              <a:rPr lang="en-US" sz="3800" b="1" dirty="0">
                <a:ea typeface="Open Sans" panose="020B0606030504020204" pitchFamily="34" charset="0"/>
                <a:cs typeface="Open Sans" panose="020B0606030504020204" pitchFamily="34" charset="0"/>
              </a:rPr>
              <a:t>Capital Equipment</a:t>
            </a:r>
            <a:endParaRPr lang="en-US" sz="3800" dirty="0">
              <a:ea typeface="Open Sans" panose="020B0606030504020204" pitchFamily="34" charset="0"/>
              <a:cs typeface="Open Sans" panose="020B0606030504020204" pitchFamily="34" charset="0"/>
            </a:endParaRPr>
          </a:p>
          <a:p>
            <a:pPr marL="285750" lvl="1" indent="-285750">
              <a:lnSpc>
                <a:spcPct val="90000"/>
              </a:lnSpc>
              <a:spcBef>
                <a:spcPts val="1000"/>
              </a:spcBef>
              <a:buFont typeface="Arial" panose="020B0604020202020204" pitchFamily="34" charset="0"/>
              <a:buChar char="•"/>
            </a:pPr>
            <a:r>
              <a:rPr lang="en-US" sz="3800" dirty="0">
                <a:ea typeface="Open Sans" panose="020B0606030504020204" pitchFamily="34" charset="0"/>
                <a:cs typeface="Open Sans" panose="020B0606030504020204" pitchFamily="34" charset="0"/>
              </a:rPr>
              <a:t>A unit acquisition cost of $5,000 or greater.</a:t>
            </a:r>
          </a:p>
          <a:p>
            <a:pPr marL="285750" lvl="1" indent="-285750">
              <a:lnSpc>
                <a:spcPct val="90000"/>
              </a:lnSpc>
              <a:spcBef>
                <a:spcPts val="1000"/>
              </a:spcBef>
              <a:buFont typeface="Arial" panose="020B0604020202020204" pitchFamily="34" charset="0"/>
              <a:buChar char="•"/>
            </a:pPr>
            <a:r>
              <a:rPr lang="en-US" sz="3800" dirty="0">
                <a:ea typeface="Open Sans" panose="020B0606030504020204" pitchFamily="34" charset="0"/>
                <a:cs typeface="Open Sans" panose="020B0606030504020204" pitchFamily="34" charset="0"/>
              </a:rPr>
              <a:t>An estimated life greater than one year.</a:t>
            </a:r>
          </a:p>
          <a:p>
            <a:pPr marL="285750" lvl="1" indent="-285750">
              <a:lnSpc>
                <a:spcPct val="90000"/>
              </a:lnSpc>
              <a:spcBef>
                <a:spcPts val="1000"/>
              </a:spcBef>
              <a:buFont typeface="Arial" panose="020B0604020202020204" pitchFamily="34" charset="0"/>
              <a:buChar char="•"/>
            </a:pPr>
            <a:r>
              <a:rPr lang="en-US" sz="3800" dirty="0">
                <a:ea typeface="Open Sans" panose="020B0606030504020204" pitchFamily="34" charset="0"/>
                <a:cs typeface="Open Sans" panose="020B0606030504020204" pitchFamily="34" charset="0"/>
              </a:rPr>
              <a:t>Is not permanently attached to or incorporated into campus buildings and grounds. </a:t>
            </a:r>
          </a:p>
          <a:p>
            <a:pPr marL="0" lvl="1">
              <a:lnSpc>
                <a:spcPct val="90000"/>
              </a:lnSpc>
              <a:spcBef>
                <a:spcPts val="1000"/>
              </a:spcBef>
            </a:pPr>
            <a:endParaRPr lang="en-US" sz="3800" dirty="0">
              <a:ea typeface="Open Sans" panose="020B0606030504020204" pitchFamily="34" charset="0"/>
              <a:cs typeface="Open Sans" panose="020B0606030504020204" pitchFamily="34" charset="0"/>
            </a:endParaRPr>
          </a:p>
          <a:p>
            <a:pPr>
              <a:lnSpc>
                <a:spcPct val="90000"/>
              </a:lnSpc>
              <a:spcBef>
                <a:spcPts val="1000"/>
              </a:spcBef>
            </a:pPr>
            <a:r>
              <a:rPr lang="en-US" sz="3800" b="1" dirty="0">
                <a:ea typeface="Open Sans" panose="020B0606030504020204" pitchFamily="34" charset="0"/>
                <a:cs typeface="Open Sans" panose="020B0606030504020204" pitchFamily="34" charset="0"/>
              </a:rPr>
              <a:t>Non-Capitalized Equipment</a:t>
            </a:r>
          </a:p>
          <a:p>
            <a:pPr marL="0" lvl="1">
              <a:lnSpc>
                <a:spcPct val="90000"/>
              </a:lnSpc>
              <a:spcBef>
                <a:spcPts val="1000"/>
              </a:spcBef>
            </a:pPr>
            <a:r>
              <a:rPr lang="en-US" sz="3800" dirty="0">
                <a:ea typeface="Open Sans" panose="020B0606030504020204" pitchFamily="34" charset="0"/>
                <a:cs typeface="Open Sans" panose="020B0606030504020204" pitchFamily="34" charset="0"/>
              </a:rPr>
              <a:t>A unit acquisition cost of $2,500 - $4,999.</a:t>
            </a:r>
          </a:p>
          <a:p>
            <a:pPr marL="0" lvl="1">
              <a:lnSpc>
                <a:spcPct val="90000"/>
              </a:lnSpc>
              <a:spcBef>
                <a:spcPts val="1000"/>
              </a:spcBef>
            </a:pPr>
            <a:endParaRPr lang="en-US" sz="3800" dirty="0">
              <a:ea typeface="Open Sans" panose="020B0606030504020204" pitchFamily="34" charset="0"/>
              <a:cs typeface="Open Sans" panose="020B0606030504020204" pitchFamily="34" charset="0"/>
            </a:endParaRPr>
          </a:p>
          <a:p>
            <a:pPr>
              <a:lnSpc>
                <a:spcPct val="90000"/>
              </a:lnSpc>
              <a:spcBef>
                <a:spcPts val="1000"/>
              </a:spcBef>
            </a:pPr>
            <a:r>
              <a:rPr lang="en-US" sz="3800" b="1" dirty="0">
                <a:ea typeface="Open Sans" panose="020B0606030504020204" pitchFamily="34" charset="0"/>
                <a:cs typeface="Open Sans" panose="020B0606030504020204" pitchFamily="34" charset="0"/>
              </a:rPr>
              <a:t>Sensitive Equipment </a:t>
            </a:r>
          </a:p>
          <a:p>
            <a:pPr marL="0" lvl="1">
              <a:lnSpc>
                <a:spcPct val="90000"/>
              </a:lnSpc>
              <a:spcBef>
                <a:spcPts val="1000"/>
              </a:spcBef>
            </a:pPr>
            <a:r>
              <a:rPr lang="en-US" sz="3800" dirty="0">
                <a:ea typeface="Open Sans" panose="020B0606030504020204" pitchFamily="34" charset="0"/>
                <a:cs typeface="Open Sans" panose="020B0606030504020204" pitchFamily="34" charset="0"/>
              </a:rPr>
              <a:t>Equipment that is easily subject to theft or loss.</a:t>
            </a:r>
          </a:p>
          <a:p>
            <a:pPr marL="285750" lvl="2" indent="-285750">
              <a:lnSpc>
                <a:spcPct val="90000"/>
              </a:lnSpc>
              <a:spcBef>
                <a:spcPts val="1000"/>
              </a:spcBef>
              <a:buFont typeface="Arial" panose="020B0604020202020204" pitchFamily="34" charset="0"/>
              <a:buChar char="•"/>
            </a:pPr>
            <a:r>
              <a:rPr lang="en-US" sz="3800" dirty="0">
                <a:ea typeface="Open Sans" panose="020B0606030504020204" pitchFamily="34" charset="0"/>
                <a:cs typeface="Open Sans" panose="020B0606030504020204" pitchFamily="34" charset="0"/>
              </a:rPr>
              <a:t>Laptops</a:t>
            </a:r>
          </a:p>
          <a:p>
            <a:pPr marL="285750" lvl="2" indent="-285750">
              <a:lnSpc>
                <a:spcPct val="90000"/>
              </a:lnSpc>
              <a:spcBef>
                <a:spcPts val="1000"/>
              </a:spcBef>
              <a:buFont typeface="Arial" panose="020B0604020202020204" pitchFamily="34" charset="0"/>
              <a:buChar char="•"/>
            </a:pPr>
            <a:r>
              <a:rPr lang="en-US" sz="3800" dirty="0">
                <a:ea typeface="Open Sans" panose="020B0606030504020204" pitchFamily="34" charset="0"/>
                <a:cs typeface="Open Sans" panose="020B0606030504020204" pitchFamily="34" charset="0"/>
              </a:rPr>
              <a:t>Computers</a:t>
            </a:r>
          </a:p>
          <a:p>
            <a:pPr marL="285750" lvl="2" indent="-285750">
              <a:lnSpc>
                <a:spcPct val="90000"/>
              </a:lnSpc>
              <a:spcBef>
                <a:spcPts val="1000"/>
              </a:spcBef>
              <a:buFont typeface="Arial" panose="020B0604020202020204" pitchFamily="34" charset="0"/>
              <a:buChar char="•"/>
            </a:pPr>
            <a:r>
              <a:rPr lang="en-US" sz="3800" dirty="0">
                <a:ea typeface="Open Sans" panose="020B0606030504020204" pitchFamily="34" charset="0"/>
                <a:cs typeface="Open Sans" panose="020B0606030504020204" pitchFamily="34" charset="0"/>
              </a:rPr>
              <a:t>Tablets</a:t>
            </a:r>
          </a:p>
          <a:p>
            <a:pPr marL="0" lvl="2">
              <a:lnSpc>
                <a:spcPct val="90000"/>
              </a:lnSpc>
              <a:spcBef>
                <a:spcPts val="1000"/>
              </a:spcBef>
            </a:pPr>
            <a:endParaRPr lang="en-US" sz="14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marL="0" lvl="1">
              <a:lnSpc>
                <a:spcPct val="90000"/>
              </a:lnSpc>
              <a:spcBef>
                <a:spcPts val="1000"/>
              </a:spcBef>
            </a:pPr>
            <a:endParaRPr lang="en-US" sz="14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122" name="Picture 2" descr="A bar code labels with text&#10;&#10;AI-generated content may be incorrect.">
            <a:extLst>
              <a:ext uri="{FF2B5EF4-FFF2-40B4-BE49-F238E27FC236}">
                <a16:creationId xmlns:a16="http://schemas.microsoft.com/office/drawing/2014/main" id="{47F1E884-6648-64A4-3D09-9BF6ECE46F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54" t="4086" r="13480" b="6266"/>
          <a:stretch>
            <a:fillRect/>
          </a:stretch>
        </p:blipFill>
        <p:spPr bwMode="auto">
          <a:xfrm>
            <a:off x="6096000" y="2013284"/>
            <a:ext cx="5736654" cy="33537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C4BB3AC6-B782-21F4-DE14-9F72ED10F9C5}"/>
              </a:ext>
            </a:extLst>
          </p:cNvPr>
          <p:cNvSpPr>
            <a:spLocks noGrp="1"/>
          </p:cNvSpPr>
          <p:nvPr>
            <p:ph type="sldNum" sz="quarter" idx="12"/>
          </p:nvPr>
        </p:nvSpPr>
        <p:spPr>
          <a:xfrm>
            <a:off x="5702823" y="6359034"/>
            <a:ext cx="786353" cy="365125"/>
          </a:xfrm>
        </p:spPr>
        <p:txBody>
          <a:bodyPr vert="horz" lIns="91440" tIns="45720" rIns="91440" bIns="45720" rtlCol="0" anchor="ctr">
            <a:normAutofit/>
          </a:bodyPr>
          <a:lstStyle/>
          <a:p>
            <a:pPr>
              <a:spcAft>
                <a:spcPts val="600"/>
              </a:spcAft>
            </a:pPr>
            <a:fld id="{5B183420-2B76-864B-A38F-5B19AD9C35DC}" type="slidenum">
              <a:rPr lang="en-US" smtClean="0"/>
              <a:pPr>
                <a:spcAft>
                  <a:spcPts val="600"/>
                </a:spcAft>
              </a:pPr>
              <a:t>30</a:t>
            </a:fld>
            <a:endParaRPr lang="en-US"/>
          </a:p>
        </p:txBody>
      </p:sp>
    </p:spTree>
    <p:extLst>
      <p:ext uri="{BB962C8B-B14F-4D97-AF65-F5344CB8AC3E}">
        <p14:creationId xmlns:p14="http://schemas.microsoft.com/office/powerpoint/2010/main" val="12357684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2E03E-4B3D-028A-2E5B-3AC35AFEB20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FBC47F-BB70-A35C-799D-0E662F0C88B0}"/>
              </a:ext>
            </a:extLst>
          </p:cNvPr>
          <p:cNvSpPr>
            <a:spLocks noGrp="1"/>
          </p:cNvSpPr>
          <p:nvPr>
            <p:ph sz="half" idx="1"/>
          </p:nvPr>
        </p:nvSpPr>
        <p:spPr>
          <a:xfrm>
            <a:off x="4640382" y="2582427"/>
            <a:ext cx="2911234" cy="846573"/>
          </a:xfrm>
        </p:spPr>
        <p:txBody>
          <a:bodyPr/>
          <a:lstStyle/>
          <a:p>
            <a:r>
              <a:rPr lang="en-US" sz="9600" dirty="0">
                <a:solidFill>
                  <a:schemeClr val="tx1"/>
                </a:solidFill>
              </a:rPr>
              <a:t>Q&amp;A</a:t>
            </a:r>
          </a:p>
        </p:txBody>
      </p:sp>
      <p:sp>
        <p:nvSpPr>
          <p:cNvPr id="5" name="Slide Number Placeholder 4">
            <a:extLst>
              <a:ext uri="{FF2B5EF4-FFF2-40B4-BE49-F238E27FC236}">
                <a16:creationId xmlns:a16="http://schemas.microsoft.com/office/drawing/2014/main" id="{DA249918-5DD7-3377-8035-DD9F7151E1B0}"/>
              </a:ext>
            </a:extLst>
          </p:cNvPr>
          <p:cNvSpPr>
            <a:spLocks noGrp="1"/>
          </p:cNvSpPr>
          <p:nvPr>
            <p:ph type="sldNum" sz="quarter" idx="12"/>
          </p:nvPr>
        </p:nvSpPr>
        <p:spPr/>
        <p:txBody>
          <a:bodyPr/>
          <a:lstStyle/>
          <a:p>
            <a:fld id="{5B183420-2B76-864B-A38F-5B19AD9C35DC}" type="slidenum">
              <a:rPr lang="en-US" smtClean="0"/>
              <a:t>31</a:t>
            </a:fld>
            <a:endParaRPr lang="en-US"/>
          </a:p>
        </p:txBody>
      </p:sp>
    </p:spTree>
    <p:extLst>
      <p:ext uri="{BB962C8B-B14F-4D97-AF65-F5344CB8AC3E}">
        <p14:creationId xmlns:p14="http://schemas.microsoft.com/office/powerpoint/2010/main" val="2448761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CCBDA-3A76-B121-BFA3-D916E6A2B0DB}"/>
              </a:ext>
            </a:extLst>
          </p:cNvPr>
          <p:cNvSpPr>
            <a:spLocks noGrp="1"/>
          </p:cNvSpPr>
          <p:nvPr>
            <p:ph type="title"/>
          </p:nvPr>
        </p:nvSpPr>
        <p:spPr/>
        <p:txBody>
          <a:bodyPr/>
          <a:lstStyle/>
          <a:p>
            <a:r>
              <a:rPr lang="en-US" dirty="0"/>
              <a:t>Payment Services</a:t>
            </a:r>
            <a:br>
              <a:rPr lang="en-US" dirty="0"/>
            </a:br>
            <a:endParaRPr lang="en-US" dirty="0"/>
          </a:p>
        </p:txBody>
      </p:sp>
      <p:sp>
        <p:nvSpPr>
          <p:cNvPr id="3" name="Content Placeholder 2">
            <a:extLst>
              <a:ext uri="{FF2B5EF4-FFF2-40B4-BE49-F238E27FC236}">
                <a16:creationId xmlns:a16="http://schemas.microsoft.com/office/drawing/2014/main" id="{636B0BC5-607B-69CA-2FFE-4CD6C9D109E7}"/>
              </a:ext>
            </a:extLst>
          </p:cNvPr>
          <p:cNvSpPr>
            <a:spLocks noGrp="1"/>
          </p:cNvSpPr>
          <p:nvPr>
            <p:ph sz="half" idx="1"/>
          </p:nvPr>
        </p:nvSpPr>
        <p:spPr>
          <a:xfrm>
            <a:off x="281940" y="1747156"/>
            <a:ext cx="3229886" cy="4351338"/>
          </a:xfrm>
        </p:spPr>
        <p:txBody>
          <a:bodyPr/>
          <a:lstStyle/>
          <a:p>
            <a:pPr algn="ctr"/>
            <a:r>
              <a:rPr lang="en-US" b="1" dirty="0">
                <a:solidFill>
                  <a:schemeClr val="tx1"/>
                </a:solidFill>
              </a:rPr>
              <a:t>Payment Services Homepage</a:t>
            </a:r>
          </a:p>
          <a:p>
            <a:pPr algn="ctr"/>
            <a:r>
              <a:rPr lang="en-US" sz="1200" dirty="0">
                <a:hlinkClick r:id="rId3"/>
              </a:rPr>
              <a:t>https://www.csub.edu/paymentservices/</a:t>
            </a:r>
            <a:endParaRPr lang="en-US" sz="1200" dirty="0"/>
          </a:p>
        </p:txBody>
      </p:sp>
      <p:sp>
        <p:nvSpPr>
          <p:cNvPr id="5" name="Slide Number Placeholder 4">
            <a:extLst>
              <a:ext uri="{FF2B5EF4-FFF2-40B4-BE49-F238E27FC236}">
                <a16:creationId xmlns:a16="http://schemas.microsoft.com/office/drawing/2014/main" id="{147566EB-0906-1162-0843-3F14B0D6DAAE}"/>
              </a:ext>
            </a:extLst>
          </p:cNvPr>
          <p:cNvSpPr>
            <a:spLocks noGrp="1"/>
          </p:cNvSpPr>
          <p:nvPr>
            <p:ph type="sldNum" sz="quarter" idx="12"/>
          </p:nvPr>
        </p:nvSpPr>
        <p:spPr/>
        <p:txBody>
          <a:bodyPr/>
          <a:lstStyle/>
          <a:p>
            <a:fld id="{5B183420-2B76-864B-A38F-5B19AD9C35DC}" type="slidenum">
              <a:rPr lang="en-US" smtClean="0"/>
              <a:t>32</a:t>
            </a:fld>
            <a:endParaRPr lang="en-US"/>
          </a:p>
        </p:txBody>
      </p:sp>
      <p:pic>
        <p:nvPicPr>
          <p:cNvPr id="7" name="Picture 6">
            <a:extLst>
              <a:ext uri="{FF2B5EF4-FFF2-40B4-BE49-F238E27FC236}">
                <a16:creationId xmlns:a16="http://schemas.microsoft.com/office/drawing/2014/main" id="{2672DDDD-CC93-8D94-B431-B11885B2C11C}"/>
              </a:ext>
            </a:extLst>
          </p:cNvPr>
          <p:cNvPicPr>
            <a:picLocks noChangeAspect="1"/>
          </p:cNvPicPr>
          <p:nvPr/>
        </p:nvPicPr>
        <p:blipFill>
          <a:blip r:embed="rId4"/>
          <a:stretch>
            <a:fillRect/>
          </a:stretch>
        </p:blipFill>
        <p:spPr>
          <a:xfrm>
            <a:off x="3511826" y="1219200"/>
            <a:ext cx="8398234" cy="4786529"/>
          </a:xfrm>
          <a:prstGeom prst="rect">
            <a:avLst/>
          </a:prstGeom>
        </p:spPr>
      </p:pic>
    </p:spTree>
    <p:extLst>
      <p:ext uri="{BB962C8B-B14F-4D97-AF65-F5344CB8AC3E}">
        <p14:creationId xmlns:p14="http://schemas.microsoft.com/office/powerpoint/2010/main" val="28332499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86036-F608-0FAE-3D44-2D05626EF5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EA076C-B498-AEA8-20A3-59C5F1C449D1}"/>
              </a:ext>
            </a:extLst>
          </p:cNvPr>
          <p:cNvSpPr>
            <a:spLocks noGrp="1"/>
          </p:cNvSpPr>
          <p:nvPr>
            <p:ph type="title"/>
          </p:nvPr>
        </p:nvSpPr>
        <p:spPr/>
        <p:txBody>
          <a:bodyPr/>
          <a:lstStyle/>
          <a:p>
            <a:r>
              <a:rPr lang="en-US" dirty="0"/>
              <a:t>Payment Services Resources</a:t>
            </a:r>
            <a:br>
              <a:rPr lang="en-US" dirty="0"/>
            </a:br>
            <a:endParaRPr lang="en-US" dirty="0"/>
          </a:p>
        </p:txBody>
      </p:sp>
      <p:sp>
        <p:nvSpPr>
          <p:cNvPr id="5" name="Slide Number Placeholder 4">
            <a:extLst>
              <a:ext uri="{FF2B5EF4-FFF2-40B4-BE49-F238E27FC236}">
                <a16:creationId xmlns:a16="http://schemas.microsoft.com/office/drawing/2014/main" id="{66782151-9176-D4B9-C684-E50F50519D3E}"/>
              </a:ext>
            </a:extLst>
          </p:cNvPr>
          <p:cNvSpPr>
            <a:spLocks noGrp="1"/>
          </p:cNvSpPr>
          <p:nvPr>
            <p:ph type="sldNum" sz="quarter" idx="12"/>
          </p:nvPr>
        </p:nvSpPr>
        <p:spPr/>
        <p:txBody>
          <a:bodyPr/>
          <a:lstStyle/>
          <a:p>
            <a:fld id="{5B183420-2B76-864B-A38F-5B19AD9C35DC}" type="slidenum">
              <a:rPr lang="en-US" smtClean="0"/>
              <a:t>33</a:t>
            </a:fld>
            <a:endParaRPr lang="en-US"/>
          </a:p>
        </p:txBody>
      </p:sp>
      <p:graphicFrame>
        <p:nvGraphicFramePr>
          <p:cNvPr id="8" name="Table 7">
            <a:extLst>
              <a:ext uri="{FF2B5EF4-FFF2-40B4-BE49-F238E27FC236}">
                <a16:creationId xmlns:a16="http://schemas.microsoft.com/office/drawing/2014/main" id="{0767ADF6-F3CC-743B-FC72-7FD90C7FBE1D}"/>
              </a:ext>
            </a:extLst>
          </p:cNvPr>
          <p:cNvGraphicFramePr>
            <a:graphicFrameLocks noGrp="1"/>
          </p:cNvGraphicFramePr>
          <p:nvPr/>
        </p:nvGraphicFramePr>
        <p:xfrm>
          <a:off x="281940" y="1406276"/>
          <a:ext cx="11698026" cy="4348480"/>
        </p:xfrm>
        <a:graphic>
          <a:graphicData uri="http://schemas.openxmlformats.org/drawingml/2006/table">
            <a:tbl>
              <a:tblPr firstRow="1" bandRow="1">
                <a:tableStyleId>{073A0DAA-6AF3-43AB-8588-CEC1D06C72B9}</a:tableStyleId>
              </a:tblPr>
              <a:tblGrid>
                <a:gridCol w="3349157">
                  <a:extLst>
                    <a:ext uri="{9D8B030D-6E8A-4147-A177-3AD203B41FA5}">
                      <a16:colId xmlns:a16="http://schemas.microsoft.com/office/drawing/2014/main" val="841993351"/>
                    </a:ext>
                  </a:extLst>
                </a:gridCol>
                <a:gridCol w="8348869">
                  <a:extLst>
                    <a:ext uri="{9D8B030D-6E8A-4147-A177-3AD203B41FA5}">
                      <a16:colId xmlns:a16="http://schemas.microsoft.com/office/drawing/2014/main" val="4039498550"/>
                    </a:ext>
                  </a:extLst>
                </a:gridCol>
              </a:tblGrid>
              <a:tr h="370840">
                <a:tc>
                  <a:txBody>
                    <a:bodyPr/>
                    <a:lstStyle/>
                    <a:p>
                      <a:r>
                        <a:rPr lang="en-US" dirty="0"/>
                        <a:t>Payment Services Webpage</a:t>
                      </a:r>
                    </a:p>
                  </a:txBody>
                  <a:tcPr/>
                </a:tc>
                <a:tc>
                  <a:txBody>
                    <a:bodyPr/>
                    <a:lstStyle/>
                    <a:p>
                      <a:r>
                        <a:rPr lang="en-US" dirty="0"/>
                        <a:t>Resources Available</a:t>
                      </a:r>
                    </a:p>
                  </a:txBody>
                  <a:tcPr/>
                </a:tc>
                <a:extLst>
                  <a:ext uri="{0D108BD9-81ED-4DB2-BD59-A6C34878D82A}">
                    <a16:rowId xmlns:a16="http://schemas.microsoft.com/office/drawing/2014/main" val="226627857"/>
                  </a:ext>
                </a:extLst>
              </a:tr>
              <a:tr h="370840">
                <a:tc>
                  <a:txBody>
                    <a:bodyPr/>
                    <a:lstStyle/>
                    <a:p>
                      <a:r>
                        <a:rPr lang="en-US" dirty="0"/>
                        <a:t>Home Page</a:t>
                      </a:r>
                    </a:p>
                  </a:txBody>
                  <a:tcPr/>
                </a:tc>
                <a:tc>
                  <a:txBody>
                    <a:bodyPr/>
                    <a:lstStyle/>
                    <a:p>
                      <a:r>
                        <a:rPr lang="en-US" dirty="0"/>
                        <a:t>Overview &amp; Contact Information</a:t>
                      </a:r>
                    </a:p>
                  </a:txBody>
                  <a:tcPr/>
                </a:tc>
                <a:extLst>
                  <a:ext uri="{0D108BD9-81ED-4DB2-BD59-A6C34878D82A}">
                    <a16:rowId xmlns:a16="http://schemas.microsoft.com/office/drawing/2014/main" val="1626607015"/>
                  </a:ext>
                </a:extLst>
              </a:tr>
              <a:tr h="370840">
                <a:tc>
                  <a:txBody>
                    <a:bodyPr/>
                    <a:lstStyle/>
                    <a:p>
                      <a:r>
                        <a:rPr lang="en-US" dirty="0"/>
                        <a:t>Accounts Payable</a:t>
                      </a:r>
                    </a:p>
                  </a:txBody>
                  <a:tcPr/>
                </a:tc>
                <a:tc>
                  <a:txBody>
                    <a:bodyPr/>
                    <a:lstStyle/>
                    <a:p>
                      <a:r>
                        <a:rPr lang="en-US" dirty="0"/>
                        <a:t>AP Matrix &amp; Information on Petty Cash, Student Payment, and International Wires</a:t>
                      </a:r>
                    </a:p>
                  </a:txBody>
                  <a:tcPr/>
                </a:tc>
                <a:extLst>
                  <a:ext uri="{0D108BD9-81ED-4DB2-BD59-A6C34878D82A}">
                    <a16:rowId xmlns:a16="http://schemas.microsoft.com/office/drawing/2014/main" val="775670988"/>
                  </a:ext>
                </a:extLst>
              </a:tr>
              <a:tr h="370840">
                <a:tc>
                  <a:txBody>
                    <a:bodyPr/>
                    <a:lstStyle/>
                    <a:p>
                      <a:r>
                        <a:rPr lang="en-US" dirty="0"/>
                        <a:t>Hospitality</a:t>
                      </a:r>
                    </a:p>
                  </a:txBody>
                  <a:tcPr/>
                </a:tc>
                <a:tc>
                  <a:txBody>
                    <a:bodyPr/>
                    <a:lstStyle/>
                    <a:p>
                      <a:r>
                        <a:rPr lang="en-US" dirty="0"/>
                        <a:t>Hospitality Policy, Training Videos, Maximum Rates, and Hospitality Matrix</a:t>
                      </a:r>
                    </a:p>
                  </a:txBody>
                  <a:tcPr/>
                </a:tc>
                <a:extLst>
                  <a:ext uri="{0D108BD9-81ED-4DB2-BD59-A6C34878D82A}">
                    <a16:rowId xmlns:a16="http://schemas.microsoft.com/office/drawing/2014/main" val="1403097943"/>
                  </a:ext>
                </a:extLst>
              </a:tr>
              <a:tr h="370840">
                <a:tc>
                  <a:txBody>
                    <a:bodyPr/>
                    <a:lstStyle/>
                    <a:p>
                      <a:r>
                        <a:rPr lang="en-US" dirty="0"/>
                        <a:t>Concur</a:t>
                      </a:r>
                    </a:p>
                  </a:txBody>
                  <a:tcPr/>
                </a:tc>
                <a:tc>
                  <a:txBody>
                    <a:bodyPr/>
                    <a:lstStyle/>
                    <a:p>
                      <a:r>
                        <a:rPr lang="en-US" dirty="0"/>
                        <a:t>Concur Login, Travel Updates, Micro Learning Videos, and Quick Resource Guides</a:t>
                      </a:r>
                    </a:p>
                  </a:txBody>
                  <a:tcPr/>
                </a:tc>
                <a:extLst>
                  <a:ext uri="{0D108BD9-81ED-4DB2-BD59-A6C34878D82A}">
                    <a16:rowId xmlns:a16="http://schemas.microsoft.com/office/drawing/2014/main" val="1739336544"/>
                  </a:ext>
                </a:extLst>
              </a:tr>
              <a:tr h="370840">
                <a:tc>
                  <a:txBody>
                    <a:bodyPr/>
                    <a:lstStyle/>
                    <a:p>
                      <a:r>
                        <a:rPr lang="en-US" dirty="0"/>
                        <a:t>Travel</a:t>
                      </a:r>
                    </a:p>
                  </a:txBody>
                  <a:tcPr/>
                </a:tc>
                <a:tc>
                  <a:txBody>
                    <a:bodyPr/>
                    <a:lstStyle/>
                    <a:p>
                      <a:r>
                        <a:rPr lang="en-US" dirty="0"/>
                        <a:t>Travel Policy, Quick Resource Guides, and Information on Local Hotels, Rental Vehicles, and Travel Agencies. </a:t>
                      </a:r>
                    </a:p>
                  </a:txBody>
                  <a:tcPr/>
                </a:tc>
                <a:extLst>
                  <a:ext uri="{0D108BD9-81ED-4DB2-BD59-A6C34878D82A}">
                    <a16:rowId xmlns:a16="http://schemas.microsoft.com/office/drawing/2014/main" val="4021746293"/>
                  </a:ext>
                </a:extLst>
              </a:tr>
              <a:tr h="370840">
                <a:tc>
                  <a:txBody>
                    <a:bodyPr/>
                    <a:lstStyle/>
                    <a:p>
                      <a:r>
                        <a:rPr lang="en-US" dirty="0"/>
                        <a:t>Forms</a:t>
                      </a:r>
                    </a:p>
                  </a:txBody>
                  <a:tcPr/>
                </a:tc>
                <a:tc>
                  <a:txBody>
                    <a:bodyPr/>
                    <a:lstStyle/>
                    <a:p>
                      <a:r>
                        <a:rPr lang="en-US" dirty="0"/>
                        <a:t>List of all Payment Services Forms</a:t>
                      </a:r>
                    </a:p>
                  </a:txBody>
                  <a:tcPr/>
                </a:tc>
                <a:extLst>
                  <a:ext uri="{0D108BD9-81ED-4DB2-BD59-A6C34878D82A}">
                    <a16:rowId xmlns:a16="http://schemas.microsoft.com/office/drawing/2014/main" val="1612521775"/>
                  </a:ext>
                </a:extLst>
              </a:tr>
              <a:tr h="370840">
                <a:tc>
                  <a:txBody>
                    <a:bodyPr/>
                    <a:lstStyle/>
                    <a:p>
                      <a:r>
                        <a:rPr lang="en-US" dirty="0"/>
                        <a:t>Staff Directory</a:t>
                      </a:r>
                    </a:p>
                  </a:txBody>
                  <a:tcPr/>
                </a:tc>
                <a:tc>
                  <a:txBody>
                    <a:bodyPr/>
                    <a:lstStyle/>
                    <a:p>
                      <a:r>
                        <a:rPr lang="en-US" dirty="0"/>
                        <a:t>Current Staff Listing and Contact Information</a:t>
                      </a:r>
                    </a:p>
                  </a:txBody>
                  <a:tcPr/>
                </a:tc>
                <a:extLst>
                  <a:ext uri="{0D108BD9-81ED-4DB2-BD59-A6C34878D82A}">
                    <a16:rowId xmlns:a16="http://schemas.microsoft.com/office/drawing/2014/main" val="3215032792"/>
                  </a:ext>
                </a:extLst>
              </a:tr>
              <a:tr h="370840">
                <a:tc>
                  <a:txBody>
                    <a:bodyPr/>
                    <a:lstStyle/>
                    <a:p>
                      <a:r>
                        <a:rPr lang="en-US" dirty="0"/>
                        <a:t>P2P (CSUBuy)</a:t>
                      </a:r>
                    </a:p>
                  </a:txBody>
                  <a:tcPr/>
                </a:tc>
                <a:tc>
                  <a:txBody>
                    <a:bodyPr/>
                    <a:lstStyle/>
                    <a:p>
                      <a:r>
                        <a:rPr lang="en-US" dirty="0"/>
                        <a:t>Hyperlinks to Launch P2P and Marketplace</a:t>
                      </a:r>
                    </a:p>
                  </a:txBody>
                  <a:tcPr/>
                </a:tc>
                <a:extLst>
                  <a:ext uri="{0D108BD9-81ED-4DB2-BD59-A6C34878D82A}">
                    <a16:rowId xmlns:a16="http://schemas.microsoft.com/office/drawing/2014/main" val="3256366051"/>
                  </a:ext>
                </a:extLst>
              </a:tr>
              <a:tr h="370840">
                <a:tc>
                  <a:txBody>
                    <a:bodyPr/>
                    <a:lstStyle/>
                    <a:p>
                      <a:r>
                        <a:rPr lang="en-US" dirty="0"/>
                        <a:t>ProCard</a:t>
                      </a:r>
                    </a:p>
                  </a:txBody>
                  <a:tcPr/>
                </a:tc>
                <a:tc>
                  <a:txBody>
                    <a:bodyPr/>
                    <a:lstStyle/>
                    <a:p>
                      <a:r>
                        <a:rPr lang="en-US" dirty="0"/>
                        <a:t>ProCard Handbook and Policy, Training Videos, and US Bank Contact Information</a:t>
                      </a:r>
                    </a:p>
                  </a:txBody>
                  <a:tcPr/>
                </a:tc>
                <a:extLst>
                  <a:ext uri="{0D108BD9-81ED-4DB2-BD59-A6C34878D82A}">
                    <a16:rowId xmlns:a16="http://schemas.microsoft.com/office/drawing/2014/main" val="221689212"/>
                  </a:ext>
                </a:extLst>
              </a:tr>
              <a:tr h="370840">
                <a:tc>
                  <a:txBody>
                    <a:bodyPr/>
                    <a:lstStyle/>
                    <a:p>
                      <a:r>
                        <a:rPr lang="en-US" dirty="0"/>
                        <a:t>Moving &amp; Relocation</a:t>
                      </a:r>
                    </a:p>
                  </a:txBody>
                  <a:tcPr/>
                </a:tc>
                <a:tc>
                  <a:txBody>
                    <a:bodyPr/>
                    <a:lstStyle/>
                    <a:p>
                      <a:r>
                        <a:rPr lang="en-US" dirty="0"/>
                        <a:t>Moving &amp; Relocation Policy, Checklist, and Matrix</a:t>
                      </a:r>
                    </a:p>
                  </a:txBody>
                  <a:tcPr/>
                </a:tc>
                <a:extLst>
                  <a:ext uri="{0D108BD9-81ED-4DB2-BD59-A6C34878D82A}">
                    <a16:rowId xmlns:a16="http://schemas.microsoft.com/office/drawing/2014/main" val="2111076758"/>
                  </a:ext>
                </a:extLst>
              </a:tr>
            </a:tbl>
          </a:graphicData>
        </a:graphic>
      </p:graphicFrame>
    </p:spTree>
    <p:extLst>
      <p:ext uri="{BB962C8B-B14F-4D97-AF65-F5344CB8AC3E}">
        <p14:creationId xmlns:p14="http://schemas.microsoft.com/office/powerpoint/2010/main" val="10766547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C1B33-4ACA-15B3-0ABA-45A591B63E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EC0FD4-F817-8063-958B-BFCA773E015C}"/>
              </a:ext>
            </a:extLst>
          </p:cNvPr>
          <p:cNvSpPr>
            <a:spLocks noGrp="1"/>
          </p:cNvSpPr>
          <p:nvPr>
            <p:ph type="title"/>
          </p:nvPr>
        </p:nvSpPr>
        <p:spPr/>
        <p:txBody>
          <a:bodyPr/>
          <a:lstStyle/>
          <a:p>
            <a:r>
              <a:rPr lang="en-US" dirty="0"/>
              <a:t>Concur Optimization Project</a:t>
            </a:r>
            <a:br>
              <a:rPr lang="en-US" dirty="0"/>
            </a:br>
            <a:endParaRPr lang="en-US" dirty="0"/>
          </a:p>
        </p:txBody>
      </p:sp>
      <p:sp>
        <p:nvSpPr>
          <p:cNvPr id="5" name="Slide Number Placeholder 4">
            <a:extLst>
              <a:ext uri="{FF2B5EF4-FFF2-40B4-BE49-F238E27FC236}">
                <a16:creationId xmlns:a16="http://schemas.microsoft.com/office/drawing/2014/main" id="{5B593A49-83C1-728A-E9FE-33A6B2A6699C}"/>
              </a:ext>
            </a:extLst>
          </p:cNvPr>
          <p:cNvSpPr>
            <a:spLocks noGrp="1"/>
          </p:cNvSpPr>
          <p:nvPr>
            <p:ph type="sldNum" sz="quarter" idx="12"/>
          </p:nvPr>
        </p:nvSpPr>
        <p:spPr/>
        <p:txBody>
          <a:bodyPr/>
          <a:lstStyle/>
          <a:p>
            <a:fld id="{5B183420-2B76-864B-A38F-5B19AD9C35DC}" type="slidenum">
              <a:rPr lang="en-US" smtClean="0"/>
              <a:t>34</a:t>
            </a:fld>
            <a:endParaRPr lang="en-US"/>
          </a:p>
        </p:txBody>
      </p:sp>
      <p:sp>
        <p:nvSpPr>
          <p:cNvPr id="3" name="TextBox 2">
            <a:extLst>
              <a:ext uri="{FF2B5EF4-FFF2-40B4-BE49-F238E27FC236}">
                <a16:creationId xmlns:a16="http://schemas.microsoft.com/office/drawing/2014/main" id="{63ABA6F4-4FBE-99D8-209C-77A19A6FE581}"/>
              </a:ext>
            </a:extLst>
          </p:cNvPr>
          <p:cNvSpPr txBox="1"/>
          <p:nvPr/>
        </p:nvSpPr>
        <p:spPr>
          <a:xfrm>
            <a:off x="281940" y="1283305"/>
            <a:ext cx="11671520" cy="5488682"/>
          </a:xfrm>
          <a:prstGeom prst="rect">
            <a:avLst/>
          </a:prstGeom>
          <a:noFill/>
        </p:spPr>
        <p:txBody>
          <a:bodyPr wrap="square" rtlCol="0">
            <a:spAutoFit/>
          </a:bodyPr>
          <a:lstStyle/>
          <a:p>
            <a:pPr fontAlgn="base"/>
            <a:r>
              <a:rPr lang="en-US" sz="2400" dirty="0"/>
              <a:t>This is a CSU-wide effort to move all CSU campuses and auxiliaries that use CFS onto one shared Concur system for travel and expense management.</a:t>
            </a:r>
          </a:p>
          <a:p>
            <a:pPr fontAlgn="base">
              <a:spcBef>
                <a:spcPts val="1000"/>
              </a:spcBef>
            </a:pPr>
            <a:r>
              <a:rPr lang="en-US" sz="2400" dirty="0"/>
              <a:t>The goal is:</a:t>
            </a:r>
          </a:p>
          <a:p>
            <a:pPr marL="285750" indent="-285750" fontAlgn="base">
              <a:buFont typeface="Arial" panose="020B0604020202020204" pitchFamily="34" charset="0"/>
              <a:buChar char="•"/>
            </a:pPr>
            <a:r>
              <a:rPr lang="en-US" sz="2400" dirty="0"/>
              <a:t>Make processes easier to use</a:t>
            </a:r>
          </a:p>
          <a:p>
            <a:pPr marL="285750" indent="-285750" fontAlgn="base">
              <a:buFont typeface="Arial" panose="020B0604020202020204" pitchFamily="34" charset="0"/>
              <a:buChar char="•"/>
            </a:pPr>
            <a:r>
              <a:rPr lang="en-US" sz="2400" dirty="0"/>
              <a:t>Improve consistency across the CSU</a:t>
            </a:r>
          </a:p>
          <a:p>
            <a:pPr marL="285750" indent="-285750" fontAlgn="base">
              <a:buFont typeface="Arial" panose="020B0604020202020204" pitchFamily="34" charset="0"/>
              <a:buChar char="•"/>
            </a:pPr>
            <a:r>
              <a:rPr lang="en-US" sz="2400" dirty="0"/>
              <a:t>Apply policies the same way</a:t>
            </a:r>
          </a:p>
          <a:p>
            <a:pPr fontAlgn="base">
              <a:spcBef>
                <a:spcPts val="1000"/>
              </a:spcBef>
            </a:pPr>
            <a:r>
              <a:rPr lang="en-US" sz="2400" dirty="0"/>
              <a:t>If you already use Concur, this will feel familiar, but with new features and improvements. </a:t>
            </a:r>
            <a:br>
              <a:rPr lang="en-US" sz="2400" dirty="0"/>
            </a:br>
            <a:endParaRPr lang="en-US" sz="1000" dirty="0"/>
          </a:p>
          <a:p>
            <a:pPr fontAlgn="base"/>
            <a:r>
              <a:rPr lang="en-US" sz="2400" dirty="0"/>
              <a:t>When the new Concur platform goes live, it will support:</a:t>
            </a:r>
          </a:p>
          <a:p>
            <a:pPr marL="285750" indent="-285750" fontAlgn="base">
              <a:buFont typeface="Arial" panose="020B0604020202020204" pitchFamily="34" charset="0"/>
              <a:buChar char="•"/>
            </a:pPr>
            <a:r>
              <a:rPr lang="en-US" sz="2400" dirty="0"/>
              <a:t>Travel and expense reimbursements</a:t>
            </a:r>
          </a:p>
          <a:p>
            <a:pPr marL="285750" indent="-285750" fontAlgn="base">
              <a:buFont typeface="Arial" panose="020B0604020202020204" pitchFamily="34" charset="0"/>
              <a:buChar char="•"/>
            </a:pPr>
            <a:r>
              <a:rPr lang="en-US" sz="2400" dirty="0"/>
              <a:t>Travel Card and ProCard requests</a:t>
            </a:r>
          </a:p>
          <a:p>
            <a:pPr marL="285750" indent="-285750" fontAlgn="base">
              <a:buFont typeface="Arial" panose="020B0604020202020204" pitchFamily="34" charset="0"/>
              <a:buChar char="•"/>
            </a:pPr>
            <a:r>
              <a:rPr lang="en-US" sz="2400" dirty="0"/>
              <a:t>ProCard reconciliation</a:t>
            </a:r>
          </a:p>
          <a:p>
            <a:pPr marL="285750" indent="-285750" fontAlgn="base">
              <a:buFont typeface="Arial" panose="020B0604020202020204" pitchFamily="34" charset="0"/>
              <a:buChar char="•"/>
            </a:pPr>
            <a:r>
              <a:rPr lang="en-US" sz="2400" dirty="0"/>
              <a:t>Hospitality expenses</a:t>
            </a:r>
          </a:p>
          <a:p>
            <a:br>
              <a:rPr lang="en-US" dirty="0"/>
            </a:br>
            <a:endParaRPr lang="en-US" dirty="0"/>
          </a:p>
        </p:txBody>
      </p:sp>
    </p:spTree>
    <p:extLst>
      <p:ext uri="{BB962C8B-B14F-4D97-AF65-F5344CB8AC3E}">
        <p14:creationId xmlns:p14="http://schemas.microsoft.com/office/powerpoint/2010/main" val="27313458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32914-0991-7FE5-D7C3-97E6E4F1DF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BF0DA0-9525-9B58-625E-881295C28AD9}"/>
              </a:ext>
            </a:extLst>
          </p:cNvPr>
          <p:cNvSpPr>
            <a:spLocks noGrp="1"/>
          </p:cNvSpPr>
          <p:nvPr>
            <p:ph type="title"/>
          </p:nvPr>
        </p:nvSpPr>
        <p:spPr/>
        <p:txBody>
          <a:bodyPr/>
          <a:lstStyle/>
          <a:p>
            <a:r>
              <a:rPr lang="en-US" dirty="0"/>
              <a:t>Concur Optimization Project Timeline</a:t>
            </a:r>
            <a:br>
              <a:rPr lang="en-US" dirty="0"/>
            </a:br>
            <a:endParaRPr lang="en-US" dirty="0"/>
          </a:p>
        </p:txBody>
      </p:sp>
      <p:sp>
        <p:nvSpPr>
          <p:cNvPr id="5" name="Slide Number Placeholder 4">
            <a:extLst>
              <a:ext uri="{FF2B5EF4-FFF2-40B4-BE49-F238E27FC236}">
                <a16:creationId xmlns:a16="http://schemas.microsoft.com/office/drawing/2014/main" id="{29DD743E-ABE2-FC21-ACDD-78008A1D066B}"/>
              </a:ext>
            </a:extLst>
          </p:cNvPr>
          <p:cNvSpPr>
            <a:spLocks noGrp="1"/>
          </p:cNvSpPr>
          <p:nvPr>
            <p:ph type="sldNum" sz="quarter" idx="12"/>
          </p:nvPr>
        </p:nvSpPr>
        <p:spPr/>
        <p:txBody>
          <a:bodyPr/>
          <a:lstStyle/>
          <a:p>
            <a:fld id="{5B183420-2B76-864B-A38F-5B19AD9C35DC}" type="slidenum">
              <a:rPr lang="en-US" smtClean="0"/>
              <a:t>35</a:t>
            </a:fld>
            <a:endParaRPr lang="en-US"/>
          </a:p>
        </p:txBody>
      </p:sp>
      <p:graphicFrame>
        <p:nvGraphicFramePr>
          <p:cNvPr id="26" name="Table 25">
            <a:extLst>
              <a:ext uri="{FF2B5EF4-FFF2-40B4-BE49-F238E27FC236}">
                <a16:creationId xmlns:a16="http://schemas.microsoft.com/office/drawing/2014/main" id="{D3DE3A7A-09DC-7466-80FC-CB6724EA76CF}"/>
              </a:ext>
            </a:extLst>
          </p:cNvPr>
          <p:cNvGraphicFramePr>
            <a:graphicFrameLocks noGrp="1"/>
          </p:cNvGraphicFramePr>
          <p:nvPr>
            <p:extLst>
              <p:ext uri="{D42A27DB-BD31-4B8C-83A1-F6EECF244321}">
                <p14:modId xmlns:p14="http://schemas.microsoft.com/office/powerpoint/2010/main" val="2310288497"/>
              </p:ext>
            </p:extLst>
          </p:nvPr>
        </p:nvGraphicFramePr>
        <p:xfrm>
          <a:off x="281940" y="1238944"/>
          <a:ext cx="11618512" cy="4907763"/>
        </p:xfrm>
        <a:graphic>
          <a:graphicData uri="http://schemas.openxmlformats.org/drawingml/2006/table">
            <a:tbl>
              <a:tblPr bandRow="1">
                <a:tableStyleId>{74C1A8A3-306A-4EB7-A6B1-4F7E0EB9C5D6}</a:tableStyleId>
              </a:tblPr>
              <a:tblGrid>
                <a:gridCol w="3561190">
                  <a:extLst>
                    <a:ext uri="{9D8B030D-6E8A-4147-A177-3AD203B41FA5}">
                      <a16:colId xmlns:a16="http://schemas.microsoft.com/office/drawing/2014/main" val="841993351"/>
                    </a:ext>
                  </a:extLst>
                </a:gridCol>
                <a:gridCol w="8057322">
                  <a:extLst>
                    <a:ext uri="{9D8B030D-6E8A-4147-A177-3AD203B41FA5}">
                      <a16:colId xmlns:a16="http://schemas.microsoft.com/office/drawing/2014/main" val="4039498550"/>
                    </a:ext>
                  </a:extLst>
                </a:gridCol>
              </a:tblGrid>
              <a:tr h="327623">
                <a:tc>
                  <a:txBody>
                    <a:bodyPr/>
                    <a:lstStyle/>
                    <a:p>
                      <a:r>
                        <a:rPr lang="en-US" sz="1600" kern="1200" dirty="0">
                          <a:solidFill>
                            <a:schemeClr val="dk1"/>
                          </a:solidFill>
                          <a:effectLst/>
                        </a:rPr>
                        <a:t>February 28 - March 8, 2026</a:t>
                      </a:r>
                      <a:endParaRPr lang="en-US" sz="1600" dirty="0"/>
                    </a:p>
                  </a:txBody>
                  <a:tcPr/>
                </a:tc>
                <a:tc>
                  <a:txBody>
                    <a:bodyPr/>
                    <a:lstStyle/>
                    <a:p>
                      <a:r>
                        <a:rPr lang="en-US" sz="1600" dirty="0"/>
                        <a:t>Concur Blackout Period</a:t>
                      </a:r>
                    </a:p>
                  </a:txBody>
                  <a:tcPr/>
                </a:tc>
                <a:extLst>
                  <a:ext uri="{0D108BD9-81ED-4DB2-BD59-A6C34878D82A}">
                    <a16:rowId xmlns:a16="http://schemas.microsoft.com/office/drawing/2014/main" val="1626607015"/>
                  </a:ext>
                </a:extLst>
              </a:tr>
              <a:tr h="366243">
                <a:tc>
                  <a:txBody>
                    <a:bodyPr/>
                    <a:lstStyle/>
                    <a:p>
                      <a:r>
                        <a:rPr lang="en-US" sz="1600" dirty="0"/>
                        <a:t>March 3, 2026</a:t>
                      </a:r>
                    </a:p>
                  </a:txBody>
                  <a:tcPr/>
                </a:tc>
                <a:tc>
                  <a:txBody>
                    <a:bodyPr/>
                    <a:lstStyle/>
                    <a:p>
                      <a:r>
                        <a:rPr lang="en-US" sz="1600" dirty="0"/>
                        <a:t>Campus Information Session</a:t>
                      </a:r>
                    </a:p>
                  </a:txBody>
                  <a:tcPr/>
                </a:tc>
                <a:extLst>
                  <a:ext uri="{0D108BD9-81ED-4DB2-BD59-A6C34878D82A}">
                    <a16:rowId xmlns:a16="http://schemas.microsoft.com/office/drawing/2014/main" val="47472245"/>
                  </a:ext>
                </a:extLst>
              </a:tr>
              <a:tr h="804166">
                <a:tc>
                  <a:txBody>
                    <a:bodyPr/>
                    <a:lstStyle/>
                    <a:p>
                      <a:r>
                        <a:rPr lang="en-US" sz="1600" dirty="0"/>
                        <a:t>Delegate Training Sessions</a:t>
                      </a:r>
                    </a:p>
                  </a:txBody>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600" dirty="0"/>
                        <a:t>Select the option that works best for you: </a:t>
                      </a:r>
                      <a:endParaRPr lang="en-US" sz="1600" b="0" kern="1200" dirty="0">
                        <a:solidFill>
                          <a:schemeClr val="dk1"/>
                        </a:solidFill>
                        <a:effectLst/>
                      </a:endParaRPr>
                    </a:p>
                    <a:p>
                      <a:pPr fontAlgn="base"/>
                      <a:r>
                        <a:rPr lang="en-US" sz="1600" b="0" kern="1200" dirty="0">
                          <a:solidFill>
                            <a:schemeClr val="dk1"/>
                          </a:solidFill>
                          <a:effectLst/>
                        </a:rPr>
                        <a:t>03/04 | 10:00–11:00 a.m.</a:t>
                      </a:r>
                    </a:p>
                    <a:p>
                      <a:pPr fontAlgn="base"/>
                      <a:r>
                        <a:rPr lang="en-US" sz="1600" b="0" kern="1200" dirty="0">
                          <a:solidFill>
                            <a:schemeClr val="dk1"/>
                          </a:solidFill>
                          <a:effectLst/>
                        </a:rPr>
                        <a:t>03/05 | 3:00–4:00 p.m.</a:t>
                      </a:r>
                      <a:endParaRPr lang="en-US" sz="1600" b="0" i="0" kern="1200" dirty="0">
                        <a:solidFill>
                          <a:schemeClr val="dk1"/>
                        </a:solidFill>
                        <a:effectLst/>
                        <a:latin typeface="+mn-lt"/>
                        <a:ea typeface="+mn-ea"/>
                        <a:cs typeface="+mn-cs"/>
                      </a:endParaRPr>
                    </a:p>
                  </a:txBody>
                  <a:tcPr/>
                </a:tc>
                <a:extLst>
                  <a:ext uri="{0D108BD9-81ED-4DB2-BD59-A6C34878D82A}">
                    <a16:rowId xmlns:a16="http://schemas.microsoft.com/office/drawing/2014/main" val="1469308002"/>
                  </a:ext>
                </a:extLst>
              </a:tr>
              <a:tr h="565895">
                <a:tc>
                  <a:txBody>
                    <a:bodyPr/>
                    <a:lstStyle/>
                    <a:p>
                      <a:r>
                        <a:rPr lang="en-US" sz="1600" dirty="0"/>
                        <a:t>March 9, 2026</a:t>
                      </a:r>
                    </a:p>
                  </a:txBody>
                  <a:tcPr/>
                </a:tc>
                <a:tc>
                  <a:txBody>
                    <a:bodyPr/>
                    <a:lstStyle/>
                    <a:p>
                      <a:r>
                        <a:rPr lang="en-US" sz="1600" dirty="0"/>
                        <a:t>Travel &amp; Hospitality will officially transition to the optimized Concur platform.</a:t>
                      </a:r>
                    </a:p>
                    <a:p>
                      <a:r>
                        <a:rPr lang="en-US" sz="1600" dirty="0"/>
                        <a:t>ProCard Reconciliation to be rolled out in phases with a pilot group transitioning in March.</a:t>
                      </a:r>
                    </a:p>
                  </a:txBody>
                  <a:tcPr/>
                </a:tc>
                <a:extLst>
                  <a:ext uri="{0D108BD9-81ED-4DB2-BD59-A6C34878D82A}">
                    <a16:rowId xmlns:a16="http://schemas.microsoft.com/office/drawing/2014/main" val="775670988"/>
                  </a:ext>
                </a:extLst>
              </a:tr>
              <a:tr h="804166">
                <a:tc>
                  <a:txBody>
                    <a:bodyPr/>
                    <a:lstStyle/>
                    <a:p>
                      <a:r>
                        <a:rPr lang="en-US" sz="1600" dirty="0"/>
                        <a:t>New User Training Sessions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Select the option that works best for you: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03/10 | 10:00–11:30 a.m.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03/11 | 3:00–4:30 p.m. </a:t>
                      </a:r>
                    </a:p>
                  </a:txBody>
                  <a:tcPr/>
                </a:tc>
                <a:extLst>
                  <a:ext uri="{0D108BD9-81ED-4DB2-BD59-A6C34878D82A}">
                    <a16:rowId xmlns:a16="http://schemas.microsoft.com/office/drawing/2014/main" val="499664534"/>
                  </a:ext>
                </a:extLst>
              </a:tr>
              <a:tr h="327623">
                <a:tc>
                  <a:txBody>
                    <a:bodyPr/>
                    <a:lstStyle/>
                    <a:p>
                      <a:r>
                        <a:rPr lang="en-US" sz="1600" dirty="0"/>
                        <a:t>April 1, 2026 </a:t>
                      </a:r>
                    </a:p>
                  </a:txBody>
                  <a:tcPr/>
                </a:tc>
                <a:tc>
                  <a:txBody>
                    <a:bodyPr/>
                    <a:lstStyle/>
                    <a:p>
                      <a:r>
                        <a:rPr lang="en-US" sz="1600" dirty="0"/>
                        <a:t>Final date for paper travel claims (exception: SPA)</a:t>
                      </a:r>
                    </a:p>
                  </a:txBody>
                  <a:tcPr/>
                </a:tc>
                <a:extLst>
                  <a:ext uri="{0D108BD9-81ED-4DB2-BD59-A6C34878D82A}">
                    <a16:rowId xmlns:a16="http://schemas.microsoft.com/office/drawing/2014/main" val="1403097943"/>
                  </a:ext>
                </a:extLst>
              </a:tr>
              <a:tr h="1280709">
                <a:tc>
                  <a:txBody>
                    <a:bodyPr/>
                    <a:lstStyle/>
                    <a:p>
                      <a:r>
                        <a:rPr lang="en-US" sz="1600" dirty="0"/>
                        <a:t>Current User Training Sessions</a:t>
                      </a:r>
                    </a:p>
                  </a:txBody>
                  <a:tcPr/>
                </a:tc>
                <a:tc>
                  <a:txBody>
                    <a:bodyPr/>
                    <a:lstStyle/>
                    <a:p>
                      <a:pPr rtl="0" fontAlgn="base"/>
                      <a:r>
                        <a:rPr lang="en-US" sz="1600" dirty="0"/>
                        <a:t>Select the option that works best for you: </a:t>
                      </a:r>
                      <a:endParaRPr lang="en-US" sz="1600" b="0" kern="1200" dirty="0">
                        <a:solidFill>
                          <a:schemeClr val="dk1"/>
                        </a:solidFill>
                        <a:effectLst/>
                      </a:endParaRPr>
                    </a:p>
                    <a:p>
                      <a:pPr rtl="0" fontAlgn="base"/>
                      <a:r>
                        <a:rPr lang="en-US" sz="1600" b="0" kern="1200" dirty="0">
                          <a:solidFill>
                            <a:schemeClr val="dk1"/>
                          </a:solidFill>
                          <a:effectLst/>
                        </a:rPr>
                        <a:t>03/03 </a:t>
                      </a:r>
                      <a:r>
                        <a:rPr lang="en-US" sz="1600" dirty="0"/>
                        <a:t>| </a:t>
                      </a:r>
                      <a:r>
                        <a:rPr lang="en-US" sz="1600" b="0" kern="1200" dirty="0">
                          <a:solidFill>
                            <a:schemeClr val="dk1"/>
                          </a:solidFill>
                          <a:effectLst/>
                        </a:rPr>
                        <a:t>1:30–2:30 p.m. </a:t>
                      </a:r>
                      <a:r>
                        <a:rPr lang="en-US" sz="1600" b="0" u="sng" kern="1200" dirty="0">
                          <a:solidFill>
                            <a:schemeClr val="dk1"/>
                          </a:solidFill>
                          <a:effectLst/>
                          <a:hlinkClick r:id="rId3" tooltip="https://calstate.zoom.us/webinar/register/WN_swi7clNlTEqP6xWD4u_9iw"/>
                        </a:rPr>
                        <a:t>Registration Link</a:t>
                      </a:r>
                      <a:r>
                        <a:rPr lang="en-US" sz="1600" b="0" kern="1200" dirty="0">
                          <a:solidFill>
                            <a:schemeClr val="dk1"/>
                          </a:solidFill>
                          <a:effectLst/>
                        </a:rPr>
                        <a:t> </a:t>
                      </a:r>
                    </a:p>
                    <a:p>
                      <a:pPr rtl="0" fontAlgn="base"/>
                      <a:r>
                        <a:rPr lang="en-US" sz="1600" b="0" kern="1200" dirty="0">
                          <a:solidFill>
                            <a:schemeClr val="dk1"/>
                          </a:solidFill>
                          <a:effectLst/>
                        </a:rPr>
                        <a:t>03/05 </a:t>
                      </a:r>
                      <a:r>
                        <a:rPr lang="en-US" sz="1600" dirty="0"/>
                        <a:t>| </a:t>
                      </a:r>
                      <a:r>
                        <a:rPr lang="en-US" sz="1600" b="0" kern="1200" dirty="0">
                          <a:solidFill>
                            <a:schemeClr val="dk1"/>
                          </a:solidFill>
                          <a:effectLst/>
                        </a:rPr>
                        <a:t>11:00–12:00 p.m. </a:t>
                      </a:r>
                      <a:r>
                        <a:rPr lang="en-US" sz="1600" b="0" u="sng" kern="1200" dirty="0">
                          <a:solidFill>
                            <a:schemeClr val="dk1"/>
                          </a:solidFill>
                          <a:effectLst/>
                          <a:hlinkClick r:id="rId4" tooltip="https://calstate.zoom.us/webinar/register/WN_haRXZjtxRTuxHeET7LEK7g"/>
                        </a:rPr>
                        <a:t>Registration Link</a:t>
                      </a:r>
                      <a:r>
                        <a:rPr lang="en-US" sz="1600" b="0" kern="1200" dirty="0">
                          <a:solidFill>
                            <a:schemeClr val="dk1"/>
                          </a:solidFill>
                          <a:effectLst/>
                        </a:rPr>
                        <a:t> </a:t>
                      </a:r>
                    </a:p>
                    <a:p>
                      <a:pPr rtl="0" fontAlgn="base"/>
                      <a:r>
                        <a:rPr lang="en-US" sz="1600" b="0" kern="1200" dirty="0">
                          <a:solidFill>
                            <a:schemeClr val="dk1"/>
                          </a:solidFill>
                          <a:effectLst/>
                        </a:rPr>
                        <a:t>03/10 </a:t>
                      </a:r>
                      <a:r>
                        <a:rPr lang="en-US" sz="1600" dirty="0"/>
                        <a:t>|</a:t>
                      </a:r>
                      <a:r>
                        <a:rPr lang="en-US" sz="1600" b="0" kern="1200" dirty="0">
                          <a:solidFill>
                            <a:schemeClr val="dk1"/>
                          </a:solidFill>
                          <a:effectLst/>
                        </a:rPr>
                        <a:t> 10:00–11:00 a.m. </a:t>
                      </a:r>
                      <a:r>
                        <a:rPr lang="en-US" sz="1600" b="0" u="sng" kern="1200" dirty="0">
                          <a:solidFill>
                            <a:schemeClr val="dk1"/>
                          </a:solidFill>
                          <a:effectLst/>
                          <a:hlinkClick r:id="rId5" tooltip="https://calstate.zoom.us/webinar/register/WN_h3RpVCeWTqSj6SvNR6Q2Lg"/>
                        </a:rPr>
                        <a:t>Registration Link</a:t>
                      </a:r>
                      <a:r>
                        <a:rPr lang="en-US" sz="1600" b="0" kern="1200" dirty="0">
                          <a:solidFill>
                            <a:schemeClr val="dk1"/>
                          </a:solidFill>
                          <a:effectLst/>
                        </a:rPr>
                        <a:t> </a:t>
                      </a:r>
                    </a:p>
                    <a:p>
                      <a:pPr rtl="0" fontAlgn="base"/>
                      <a:r>
                        <a:rPr lang="en-US" sz="1600" b="0" kern="1200" dirty="0">
                          <a:solidFill>
                            <a:schemeClr val="dk1"/>
                          </a:solidFill>
                          <a:effectLst/>
                        </a:rPr>
                        <a:t>03/11 </a:t>
                      </a:r>
                      <a:r>
                        <a:rPr lang="en-US" sz="1600" dirty="0"/>
                        <a:t>| </a:t>
                      </a:r>
                      <a:r>
                        <a:rPr lang="en-US" sz="1600" b="0" kern="1200" dirty="0">
                          <a:solidFill>
                            <a:schemeClr val="dk1"/>
                          </a:solidFill>
                          <a:effectLst/>
                        </a:rPr>
                        <a:t>10:00–11:00 am </a:t>
                      </a:r>
                      <a:r>
                        <a:rPr lang="en-US" sz="1600" b="0" u="sng" kern="1200" dirty="0">
                          <a:solidFill>
                            <a:schemeClr val="dk1"/>
                          </a:solidFill>
                          <a:effectLst/>
                          <a:hlinkClick r:id="rId6" tooltip="https://calstate.zoom.us/webinar/register/WN_DvfuBdDORoOKxF1VyYJ40w"/>
                        </a:rPr>
                        <a:t>Registration Link</a:t>
                      </a:r>
                      <a:r>
                        <a:rPr lang="en-US" sz="1600" b="0" kern="1200" dirty="0">
                          <a:solidFill>
                            <a:schemeClr val="dk1"/>
                          </a:solidFill>
                          <a:effectLst/>
                        </a:rPr>
                        <a:t>  </a:t>
                      </a:r>
                      <a:endParaRPr lang="en-US" sz="1600" b="0" i="0" kern="1200" dirty="0">
                        <a:solidFill>
                          <a:schemeClr val="dk1"/>
                        </a:solidFill>
                        <a:effectLst/>
                        <a:latin typeface="+mn-lt"/>
                        <a:ea typeface="+mn-ea"/>
                        <a:cs typeface="+mn-cs"/>
                      </a:endParaRPr>
                    </a:p>
                  </a:txBody>
                  <a:tcPr/>
                </a:tc>
                <a:extLst>
                  <a:ext uri="{0D108BD9-81ED-4DB2-BD59-A6C34878D82A}">
                    <a16:rowId xmlns:a16="http://schemas.microsoft.com/office/drawing/2014/main" val="1739336544"/>
                  </a:ext>
                </a:extLst>
              </a:tr>
              <a:tr h="327623">
                <a:tc>
                  <a:txBody>
                    <a:bodyPr/>
                    <a:lstStyle/>
                    <a:p>
                      <a:r>
                        <a:rPr lang="en-US" sz="1600" dirty="0"/>
                        <a:t>Summer-Fall 2026</a:t>
                      </a:r>
                    </a:p>
                  </a:txBody>
                  <a:tcPr/>
                </a:tc>
                <a:tc>
                  <a:txBody>
                    <a:bodyPr/>
                    <a:lstStyle/>
                    <a:p>
                      <a:r>
                        <a:rPr lang="en-US" sz="1600" dirty="0"/>
                        <a:t>Further ProCard Expansion</a:t>
                      </a:r>
                    </a:p>
                  </a:txBody>
                  <a:tcPr/>
                </a:tc>
                <a:extLst>
                  <a:ext uri="{0D108BD9-81ED-4DB2-BD59-A6C34878D82A}">
                    <a16:rowId xmlns:a16="http://schemas.microsoft.com/office/drawing/2014/main" val="4021746293"/>
                  </a:ext>
                </a:extLst>
              </a:tr>
            </a:tbl>
          </a:graphicData>
        </a:graphic>
      </p:graphicFrame>
    </p:spTree>
    <p:extLst>
      <p:ext uri="{BB962C8B-B14F-4D97-AF65-F5344CB8AC3E}">
        <p14:creationId xmlns:p14="http://schemas.microsoft.com/office/powerpoint/2010/main" val="27700076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E86A3-7AB2-F482-4297-B3856C253E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513B97-D818-4AD6-19AF-15D3C7577F01}"/>
              </a:ext>
            </a:extLst>
          </p:cNvPr>
          <p:cNvSpPr>
            <a:spLocks noGrp="1"/>
          </p:cNvSpPr>
          <p:nvPr>
            <p:ph type="title"/>
          </p:nvPr>
        </p:nvSpPr>
        <p:spPr/>
        <p:txBody>
          <a:bodyPr/>
          <a:lstStyle/>
          <a:p>
            <a:r>
              <a:rPr lang="en-US" dirty="0"/>
              <a:t>Concur Optimization Project Resources</a:t>
            </a:r>
            <a:br>
              <a:rPr lang="en-US" dirty="0"/>
            </a:br>
            <a:endParaRPr lang="en-US" dirty="0"/>
          </a:p>
        </p:txBody>
      </p:sp>
      <p:sp>
        <p:nvSpPr>
          <p:cNvPr id="5" name="Slide Number Placeholder 4">
            <a:extLst>
              <a:ext uri="{FF2B5EF4-FFF2-40B4-BE49-F238E27FC236}">
                <a16:creationId xmlns:a16="http://schemas.microsoft.com/office/drawing/2014/main" id="{91C72627-33E7-79D3-84D9-AC9BEB512CE2}"/>
              </a:ext>
            </a:extLst>
          </p:cNvPr>
          <p:cNvSpPr>
            <a:spLocks noGrp="1"/>
          </p:cNvSpPr>
          <p:nvPr>
            <p:ph type="sldNum" sz="quarter" idx="12"/>
          </p:nvPr>
        </p:nvSpPr>
        <p:spPr/>
        <p:txBody>
          <a:bodyPr/>
          <a:lstStyle/>
          <a:p>
            <a:fld id="{5B183420-2B76-864B-A38F-5B19AD9C35DC}" type="slidenum">
              <a:rPr lang="en-US" smtClean="0"/>
              <a:t>36</a:t>
            </a:fld>
            <a:endParaRPr lang="en-US"/>
          </a:p>
        </p:txBody>
      </p:sp>
      <p:sp>
        <p:nvSpPr>
          <p:cNvPr id="4" name="TextBox 3">
            <a:extLst>
              <a:ext uri="{FF2B5EF4-FFF2-40B4-BE49-F238E27FC236}">
                <a16:creationId xmlns:a16="http://schemas.microsoft.com/office/drawing/2014/main" id="{911D90ED-4C33-0521-D04B-7CCF647C6A2F}"/>
              </a:ext>
            </a:extLst>
          </p:cNvPr>
          <p:cNvSpPr txBox="1"/>
          <p:nvPr/>
        </p:nvSpPr>
        <p:spPr>
          <a:xfrm>
            <a:off x="343437" y="1226557"/>
            <a:ext cx="10718771" cy="6678751"/>
          </a:xfrm>
          <a:prstGeom prst="rect">
            <a:avLst/>
          </a:prstGeom>
          <a:noFill/>
        </p:spPr>
        <p:txBody>
          <a:bodyPr wrap="square">
            <a:spAutoFit/>
          </a:bodyPr>
          <a:lstStyle/>
          <a:p>
            <a:pPr algn="l" rtl="0" fontAlgn="base">
              <a:buNone/>
            </a:pPr>
            <a:r>
              <a:rPr lang="en-US" sz="2800" b="1" i="0" dirty="0">
                <a:solidFill>
                  <a:srgbClr val="000000"/>
                </a:solidFill>
                <a:effectLst/>
              </a:rPr>
              <a:t>Webpages:</a:t>
            </a:r>
            <a:r>
              <a:rPr lang="en-US" sz="2800" b="0" i="0" dirty="0">
                <a:solidFill>
                  <a:srgbClr val="000000"/>
                </a:solidFill>
                <a:effectLst/>
              </a:rPr>
              <a:t> </a:t>
            </a:r>
          </a:p>
          <a:p>
            <a:pPr algn="l" rtl="0" fontAlgn="base">
              <a:buNone/>
            </a:pPr>
            <a:r>
              <a:rPr lang="en-US" sz="2800" b="0" i="0" dirty="0">
                <a:solidFill>
                  <a:srgbClr val="000000"/>
                </a:solidFill>
                <a:effectLst/>
              </a:rPr>
              <a:t>CSU Webpage: </a:t>
            </a:r>
            <a:r>
              <a:rPr lang="en-US" sz="2800" b="0" i="0" dirty="0">
                <a:effectLst/>
                <a:hlinkClick r:id="rId3" tooltip="https://csyou.calstate.edu/Divisions-Orgs/bus-fin/Financial-Services/Pages/Concur-Optimization-Project.aspx#request">
                  <a:extLst>
                    <a:ext uri="{A12FA001-AC4F-418D-AE19-62706E023703}">
                      <ahyp:hlinkClr xmlns:ahyp="http://schemas.microsoft.com/office/drawing/2018/hyperlinkcolor" val="tx"/>
                    </a:ext>
                  </a:extLst>
                </a:hlinkClick>
              </a:rPr>
              <a:t>Concur Optimization Project</a:t>
            </a:r>
            <a:endParaRPr lang="en-US" sz="2800" b="0" i="0" dirty="0">
              <a:effectLst/>
            </a:endParaRPr>
          </a:p>
          <a:p>
            <a:pPr algn="l" rtl="0" fontAlgn="base">
              <a:buNone/>
            </a:pPr>
            <a:r>
              <a:rPr lang="en-US" sz="2800" b="0" i="0" dirty="0">
                <a:solidFill>
                  <a:srgbClr val="000000"/>
                </a:solidFill>
                <a:effectLst/>
              </a:rPr>
              <a:t>CSUB Webpage:</a:t>
            </a:r>
            <a:r>
              <a:rPr lang="en-US" sz="2800" b="0" i="0" dirty="0">
                <a:effectLst/>
              </a:rPr>
              <a:t> </a:t>
            </a:r>
            <a:r>
              <a:rPr lang="en-US" sz="2800" b="0" i="0" dirty="0">
                <a:effectLst/>
                <a:hlinkClick r:id="rId4" tooltip="https://www.csub.edu/paymentservices/concur.shtml">
                  <a:extLst>
                    <a:ext uri="{A12FA001-AC4F-418D-AE19-62706E023703}">
                      <ahyp:hlinkClr xmlns:ahyp="http://schemas.microsoft.com/office/drawing/2018/hyperlinkcolor" val="tx"/>
                    </a:ext>
                  </a:extLst>
                </a:hlinkClick>
              </a:rPr>
              <a:t>Concur Travel &amp; Expense (CTE) | California State University, Bakersfield</a:t>
            </a:r>
            <a:endParaRPr lang="en-US" sz="2800" b="0" i="0" dirty="0">
              <a:effectLst/>
            </a:endParaRPr>
          </a:p>
          <a:p>
            <a:pPr algn="l" rtl="0" fontAlgn="base">
              <a:buNone/>
            </a:pPr>
            <a:endParaRPr lang="en-US" sz="2800" b="1" dirty="0"/>
          </a:p>
          <a:p>
            <a:pPr fontAlgn="base"/>
            <a:r>
              <a:rPr lang="en-US" sz="2800" b="1" dirty="0">
                <a:solidFill>
                  <a:srgbClr val="000000"/>
                </a:solidFill>
              </a:rPr>
              <a:t>Open Labs (twice weekly beginning March 9th):</a:t>
            </a:r>
          </a:p>
          <a:p>
            <a:pPr fontAlgn="base"/>
            <a:r>
              <a:rPr lang="en-US" sz="2800" dirty="0">
                <a:solidFill>
                  <a:srgbClr val="000000"/>
                </a:solidFill>
              </a:rPr>
              <a:t>Mondays, 3:00–4:00 p.m. : </a:t>
            </a:r>
            <a:r>
              <a:rPr lang="en-US" sz="2800" dirty="0">
                <a:hlinkClick r:id="rId5" tooltip="https://csub.zoom.us/j/83226018706?pwd=AxrBtEGGvAYFnYdnrEmUiFfKle5LU7.1">
                  <a:extLst>
                    <a:ext uri="{A12FA001-AC4F-418D-AE19-62706E023703}">
                      <ahyp:hlinkClr xmlns:ahyp="http://schemas.microsoft.com/office/drawing/2018/hyperlinkcolor" val="tx"/>
                    </a:ext>
                  </a:extLst>
                </a:hlinkClick>
              </a:rPr>
              <a:t>Monday Open Lab Zoom Link</a:t>
            </a:r>
            <a:endParaRPr lang="en-US" sz="2800" dirty="0"/>
          </a:p>
          <a:p>
            <a:pPr fontAlgn="base"/>
            <a:r>
              <a:rPr lang="en-US" sz="2800" dirty="0">
                <a:solidFill>
                  <a:srgbClr val="000000"/>
                </a:solidFill>
              </a:rPr>
              <a:t>Thursdays, 11:00 a.m.–12:00 p.m. : </a:t>
            </a:r>
            <a:r>
              <a:rPr lang="en-US" sz="2800" dirty="0">
                <a:hlinkClick r:id="rId6" tooltip="https://csub.zoom.us/j/81133422715?pwd=tUFDVpjZKoM3JC6qeuHzSRdGZA1vSN.1">
                  <a:extLst>
                    <a:ext uri="{A12FA001-AC4F-418D-AE19-62706E023703}">
                      <ahyp:hlinkClr xmlns:ahyp="http://schemas.microsoft.com/office/drawing/2018/hyperlinkcolor" val="tx"/>
                    </a:ext>
                  </a:extLst>
                </a:hlinkClick>
              </a:rPr>
              <a:t>Thursday Open Lab Zoom Link</a:t>
            </a:r>
            <a:endParaRPr lang="en-US" sz="2800" dirty="0"/>
          </a:p>
          <a:p>
            <a:pPr fontAlgn="base"/>
            <a:br>
              <a:rPr lang="en-US" sz="2800" dirty="0"/>
            </a:br>
            <a:r>
              <a:rPr lang="en-US" sz="2800" dirty="0">
                <a:solidFill>
                  <a:srgbClr val="000000"/>
                </a:solidFill>
              </a:rPr>
              <a:t>For questions, please contact our centralized support email at </a:t>
            </a:r>
            <a:r>
              <a:rPr lang="en-US" sz="2800" u="sng" dirty="0"/>
              <a:t>concur@csub.edu</a:t>
            </a:r>
            <a:r>
              <a:rPr lang="en-US" sz="2800" dirty="0">
                <a:solidFill>
                  <a:srgbClr val="000000"/>
                </a:solidFill>
              </a:rPr>
              <a:t>.</a:t>
            </a:r>
          </a:p>
          <a:p>
            <a:pPr fontAlgn="base"/>
            <a:endParaRPr lang="en-US" sz="2000" dirty="0"/>
          </a:p>
          <a:p>
            <a:pPr fontAlgn="base"/>
            <a:endParaRPr lang="en-US" sz="2000" dirty="0"/>
          </a:p>
          <a:p>
            <a:pPr fontAlgn="base"/>
            <a:endParaRPr lang="en-US" sz="2000" dirty="0"/>
          </a:p>
          <a:p>
            <a:pPr fontAlgn="base"/>
            <a:endParaRPr lang="en-US" sz="2000" dirty="0"/>
          </a:p>
          <a:p>
            <a:br>
              <a:rPr lang="en-US" sz="2000" dirty="0"/>
            </a:br>
            <a:endParaRPr lang="en-US" sz="2000" b="0" i="0" dirty="0">
              <a:solidFill>
                <a:srgbClr val="000000"/>
              </a:solidFill>
              <a:effectLst/>
            </a:endParaRPr>
          </a:p>
        </p:txBody>
      </p:sp>
    </p:spTree>
    <p:extLst>
      <p:ext uri="{BB962C8B-B14F-4D97-AF65-F5344CB8AC3E}">
        <p14:creationId xmlns:p14="http://schemas.microsoft.com/office/powerpoint/2010/main" val="38104182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86528-FC54-6333-3579-1D05B235E4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6A3D65-E382-CCE8-83C5-C98F14175F9C}"/>
              </a:ext>
            </a:extLst>
          </p:cNvPr>
          <p:cNvSpPr>
            <a:spLocks noGrp="1"/>
          </p:cNvSpPr>
          <p:nvPr>
            <p:ph type="title"/>
          </p:nvPr>
        </p:nvSpPr>
        <p:spPr/>
        <p:txBody>
          <a:bodyPr/>
          <a:lstStyle/>
          <a:p>
            <a:r>
              <a:rPr lang="en-US" dirty="0"/>
              <a:t>Hospitality</a:t>
            </a:r>
            <a:br>
              <a:rPr lang="en-US" dirty="0"/>
            </a:br>
            <a:endParaRPr lang="en-US" dirty="0"/>
          </a:p>
        </p:txBody>
      </p:sp>
      <p:sp>
        <p:nvSpPr>
          <p:cNvPr id="5" name="Slide Number Placeholder 4">
            <a:extLst>
              <a:ext uri="{FF2B5EF4-FFF2-40B4-BE49-F238E27FC236}">
                <a16:creationId xmlns:a16="http://schemas.microsoft.com/office/drawing/2014/main" id="{492B5B0D-C434-A141-04BB-EA73A2FB5A30}"/>
              </a:ext>
            </a:extLst>
          </p:cNvPr>
          <p:cNvSpPr>
            <a:spLocks noGrp="1"/>
          </p:cNvSpPr>
          <p:nvPr>
            <p:ph type="sldNum" sz="quarter" idx="12"/>
          </p:nvPr>
        </p:nvSpPr>
        <p:spPr/>
        <p:txBody>
          <a:bodyPr/>
          <a:lstStyle/>
          <a:p>
            <a:fld id="{5B183420-2B76-864B-A38F-5B19AD9C35DC}" type="slidenum">
              <a:rPr lang="en-US" smtClean="0"/>
              <a:t>37</a:t>
            </a:fld>
            <a:endParaRPr lang="en-US"/>
          </a:p>
        </p:txBody>
      </p:sp>
      <p:sp>
        <p:nvSpPr>
          <p:cNvPr id="3" name="TextBox 2">
            <a:extLst>
              <a:ext uri="{FF2B5EF4-FFF2-40B4-BE49-F238E27FC236}">
                <a16:creationId xmlns:a16="http://schemas.microsoft.com/office/drawing/2014/main" id="{7F278AA9-E11E-D981-12B0-7F2E7842A5D3}"/>
              </a:ext>
            </a:extLst>
          </p:cNvPr>
          <p:cNvSpPr txBox="1"/>
          <p:nvPr/>
        </p:nvSpPr>
        <p:spPr>
          <a:xfrm>
            <a:off x="401210" y="1832350"/>
            <a:ext cx="11671520" cy="4221669"/>
          </a:xfrm>
          <a:prstGeom prst="rect">
            <a:avLst/>
          </a:prstGeom>
          <a:noFill/>
        </p:spPr>
        <p:txBody>
          <a:bodyPr wrap="square" rtlCol="0">
            <a:spAutoFit/>
          </a:bodyPr>
          <a:lstStyle/>
          <a:p>
            <a:r>
              <a:rPr lang="en-US" sz="2600" dirty="0"/>
              <a:t>Hospitality expenses must be directly related to, or associated with, the active conduct of official CSU business. When an employee acts as an official host, the occasion must, in the best judgment of the approving authority, serve a clear CSU business purpose, with no personal benefit derived by the official host or other employees.   </a:t>
            </a:r>
          </a:p>
          <a:p>
            <a:pPr>
              <a:spcBef>
                <a:spcPts val="1000"/>
              </a:spcBef>
            </a:pPr>
            <a:r>
              <a:rPr lang="en-US" sz="2600" dirty="0"/>
              <a:t>Hospitality is the provision of meals (catered or restaurant) or light refreshments (beverages, hors d’oeuvres, pastries, cookies, etc.), entertainment services, promotional materials, awards, and service recognition. Hospitality includes expenses for activities that promote the university to the public, usually with the expectation of benefits accruing directly or indirectly to the university. </a:t>
            </a:r>
          </a:p>
        </p:txBody>
      </p:sp>
      <p:sp>
        <p:nvSpPr>
          <p:cNvPr id="7" name="TextBox 6">
            <a:extLst>
              <a:ext uri="{FF2B5EF4-FFF2-40B4-BE49-F238E27FC236}">
                <a16:creationId xmlns:a16="http://schemas.microsoft.com/office/drawing/2014/main" id="{F899E8CB-0872-4BD9-A8AE-8DE1353BFB76}"/>
              </a:ext>
            </a:extLst>
          </p:cNvPr>
          <p:cNvSpPr txBox="1"/>
          <p:nvPr/>
        </p:nvSpPr>
        <p:spPr>
          <a:xfrm>
            <a:off x="2274571" y="1247575"/>
            <a:ext cx="7686260" cy="584775"/>
          </a:xfrm>
          <a:prstGeom prst="rect">
            <a:avLst/>
          </a:prstGeom>
          <a:noFill/>
        </p:spPr>
        <p:txBody>
          <a:bodyPr wrap="square">
            <a:spAutoFit/>
          </a:bodyPr>
          <a:lstStyle/>
          <a:p>
            <a:r>
              <a:rPr lang="en-US" sz="3200" b="1" dirty="0"/>
              <a:t>What is considered a Hospitality Expense?</a:t>
            </a:r>
          </a:p>
        </p:txBody>
      </p:sp>
    </p:spTree>
    <p:extLst>
      <p:ext uri="{BB962C8B-B14F-4D97-AF65-F5344CB8AC3E}">
        <p14:creationId xmlns:p14="http://schemas.microsoft.com/office/powerpoint/2010/main" val="106701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03622-17DF-91F9-E3EA-910934E79C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4B7CD9-3A07-0AF1-5A1F-F31F86DE28C1}"/>
              </a:ext>
            </a:extLst>
          </p:cNvPr>
          <p:cNvSpPr>
            <a:spLocks noGrp="1"/>
          </p:cNvSpPr>
          <p:nvPr>
            <p:ph type="title"/>
          </p:nvPr>
        </p:nvSpPr>
        <p:spPr/>
        <p:txBody>
          <a:bodyPr/>
          <a:lstStyle/>
          <a:p>
            <a:r>
              <a:rPr lang="en-US" dirty="0"/>
              <a:t>How to Pay an Invoice</a:t>
            </a:r>
            <a:br>
              <a:rPr lang="en-US" dirty="0"/>
            </a:br>
            <a:endParaRPr lang="en-US" dirty="0"/>
          </a:p>
        </p:txBody>
      </p:sp>
      <p:sp>
        <p:nvSpPr>
          <p:cNvPr id="5" name="Slide Number Placeholder 4">
            <a:extLst>
              <a:ext uri="{FF2B5EF4-FFF2-40B4-BE49-F238E27FC236}">
                <a16:creationId xmlns:a16="http://schemas.microsoft.com/office/drawing/2014/main" id="{4F383B45-B96F-4A39-97AD-B42FAEDBB632}"/>
              </a:ext>
            </a:extLst>
          </p:cNvPr>
          <p:cNvSpPr>
            <a:spLocks noGrp="1"/>
          </p:cNvSpPr>
          <p:nvPr>
            <p:ph type="sldNum" sz="quarter" idx="12"/>
          </p:nvPr>
        </p:nvSpPr>
        <p:spPr/>
        <p:txBody>
          <a:bodyPr/>
          <a:lstStyle/>
          <a:p>
            <a:fld id="{5B183420-2B76-864B-A38F-5B19AD9C35DC}" type="slidenum">
              <a:rPr lang="en-US" smtClean="0"/>
              <a:t>38</a:t>
            </a:fld>
            <a:endParaRPr lang="en-US"/>
          </a:p>
        </p:txBody>
      </p:sp>
      <p:sp>
        <p:nvSpPr>
          <p:cNvPr id="4" name="TextBox 3">
            <a:extLst>
              <a:ext uri="{FF2B5EF4-FFF2-40B4-BE49-F238E27FC236}">
                <a16:creationId xmlns:a16="http://schemas.microsoft.com/office/drawing/2014/main" id="{BC14A572-52ED-1C20-99E7-D2FD00592DBF}"/>
              </a:ext>
            </a:extLst>
          </p:cNvPr>
          <p:cNvSpPr txBox="1"/>
          <p:nvPr/>
        </p:nvSpPr>
        <p:spPr>
          <a:xfrm>
            <a:off x="598169" y="1278617"/>
            <a:ext cx="10995660" cy="4893647"/>
          </a:xfrm>
          <a:prstGeom prst="rect">
            <a:avLst/>
          </a:prstGeom>
          <a:noFill/>
        </p:spPr>
        <p:txBody>
          <a:bodyPr wrap="square" rtlCol="0">
            <a:spAutoFit/>
          </a:bodyPr>
          <a:lstStyle/>
          <a:p>
            <a:r>
              <a:rPr lang="en-US" sz="2600" b="1" dirty="0"/>
              <a:t>Direct Pay:</a:t>
            </a:r>
            <a:endParaRPr lang="en-US" sz="2600" dirty="0"/>
          </a:p>
          <a:p>
            <a:r>
              <a:rPr lang="en-US" sz="2600" dirty="0"/>
              <a:t>Adobe Sign - Can use this form when the supplier is awaiting P2P approval and there is a time constraint.</a:t>
            </a:r>
          </a:p>
          <a:p>
            <a:pPr marL="742950" lvl="1" indent="-285750">
              <a:buFont typeface="Arial" panose="020B0604020202020204" pitchFamily="34" charset="0"/>
              <a:buChar char="•"/>
            </a:pPr>
            <a:r>
              <a:rPr lang="en-US" sz="2600" dirty="0"/>
              <a:t>Payments to individuals and companies that should not be on a PO</a:t>
            </a:r>
          </a:p>
          <a:p>
            <a:pPr marL="742950" lvl="1" indent="-285750">
              <a:buFont typeface="Arial" panose="020B0604020202020204" pitchFamily="34" charset="0"/>
              <a:buChar char="•"/>
            </a:pPr>
            <a:r>
              <a:rPr lang="en-US" sz="2600" dirty="0"/>
              <a:t>Attorney Fees (non-contractual) and settlements (requires HR or Provost pre-approval)</a:t>
            </a:r>
          </a:p>
          <a:p>
            <a:pPr marL="742950" lvl="1" indent="-285750">
              <a:buFont typeface="Arial" panose="020B0604020202020204" pitchFamily="34" charset="0"/>
              <a:buChar char="•"/>
            </a:pPr>
            <a:r>
              <a:rPr lang="en-US" sz="2600" dirty="0"/>
              <a:t>Refunds </a:t>
            </a:r>
          </a:p>
          <a:p>
            <a:pPr marL="742950" lvl="1" indent="-285750">
              <a:buFont typeface="Arial" panose="020B0604020202020204" pitchFamily="34" charset="0"/>
              <a:buChar char="•"/>
            </a:pPr>
            <a:r>
              <a:rPr lang="en-US" sz="2600" dirty="0"/>
              <a:t>Taxes</a:t>
            </a:r>
          </a:p>
          <a:p>
            <a:pPr marL="742950" lvl="1" indent="-285750">
              <a:buFont typeface="Arial" panose="020B0604020202020204" pitchFamily="34" charset="0"/>
              <a:buChar char="•"/>
            </a:pPr>
            <a:r>
              <a:rPr lang="en-US" sz="2600" dirty="0"/>
              <a:t>Older invoices/requests that contain confidential information and do not require a contract.</a:t>
            </a:r>
          </a:p>
          <a:p>
            <a:pPr lvl="1"/>
            <a:r>
              <a:rPr lang="en-US" sz="2600" b="1" dirty="0"/>
              <a:t>Note: </a:t>
            </a:r>
            <a:r>
              <a:rPr lang="en-US" sz="2600" dirty="0"/>
              <a:t>Employee Reimbursements will be routed through Concur going forward. </a:t>
            </a:r>
          </a:p>
        </p:txBody>
      </p:sp>
    </p:spTree>
    <p:extLst>
      <p:ext uri="{BB962C8B-B14F-4D97-AF65-F5344CB8AC3E}">
        <p14:creationId xmlns:p14="http://schemas.microsoft.com/office/powerpoint/2010/main" val="800911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198FC-CC75-930B-3B1E-0C29C958E4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A64C9A-39DD-B27F-8DA8-8FC1798CE034}"/>
              </a:ext>
            </a:extLst>
          </p:cNvPr>
          <p:cNvSpPr>
            <a:spLocks noGrp="1"/>
          </p:cNvSpPr>
          <p:nvPr>
            <p:ph type="title"/>
          </p:nvPr>
        </p:nvSpPr>
        <p:spPr/>
        <p:txBody>
          <a:bodyPr/>
          <a:lstStyle/>
          <a:p>
            <a:r>
              <a:rPr lang="en-US" dirty="0"/>
              <a:t>How to Pay an Invoice</a:t>
            </a:r>
            <a:br>
              <a:rPr lang="en-US" dirty="0"/>
            </a:br>
            <a:endParaRPr lang="en-US" dirty="0"/>
          </a:p>
        </p:txBody>
      </p:sp>
      <p:sp>
        <p:nvSpPr>
          <p:cNvPr id="5" name="Slide Number Placeholder 4">
            <a:extLst>
              <a:ext uri="{FF2B5EF4-FFF2-40B4-BE49-F238E27FC236}">
                <a16:creationId xmlns:a16="http://schemas.microsoft.com/office/drawing/2014/main" id="{30745A9B-EBE0-A643-EF21-0729668963CC}"/>
              </a:ext>
            </a:extLst>
          </p:cNvPr>
          <p:cNvSpPr>
            <a:spLocks noGrp="1"/>
          </p:cNvSpPr>
          <p:nvPr>
            <p:ph type="sldNum" sz="quarter" idx="12"/>
          </p:nvPr>
        </p:nvSpPr>
        <p:spPr/>
        <p:txBody>
          <a:bodyPr/>
          <a:lstStyle/>
          <a:p>
            <a:fld id="{5B183420-2B76-864B-A38F-5B19AD9C35DC}" type="slidenum">
              <a:rPr lang="en-US" smtClean="0"/>
              <a:t>39</a:t>
            </a:fld>
            <a:endParaRPr lang="en-US"/>
          </a:p>
        </p:txBody>
      </p:sp>
      <p:sp>
        <p:nvSpPr>
          <p:cNvPr id="4" name="TextBox 3">
            <a:extLst>
              <a:ext uri="{FF2B5EF4-FFF2-40B4-BE49-F238E27FC236}">
                <a16:creationId xmlns:a16="http://schemas.microsoft.com/office/drawing/2014/main" id="{4817D2E0-17D5-3A4A-7CB0-57D596D75E52}"/>
              </a:ext>
            </a:extLst>
          </p:cNvPr>
          <p:cNvSpPr txBox="1"/>
          <p:nvPr/>
        </p:nvSpPr>
        <p:spPr>
          <a:xfrm>
            <a:off x="281940" y="1316438"/>
            <a:ext cx="11628120" cy="5170646"/>
          </a:xfrm>
          <a:prstGeom prst="rect">
            <a:avLst/>
          </a:prstGeom>
          <a:noFill/>
        </p:spPr>
        <p:txBody>
          <a:bodyPr wrap="square" rtlCol="0">
            <a:spAutoFit/>
          </a:bodyPr>
          <a:lstStyle/>
          <a:p>
            <a:r>
              <a:rPr lang="en-US" sz="2200" b="1" dirty="0"/>
              <a:t>P2P/CSU Buy: Direct Pay</a:t>
            </a:r>
          </a:p>
          <a:p>
            <a:endParaRPr lang="en-US" sz="1000" b="1" dirty="0"/>
          </a:p>
          <a:p>
            <a:r>
              <a:rPr lang="en-US" sz="2200" dirty="0"/>
              <a:t>Can be used for:</a:t>
            </a:r>
          </a:p>
          <a:p>
            <a:pPr marL="742950" lvl="1" indent="-285750">
              <a:buFont typeface="Arial" panose="020B0604020202020204" pitchFamily="34" charset="0"/>
              <a:buChar char="•"/>
            </a:pPr>
            <a:r>
              <a:rPr lang="en-US" sz="2200" dirty="0"/>
              <a:t>Attorney Fees			</a:t>
            </a:r>
          </a:p>
          <a:p>
            <a:pPr marL="742950" lvl="1" indent="-285750">
              <a:buFont typeface="Arial" panose="020B0604020202020204" pitchFamily="34" charset="0"/>
              <a:buChar char="•"/>
            </a:pPr>
            <a:r>
              <a:rPr lang="en-US" sz="2200" dirty="0"/>
              <a:t>Freight / Postage / Shipping 		</a:t>
            </a:r>
          </a:p>
          <a:p>
            <a:pPr marL="742950" lvl="1" indent="-285750">
              <a:buFont typeface="Arial" panose="020B0604020202020204" pitchFamily="34" charset="0"/>
              <a:buChar char="•"/>
            </a:pPr>
            <a:r>
              <a:rPr lang="en-US" sz="2200" dirty="0"/>
              <a:t>Legal Settlements</a:t>
            </a:r>
          </a:p>
          <a:p>
            <a:pPr marL="742950" lvl="1" indent="-285750">
              <a:buFont typeface="Arial" panose="020B0604020202020204" pitchFamily="34" charset="0"/>
              <a:buChar char="•"/>
            </a:pPr>
            <a:r>
              <a:rPr lang="en-US" sz="2200" dirty="0"/>
              <a:t>Local &amp; Federal Government Payments</a:t>
            </a:r>
          </a:p>
          <a:p>
            <a:pPr marL="742950" lvl="1" indent="-285750">
              <a:buFont typeface="Arial" panose="020B0604020202020204" pitchFamily="34" charset="0"/>
              <a:buChar char="•"/>
            </a:pPr>
            <a:r>
              <a:rPr lang="en-US" sz="2200" dirty="0"/>
              <a:t>Medical Service Payments</a:t>
            </a:r>
          </a:p>
          <a:p>
            <a:pPr marL="742950" lvl="1" indent="-285750">
              <a:buFont typeface="Arial" panose="020B0604020202020204" pitchFamily="34" charset="0"/>
              <a:buChar char="•"/>
            </a:pPr>
            <a:r>
              <a:rPr lang="en-US" sz="2200" dirty="0"/>
              <a:t>Memberships</a:t>
            </a:r>
          </a:p>
          <a:p>
            <a:pPr marL="742950" lvl="1" indent="-285750">
              <a:buFont typeface="Arial" panose="020B0604020202020204" pitchFamily="34" charset="0"/>
              <a:buChar char="•"/>
            </a:pPr>
            <a:r>
              <a:rPr lang="en-US" sz="2200" dirty="0"/>
              <a:t>Official / Referee payment</a:t>
            </a:r>
          </a:p>
          <a:p>
            <a:pPr marL="742950" lvl="1" indent="-285750">
              <a:buFont typeface="Arial" panose="020B0604020202020204" pitchFamily="34" charset="0"/>
              <a:buChar char="•"/>
            </a:pPr>
            <a:r>
              <a:rPr lang="en-US" sz="2200" dirty="0"/>
              <a:t>Permit License (non-IT)</a:t>
            </a:r>
          </a:p>
          <a:p>
            <a:pPr marL="742950" lvl="1" indent="-285750">
              <a:buFont typeface="Arial" panose="020B0604020202020204" pitchFamily="34" charset="0"/>
              <a:buChar char="•"/>
            </a:pPr>
            <a:r>
              <a:rPr lang="en-US" sz="2200" dirty="0"/>
              <a:t>Royalty Payment</a:t>
            </a:r>
          </a:p>
          <a:p>
            <a:pPr marL="742950" lvl="1" indent="-285750">
              <a:buFont typeface="Arial" panose="020B0604020202020204" pitchFamily="34" charset="0"/>
              <a:buChar char="•"/>
            </a:pPr>
            <a:r>
              <a:rPr lang="en-US" sz="2200" dirty="0"/>
              <a:t>Student Union Return of Surplus</a:t>
            </a:r>
          </a:p>
          <a:p>
            <a:pPr marL="742950" lvl="1" indent="-285750">
              <a:buFont typeface="Arial" panose="020B0604020202020204" pitchFamily="34" charset="0"/>
              <a:buChar char="•"/>
            </a:pPr>
            <a:r>
              <a:rPr lang="en-US" sz="2200" dirty="0"/>
              <a:t>Subscription/Publication (non-IT)</a:t>
            </a:r>
          </a:p>
          <a:p>
            <a:pPr marL="742950" lvl="1" indent="-285750">
              <a:buFont typeface="Arial" panose="020B0604020202020204" pitchFamily="34" charset="0"/>
              <a:buChar char="•"/>
            </a:pPr>
            <a:r>
              <a:rPr lang="en-US" sz="2200" dirty="0"/>
              <a:t>Utilities</a:t>
            </a:r>
          </a:p>
        </p:txBody>
      </p:sp>
      <p:sp>
        <p:nvSpPr>
          <p:cNvPr id="3" name="TextBox 2">
            <a:extLst>
              <a:ext uri="{FF2B5EF4-FFF2-40B4-BE49-F238E27FC236}">
                <a16:creationId xmlns:a16="http://schemas.microsoft.com/office/drawing/2014/main" id="{579FF66C-4262-B0EF-12A4-97656C1646A3}"/>
              </a:ext>
            </a:extLst>
          </p:cNvPr>
          <p:cNvSpPr txBox="1"/>
          <p:nvPr/>
        </p:nvSpPr>
        <p:spPr>
          <a:xfrm>
            <a:off x="6095998" y="1316438"/>
            <a:ext cx="5671931" cy="4914166"/>
          </a:xfrm>
          <a:prstGeom prst="rect">
            <a:avLst/>
          </a:prstGeom>
          <a:noFill/>
        </p:spPr>
        <p:txBody>
          <a:bodyPr wrap="square" rtlCol="0">
            <a:spAutoFit/>
          </a:bodyPr>
          <a:lstStyle/>
          <a:p>
            <a:pPr lvl="1"/>
            <a:r>
              <a:rPr lang="en-US" sz="2200" b="1" dirty="0"/>
              <a:t>P2P/CSU Buy: PO’s</a:t>
            </a:r>
          </a:p>
          <a:p>
            <a:pPr lvl="1"/>
            <a:r>
              <a:rPr lang="en-US" sz="100" b="1" dirty="0"/>
              <a:t>0</a:t>
            </a:r>
          </a:p>
          <a:p>
            <a:pPr lvl="1">
              <a:spcBef>
                <a:spcPts val="1000"/>
              </a:spcBef>
            </a:pPr>
            <a:r>
              <a:rPr lang="en-US" sz="2200" dirty="0"/>
              <a:t>This system should be utilized for all POs – unless CFS has multi-year or confidential contracts on-going. </a:t>
            </a:r>
            <a:endParaRPr lang="en-US" sz="2200" i="1" dirty="0"/>
          </a:p>
          <a:p>
            <a:pPr marL="628650" lvl="1" indent="-171450">
              <a:buFont typeface="Arial" panose="020B0604020202020204" pitchFamily="34" charset="0"/>
              <a:buChar char="•"/>
            </a:pPr>
            <a:r>
              <a:rPr lang="en-US" sz="2200" dirty="0"/>
              <a:t>Requestor receives an Invoice and attaches it to the PO as a comment in P2P.</a:t>
            </a:r>
          </a:p>
          <a:p>
            <a:pPr marL="628650" lvl="1" indent="-171450">
              <a:buFont typeface="Arial" panose="020B0604020202020204" pitchFamily="34" charset="0"/>
              <a:buChar char="•"/>
            </a:pPr>
            <a:r>
              <a:rPr lang="en-US" sz="2200" dirty="0"/>
              <a:t>Invoices sent directly to Payment Services (accounts_payable@csub.edu) by the supplier will be attached to the PO</a:t>
            </a:r>
          </a:p>
          <a:p>
            <a:pPr marL="628650" lvl="1" indent="-171450">
              <a:buFont typeface="Arial" panose="020B0604020202020204" pitchFamily="34" charset="0"/>
              <a:buChar char="•"/>
            </a:pPr>
            <a:r>
              <a:rPr lang="en-US" sz="2200" dirty="0"/>
              <a:t>Any PO with services will require a 2-way match by the requestor</a:t>
            </a:r>
          </a:p>
          <a:p>
            <a:pPr marL="628650" lvl="1" indent="-171450">
              <a:buFont typeface="Arial" panose="020B0604020202020204" pitchFamily="34" charset="0"/>
              <a:buChar char="•"/>
            </a:pPr>
            <a:r>
              <a:rPr lang="en-US" sz="2200" dirty="0"/>
              <a:t>POs for goods will be received by Distribution Services</a:t>
            </a:r>
          </a:p>
          <a:p>
            <a:endParaRPr lang="en-US" dirty="0"/>
          </a:p>
        </p:txBody>
      </p:sp>
    </p:spTree>
    <p:extLst>
      <p:ext uri="{BB962C8B-B14F-4D97-AF65-F5344CB8AC3E}">
        <p14:creationId xmlns:p14="http://schemas.microsoft.com/office/powerpoint/2010/main" val="1486623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19244-2951-4F95-8AD2-F21F67260C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53A474-9D7B-3148-1772-320653D4262D}"/>
              </a:ext>
            </a:extLst>
          </p:cNvPr>
          <p:cNvSpPr>
            <a:spLocks noGrp="1"/>
          </p:cNvSpPr>
          <p:nvPr>
            <p:ph type="title"/>
          </p:nvPr>
        </p:nvSpPr>
        <p:spPr/>
        <p:txBody>
          <a:bodyPr/>
          <a:lstStyle/>
          <a:p>
            <a:r>
              <a:rPr lang="en-US" dirty="0"/>
              <a:t>Responsibilities of a Delegated Approver</a:t>
            </a:r>
          </a:p>
        </p:txBody>
      </p:sp>
      <p:sp>
        <p:nvSpPr>
          <p:cNvPr id="3" name="Content Placeholder 2">
            <a:extLst>
              <a:ext uri="{FF2B5EF4-FFF2-40B4-BE49-F238E27FC236}">
                <a16:creationId xmlns:a16="http://schemas.microsoft.com/office/drawing/2014/main" id="{C47E1C5D-7FD7-86D3-CDA7-79A647C54D80}"/>
              </a:ext>
            </a:extLst>
          </p:cNvPr>
          <p:cNvSpPr>
            <a:spLocks noGrp="1"/>
          </p:cNvSpPr>
          <p:nvPr>
            <p:ph sz="half" idx="1"/>
          </p:nvPr>
        </p:nvSpPr>
        <p:spPr>
          <a:xfrm>
            <a:off x="281939" y="1535121"/>
            <a:ext cx="10817861" cy="4586280"/>
          </a:xfrm>
        </p:spPr>
        <p:txBody>
          <a:bodyPr/>
          <a:lstStyle/>
          <a:p>
            <a:pPr marL="342900" indent="-342900">
              <a:buFont typeface="Arial" panose="020B0604020202020204" pitchFamily="34" charset="0"/>
              <a:buChar char="•"/>
            </a:pPr>
            <a:r>
              <a:rPr lang="en-US" sz="2400" dirty="0">
                <a:solidFill>
                  <a:schemeClr val="accent5"/>
                </a:solidFill>
              </a:rPr>
              <a:t>Ensure all transactions are allowable, accurate, properly documented, and in compliance with applicable rules, policies, and guidelines.</a:t>
            </a:r>
          </a:p>
          <a:p>
            <a:pPr marL="342900" indent="-342900">
              <a:buFont typeface="Arial" panose="020B0604020202020204" pitchFamily="34" charset="0"/>
              <a:buChar char="•"/>
            </a:pPr>
            <a:r>
              <a:rPr lang="en-US" sz="2400" dirty="0">
                <a:solidFill>
                  <a:schemeClr val="accent5"/>
                </a:solidFill>
              </a:rPr>
              <a:t>Confirm that each expense or purchase is necessary, reasonable, and directly supports campus operations.</a:t>
            </a:r>
          </a:p>
          <a:p>
            <a:pPr marL="342900" indent="-342900">
              <a:buFont typeface="Arial" panose="020B0604020202020204" pitchFamily="34" charset="0"/>
              <a:buChar char="•"/>
            </a:pPr>
            <a:r>
              <a:rPr lang="en-US" sz="2400" dirty="0">
                <a:solidFill>
                  <a:schemeClr val="accent5"/>
                </a:solidFill>
              </a:rPr>
              <a:t>Verify that the funding source (fund/dept) is accurate and appropriate for the transaction.</a:t>
            </a:r>
          </a:p>
          <a:p>
            <a:pPr marL="342900" indent="-342900">
              <a:buFont typeface="Arial" panose="020B0604020202020204" pitchFamily="34" charset="0"/>
              <a:buChar char="•"/>
            </a:pPr>
            <a:r>
              <a:rPr lang="en-US" sz="2400" dirty="0">
                <a:solidFill>
                  <a:schemeClr val="accent5"/>
                </a:solidFill>
              </a:rPr>
              <a:t>Confirm that sufficient funds are available to cover the expense or purchase. For multi-year commitments, ensure the funding source can support both current and future obligations.</a:t>
            </a:r>
          </a:p>
          <a:p>
            <a:pPr marL="342900" indent="-342900">
              <a:buFont typeface="Arial" panose="020B0604020202020204" pitchFamily="34" charset="0"/>
              <a:buChar char="•"/>
            </a:pPr>
            <a:r>
              <a:rPr lang="en-US" sz="2400" dirty="0">
                <a:solidFill>
                  <a:schemeClr val="accent5"/>
                </a:solidFill>
              </a:rPr>
              <a:t>Ensure that expenses charged to sponsored projects or grants comply with all applicable sponsor/grant conditions and regulatory requirements.</a:t>
            </a:r>
          </a:p>
        </p:txBody>
      </p:sp>
      <p:sp>
        <p:nvSpPr>
          <p:cNvPr id="4" name="Slide Number Placeholder 3">
            <a:extLst>
              <a:ext uri="{FF2B5EF4-FFF2-40B4-BE49-F238E27FC236}">
                <a16:creationId xmlns:a16="http://schemas.microsoft.com/office/drawing/2014/main" id="{F7A0E541-77ED-ED9C-BA0F-452E87AB3CC3}"/>
              </a:ext>
            </a:extLst>
          </p:cNvPr>
          <p:cNvSpPr>
            <a:spLocks noGrp="1"/>
          </p:cNvSpPr>
          <p:nvPr>
            <p:ph type="sldNum" sz="quarter" idx="12"/>
          </p:nvPr>
        </p:nvSpPr>
        <p:spPr/>
        <p:txBody>
          <a:bodyPr/>
          <a:lstStyle/>
          <a:p>
            <a:fld id="{5B183420-2B76-864B-A38F-5B19AD9C35DC}" type="slidenum">
              <a:rPr lang="en-US" smtClean="0"/>
              <a:t>4</a:t>
            </a:fld>
            <a:endParaRPr lang="en-US"/>
          </a:p>
        </p:txBody>
      </p:sp>
    </p:spTree>
    <p:extLst>
      <p:ext uri="{BB962C8B-B14F-4D97-AF65-F5344CB8AC3E}">
        <p14:creationId xmlns:p14="http://schemas.microsoft.com/office/powerpoint/2010/main" val="7593492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45405-FE7D-BC36-526A-F30E53981F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D55C69-8870-CC19-EFFE-66E76D87504A}"/>
              </a:ext>
            </a:extLst>
          </p:cNvPr>
          <p:cNvSpPr>
            <a:spLocks noGrp="1"/>
          </p:cNvSpPr>
          <p:nvPr>
            <p:ph type="title"/>
          </p:nvPr>
        </p:nvSpPr>
        <p:spPr/>
        <p:txBody>
          <a:bodyPr/>
          <a:lstStyle/>
          <a:p>
            <a:r>
              <a:rPr lang="en-US" dirty="0"/>
              <a:t>How to Pay an Invoice</a:t>
            </a:r>
            <a:br>
              <a:rPr lang="en-US" dirty="0"/>
            </a:br>
            <a:endParaRPr lang="en-US" dirty="0"/>
          </a:p>
        </p:txBody>
      </p:sp>
      <p:sp>
        <p:nvSpPr>
          <p:cNvPr id="5" name="Slide Number Placeholder 4">
            <a:extLst>
              <a:ext uri="{FF2B5EF4-FFF2-40B4-BE49-F238E27FC236}">
                <a16:creationId xmlns:a16="http://schemas.microsoft.com/office/drawing/2014/main" id="{7E224FFE-453A-C531-76F7-9A19654F223B}"/>
              </a:ext>
            </a:extLst>
          </p:cNvPr>
          <p:cNvSpPr>
            <a:spLocks noGrp="1"/>
          </p:cNvSpPr>
          <p:nvPr>
            <p:ph type="sldNum" sz="quarter" idx="12"/>
          </p:nvPr>
        </p:nvSpPr>
        <p:spPr/>
        <p:txBody>
          <a:bodyPr/>
          <a:lstStyle/>
          <a:p>
            <a:fld id="{5B183420-2B76-864B-A38F-5B19AD9C35DC}" type="slidenum">
              <a:rPr lang="en-US" smtClean="0"/>
              <a:t>40</a:t>
            </a:fld>
            <a:endParaRPr lang="en-US"/>
          </a:p>
        </p:txBody>
      </p:sp>
      <p:sp>
        <p:nvSpPr>
          <p:cNvPr id="3" name="TextBox 2">
            <a:extLst>
              <a:ext uri="{FF2B5EF4-FFF2-40B4-BE49-F238E27FC236}">
                <a16:creationId xmlns:a16="http://schemas.microsoft.com/office/drawing/2014/main" id="{EDF2635D-757C-8D82-608A-4367557BFC65}"/>
              </a:ext>
            </a:extLst>
          </p:cNvPr>
          <p:cNvSpPr txBox="1"/>
          <p:nvPr/>
        </p:nvSpPr>
        <p:spPr>
          <a:xfrm>
            <a:off x="281941" y="1258957"/>
            <a:ext cx="11605260" cy="4960332"/>
          </a:xfrm>
          <a:prstGeom prst="rect">
            <a:avLst/>
          </a:prstGeom>
          <a:noFill/>
        </p:spPr>
        <p:txBody>
          <a:bodyPr wrap="square" rtlCol="0">
            <a:spAutoFit/>
          </a:bodyPr>
          <a:lstStyle/>
          <a:p>
            <a:r>
              <a:rPr lang="en-US" sz="2800" b="1" dirty="0"/>
              <a:t>Petty Cash:</a:t>
            </a:r>
          </a:p>
          <a:p>
            <a:r>
              <a:rPr lang="en-US" sz="2800" dirty="0"/>
              <a:t>Reimbursement requests for &lt;$50.00 must be submitted to the Cashier's Office on a Petty Cash Form. </a:t>
            </a:r>
            <a:endParaRPr lang="en-US" sz="2800" b="1" dirty="0"/>
          </a:p>
          <a:p>
            <a:pPr>
              <a:spcBef>
                <a:spcPts val="1000"/>
              </a:spcBef>
            </a:pPr>
            <a:r>
              <a:rPr lang="en-US" sz="2800" b="1" dirty="0"/>
              <a:t>Student Payments:</a:t>
            </a:r>
          </a:p>
          <a:p>
            <a:r>
              <a:rPr lang="en-US" sz="2800" dirty="0"/>
              <a:t>All student payments must go through the Financial Aid Office, unless:</a:t>
            </a:r>
          </a:p>
          <a:p>
            <a:pPr marL="742950" lvl="1" indent="-285750">
              <a:buFont typeface="Arial" panose="020B0604020202020204" pitchFamily="34" charset="0"/>
              <a:buChar char="•"/>
            </a:pPr>
            <a:r>
              <a:rPr lang="en-US" sz="2800" dirty="0"/>
              <a:t>A reimbursement of an expense </a:t>
            </a:r>
          </a:p>
          <a:p>
            <a:pPr marL="742950" lvl="1" indent="-285750">
              <a:buFont typeface="Arial" panose="020B0604020202020204" pitchFamily="34" charset="0"/>
              <a:buChar char="•"/>
            </a:pPr>
            <a:r>
              <a:rPr lang="en-US" sz="2800" dirty="0"/>
              <a:t>The student invoices CSUB as part of a business they own. </a:t>
            </a:r>
          </a:p>
          <a:p>
            <a:pPr marL="742950" lvl="1" indent="-285750">
              <a:buFont typeface="Arial" panose="020B0604020202020204" pitchFamily="34" charset="0"/>
              <a:buChar char="•"/>
            </a:pPr>
            <a:r>
              <a:rPr lang="en-US" sz="2800" dirty="0"/>
              <a:t>The payment meets the Internal Revenue Service (IRS) definition of de minimum ($100 or less). </a:t>
            </a:r>
          </a:p>
          <a:p>
            <a:pPr marL="742950" lvl="1" indent="-285750">
              <a:buFont typeface="Arial" panose="020B0604020202020204" pitchFamily="34" charset="0"/>
              <a:buChar char="•"/>
            </a:pPr>
            <a:r>
              <a:rPr lang="en-US" sz="2800" dirty="0"/>
              <a:t>To receive payments, students must complete the Vendor Data Record 204 Form</a:t>
            </a:r>
          </a:p>
        </p:txBody>
      </p:sp>
    </p:spTree>
    <p:extLst>
      <p:ext uri="{BB962C8B-B14F-4D97-AF65-F5344CB8AC3E}">
        <p14:creationId xmlns:p14="http://schemas.microsoft.com/office/powerpoint/2010/main" val="31910377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0F2BC-2253-F7CC-BE5E-CC267ADCB8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71986E-4903-1581-DD7B-785E1002C414}"/>
              </a:ext>
            </a:extLst>
          </p:cNvPr>
          <p:cNvSpPr>
            <a:spLocks noGrp="1"/>
          </p:cNvSpPr>
          <p:nvPr>
            <p:ph type="title"/>
          </p:nvPr>
        </p:nvSpPr>
        <p:spPr/>
        <p:txBody>
          <a:bodyPr/>
          <a:lstStyle/>
          <a:p>
            <a:r>
              <a:rPr lang="en-US" dirty="0"/>
              <a:t>ProCard Forms</a:t>
            </a:r>
            <a:br>
              <a:rPr lang="en-US" dirty="0"/>
            </a:br>
            <a:endParaRPr lang="en-US" dirty="0"/>
          </a:p>
        </p:txBody>
      </p:sp>
      <p:sp>
        <p:nvSpPr>
          <p:cNvPr id="5" name="Slide Number Placeholder 4">
            <a:extLst>
              <a:ext uri="{FF2B5EF4-FFF2-40B4-BE49-F238E27FC236}">
                <a16:creationId xmlns:a16="http://schemas.microsoft.com/office/drawing/2014/main" id="{5DA95F5D-879D-87B8-AE46-1EC688907880}"/>
              </a:ext>
            </a:extLst>
          </p:cNvPr>
          <p:cNvSpPr>
            <a:spLocks noGrp="1"/>
          </p:cNvSpPr>
          <p:nvPr>
            <p:ph type="sldNum" sz="quarter" idx="12"/>
          </p:nvPr>
        </p:nvSpPr>
        <p:spPr/>
        <p:txBody>
          <a:bodyPr/>
          <a:lstStyle/>
          <a:p>
            <a:fld id="{5B183420-2B76-864B-A38F-5B19AD9C35DC}" type="slidenum">
              <a:rPr lang="en-US" smtClean="0"/>
              <a:t>41</a:t>
            </a:fld>
            <a:endParaRPr lang="en-US"/>
          </a:p>
        </p:txBody>
      </p:sp>
      <p:sp>
        <p:nvSpPr>
          <p:cNvPr id="7" name="TextBox 6">
            <a:extLst>
              <a:ext uri="{FF2B5EF4-FFF2-40B4-BE49-F238E27FC236}">
                <a16:creationId xmlns:a16="http://schemas.microsoft.com/office/drawing/2014/main" id="{08554493-05C8-E44B-B5AF-D45843404696}"/>
              </a:ext>
            </a:extLst>
          </p:cNvPr>
          <p:cNvSpPr txBox="1"/>
          <p:nvPr/>
        </p:nvSpPr>
        <p:spPr>
          <a:xfrm>
            <a:off x="437321" y="1459628"/>
            <a:ext cx="10230678" cy="1477328"/>
          </a:xfrm>
          <a:prstGeom prst="rect">
            <a:avLst/>
          </a:prstGeom>
          <a:noFill/>
        </p:spPr>
        <p:txBody>
          <a:bodyPr wrap="square" rtlCol="0">
            <a:spAutoFit/>
          </a:bodyPr>
          <a:lstStyle/>
          <a:p>
            <a:pPr lvl="1"/>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graphicFrame>
        <p:nvGraphicFramePr>
          <p:cNvPr id="3" name="Table 2">
            <a:extLst>
              <a:ext uri="{FF2B5EF4-FFF2-40B4-BE49-F238E27FC236}">
                <a16:creationId xmlns:a16="http://schemas.microsoft.com/office/drawing/2014/main" id="{9BE4C10F-ECE5-7BA3-A8E6-AE4A21EBED6B}"/>
              </a:ext>
            </a:extLst>
          </p:cNvPr>
          <p:cNvGraphicFramePr>
            <a:graphicFrameLocks noGrp="1"/>
          </p:cNvGraphicFramePr>
          <p:nvPr/>
        </p:nvGraphicFramePr>
        <p:xfrm>
          <a:off x="281939" y="1303325"/>
          <a:ext cx="11702538" cy="2792276"/>
        </p:xfrm>
        <a:graphic>
          <a:graphicData uri="http://schemas.openxmlformats.org/drawingml/2006/table">
            <a:tbl>
              <a:tblPr firstRow="1" bandRow="1">
                <a:tableStyleId>{5C22544A-7EE6-4342-B048-85BDC9FD1C3A}</a:tableStyleId>
              </a:tblPr>
              <a:tblGrid>
                <a:gridCol w="4377610">
                  <a:extLst>
                    <a:ext uri="{9D8B030D-6E8A-4147-A177-3AD203B41FA5}">
                      <a16:colId xmlns:a16="http://schemas.microsoft.com/office/drawing/2014/main" val="117348602"/>
                    </a:ext>
                  </a:extLst>
                </a:gridCol>
                <a:gridCol w="7324928">
                  <a:extLst>
                    <a:ext uri="{9D8B030D-6E8A-4147-A177-3AD203B41FA5}">
                      <a16:colId xmlns:a16="http://schemas.microsoft.com/office/drawing/2014/main" val="3435605862"/>
                    </a:ext>
                  </a:extLst>
                </a:gridCol>
              </a:tblGrid>
              <a:tr h="370840">
                <a:tc>
                  <a:txBody>
                    <a:bodyPr/>
                    <a:lstStyle/>
                    <a:p>
                      <a:r>
                        <a:rPr lang="en-US" sz="1600" dirty="0"/>
                        <a:t>Form</a:t>
                      </a:r>
                    </a:p>
                  </a:txBody>
                  <a:tcPr marL="79556" marR="79556" marT="39778" marB="39778"/>
                </a:tc>
                <a:tc>
                  <a:txBody>
                    <a:bodyPr/>
                    <a:lstStyle/>
                    <a:p>
                      <a:r>
                        <a:rPr lang="en-US" sz="1600"/>
                        <a:t>Use When…</a:t>
                      </a:r>
                    </a:p>
                  </a:txBody>
                  <a:tcPr marL="79556" marR="79556" marT="39778" marB="39778"/>
                </a:tc>
                <a:extLst>
                  <a:ext uri="{0D108BD9-81ED-4DB2-BD59-A6C34878D82A}">
                    <a16:rowId xmlns:a16="http://schemas.microsoft.com/office/drawing/2014/main" val="1300956795"/>
                  </a:ext>
                </a:extLst>
              </a:tr>
              <a:tr h="370840">
                <a:tc>
                  <a:txBody>
                    <a:bodyPr/>
                    <a:lstStyle/>
                    <a:p>
                      <a:r>
                        <a:rPr lang="en-US" sz="1600" dirty="0"/>
                        <a:t>ProCard Application</a:t>
                      </a:r>
                    </a:p>
                  </a:txBody>
                  <a:tcPr marL="79556" marR="79556" marT="39778" marB="39778"/>
                </a:tc>
                <a:tc>
                  <a:txBody>
                    <a:bodyPr/>
                    <a:lstStyle/>
                    <a:p>
                      <a:r>
                        <a:rPr lang="en-US" sz="1600"/>
                        <a:t>Requesting to obtain a CSUB issued ProCard</a:t>
                      </a:r>
                    </a:p>
                  </a:txBody>
                  <a:tcPr marL="79556" marR="79556" marT="39778" marB="39778"/>
                </a:tc>
                <a:extLst>
                  <a:ext uri="{0D108BD9-81ED-4DB2-BD59-A6C34878D82A}">
                    <a16:rowId xmlns:a16="http://schemas.microsoft.com/office/drawing/2014/main" val="1351283238"/>
                  </a:ext>
                </a:extLst>
              </a:tr>
              <a:tr h="370840">
                <a:tc>
                  <a:txBody>
                    <a:bodyPr/>
                    <a:lstStyle/>
                    <a:p>
                      <a:r>
                        <a:rPr lang="en-US" sz="1600" dirty="0"/>
                        <a:t>ProCard Revision Form</a:t>
                      </a:r>
                    </a:p>
                  </a:txBody>
                  <a:tcPr marL="79556" marR="79556" marT="39778" marB="39778"/>
                </a:tc>
                <a:tc>
                  <a:txBody>
                    <a:bodyPr/>
                    <a:lstStyle/>
                    <a:p>
                      <a:r>
                        <a:rPr lang="en-US" sz="1600"/>
                        <a:t>To make permanent changes to Cardholder’s ProCard information</a:t>
                      </a:r>
                    </a:p>
                  </a:txBody>
                  <a:tcPr marL="79556" marR="79556" marT="39778" marB="39778"/>
                </a:tc>
                <a:extLst>
                  <a:ext uri="{0D108BD9-81ED-4DB2-BD59-A6C34878D82A}">
                    <a16:rowId xmlns:a16="http://schemas.microsoft.com/office/drawing/2014/main" val="317587309"/>
                  </a:ext>
                </a:extLst>
              </a:tr>
              <a:tr h="370840">
                <a:tc>
                  <a:txBody>
                    <a:bodyPr/>
                    <a:lstStyle/>
                    <a:p>
                      <a:r>
                        <a:rPr lang="en-US" sz="1600" dirty="0"/>
                        <a:t>ProCard Temporary Limit Increase Request Form</a:t>
                      </a:r>
                    </a:p>
                  </a:txBody>
                  <a:tcPr marL="79556" marR="79556" marT="39778" marB="39778"/>
                </a:tc>
                <a:tc>
                  <a:txBody>
                    <a:bodyPr/>
                    <a:lstStyle/>
                    <a:p>
                      <a:r>
                        <a:rPr lang="en-US" sz="1600"/>
                        <a:t>Request a temporary increase to single and/or monthly transaction limits</a:t>
                      </a:r>
                    </a:p>
                  </a:txBody>
                  <a:tcPr marL="79556" marR="79556" marT="39778" marB="39778"/>
                </a:tc>
                <a:extLst>
                  <a:ext uri="{0D108BD9-81ED-4DB2-BD59-A6C34878D82A}">
                    <a16:rowId xmlns:a16="http://schemas.microsoft.com/office/drawing/2014/main" val="2114761135"/>
                  </a:ext>
                </a:extLst>
              </a:tr>
              <a:tr h="370840">
                <a:tc>
                  <a:txBody>
                    <a:bodyPr/>
                    <a:lstStyle/>
                    <a:p>
                      <a:r>
                        <a:rPr lang="en-US" sz="1600"/>
                        <a:t>ProCard Reconciliation and Approval Form</a:t>
                      </a:r>
                    </a:p>
                  </a:txBody>
                  <a:tcPr marL="79556" marR="79556" marT="39778" marB="39778"/>
                </a:tc>
                <a:tc>
                  <a:txBody>
                    <a:bodyPr/>
                    <a:lstStyle/>
                    <a:p>
                      <a:r>
                        <a:rPr lang="en-US" sz="1600"/>
                        <a:t>Reconciling and submitting monthly statements</a:t>
                      </a:r>
                    </a:p>
                  </a:txBody>
                  <a:tcPr marL="79556" marR="79556" marT="39778" marB="39778"/>
                </a:tc>
                <a:extLst>
                  <a:ext uri="{0D108BD9-81ED-4DB2-BD59-A6C34878D82A}">
                    <a16:rowId xmlns:a16="http://schemas.microsoft.com/office/drawing/2014/main" val="3013467976"/>
                  </a:ext>
                </a:extLst>
              </a:tr>
              <a:tr h="370840">
                <a:tc>
                  <a:txBody>
                    <a:bodyPr/>
                    <a:lstStyle/>
                    <a:p>
                      <a:r>
                        <a:rPr lang="en-US" sz="1600"/>
                        <a:t>ProCard Software Waiver Form</a:t>
                      </a:r>
                    </a:p>
                  </a:txBody>
                  <a:tcPr marL="79556" marR="79556" marT="39778" marB="39778"/>
                </a:tc>
                <a:tc>
                  <a:txBody>
                    <a:bodyPr/>
                    <a:lstStyle/>
                    <a:p>
                      <a:r>
                        <a:rPr lang="en-US" sz="1600"/>
                        <a:t>Making software purchases on ProCard, as it’s prohibited and requires approval from Procurement</a:t>
                      </a:r>
                    </a:p>
                  </a:txBody>
                  <a:tcPr marL="79556" marR="79556" marT="39778" marB="39778"/>
                </a:tc>
                <a:extLst>
                  <a:ext uri="{0D108BD9-81ED-4DB2-BD59-A6C34878D82A}">
                    <a16:rowId xmlns:a16="http://schemas.microsoft.com/office/drawing/2014/main" val="2003304061"/>
                  </a:ext>
                </a:extLst>
              </a:tr>
              <a:tr h="370840">
                <a:tc>
                  <a:txBody>
                    <a:bodyPr/>
                    <a:lstStyle/>
                    <a:p>
                      <a:r>
                        <a:rPr lang="en-US" sz="1600" dirty="0"/>
                        <a:t>ProCard Printshop Waiver Form</a:t>
                      </a:r>
                    </a:p>
                  </a:txBody>
                  <a:tcPr marL="79556" marR="79556" marT="39778" marB="39778"/>
                </a:tc>
                <a:tc>
                  <a:txBody>
                    <a:bodyPr/>
                    <a:lstStyle/>
                    <a:p>
                      <a:r>
                        <a:rPr lang="en-US" sz="1600" dirty="0"/>
                        <a:t>Making promotional purchases from outside vendors</a:t>
                      </a:r>
                    </a:p>
                  </a:txBody>
                  <a:tcPr marL="79556" marR="79556" marT="39778" marB="39778"/>
                </a:tc>
                <a:extLst>
                  <a:ext uri="{0D108BD9-81ED-4DB2-BD59-A6C34878D82A}">
                    <a16:rowId xmlns:a16="http://schemas.microsoft.com/office/drawing/2014/main" val="1598923716"/>
                  </a:ext>
                </a:extLst>
              </a:tr>
            </a:tbl>
          </a:graphicData>
        </a:graphic>
      </p:graphicFrame>
      <p:sp>
        <p:nvSpPr>
          <p:cNvPr id="4" name="TextBox 3">
            <a:extLst>
              <a:ext uri="{FF2B5EF4-FFF2-40B4-BE49-F238E27FC236}">
                <a16:creationId xmlns:a16="http://schemas.microsoft.com/office/drawing/2014/main" id="{0B2FD341-B1E0-C0B6-3B5D-33C367568DCF}"/>
              </a:ext>
            </a:extLst>
          </p:cNvPr>
          <p:cNvSpPr txBox="1"/>
          <p:nvPr/>
        </p:nvSpPr>
        <p:spPr>
          <a:xfrm>
            <a:off x="281939" y="4610911"/>
            <a:ext cx="11702537" cy="892552"/>
          </a:xfrm>
          <a:prstGeom prst="rect">
            <a:avLst/>
          </a:prstGeom>
          <a:noFill/>
        </p:spPr>
        <p:txBody>
          <a:bodyPr wrap="square" rtlCol="0">
            <a:spAutoFit/>
          </a:bodyPr>
          <a:lstStyle/>
          <a:p>
            <a:r>
              <a:rPr lang="en-US" sz="2600" dirty="0"/>
              <a:t>Note: More information will be coming on how these forms will change as a result of the Concur Optimization Project. </a:t>
            </a:r>
          </a:p>
        </p:txBody>
      </p:sp>
    </p:spTree>
    <p:extLst>
      <p:ext uri="{BB962C8B-B14F-4D97-AF65-F5344CB8AC3E}">
        <p14:creationId xmlns:p14="http://schemas.microsoft.com/office/powerpoint/2010/main" val="14581630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31CD0-A3FF-7F94-4A68-26114137FD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0C5159-E5B3-EA1D-DCEF-1C65171D1285}"/>
              </a:ext>
            </a:extLst>
          </p:cNvPr>
          <p:cNvSpPr>
            <a:spLocks noGrp="1"/>
          </p:cNvSpPr>
          <p:nvPr>
            <p:ph type="title"/>
          </p:nvPr>
        </p:nvSpPr>
        <p:spPr/>
        <p:txBody>
          <a:bodyPr/>
          <a:lstStyle/>
          <a:p>
            <a:r>
              <a:rPr lang="en-US" dirty="0"/>
              <a:t>ProCard Reminders</a:t>
            </a:r>
            <a:br>
              <a:rPr lang="en-US" dirty="0"/>
            </a:br>
            <a:endParaRPr lang="en-US" dirty="0"/>
          </a:p>
        </p:txBody>
      </p:sp>
      <p:sp>
        <p:nvSpPr>
          <p:cNvPr id="5" name="Slide Number Placeholder 4">
            <a:extLst>
              <a:ext uri="{FF2B5EF4-FFF2-40B4-BE49-F238E27FC236}">
                <a16:creationId xmlns:a16="http://schemas.microsoft.com/office/drawing/2014/main" id="{197371A3-FFFD-5862-52C9-FA307E3BE109}"/>
              </a:ext>
            </a:extLst>
          </p:cNvPr>
          <p:cNvSpPr>
            <a:spLocks noGrp="1"/>
          </p:cNvSpPr>
          <p:nvPr>
            <p:ph type="sldNum" sz="quarter" idx="12"/>
          </p:nvPr>
        </p:nvSpPr>
        <p:spPr/>
        <p:txBody>
          <a:bodyPr/>
          <a:lstStyle/>
          <a:p>
            <a:fld id="{5B183420-2B76-864B-A38F-5B19AD9C35DC}" type="slidenum">
              <a:rPr lang="en-US" smtClean="0"/>
              <a:t>42</a:t>
            </a:fld>
            <a:endParaRPr lang="en-US"/>
          </a:p>
        </p:txBody>
      </p:sp>
      <p:sp>
        <p:nvSpPr>
          <p:cNvPr id="7" name="TextBox 6">
            <a:extLst>
              <a:ext uri="{FF2B5EF4-FFF2-40B4-BE49-F238E27FC236}">
                <a16:creationId xmlns:a16="http://schemas.microsoft.com/office/drawing/2014/main" id="{DA11AB4A-97FE-3492-A57F-905F32E20486}"/>
              </a:ext>
            </a:extLst>
          </p:cNvPr>
          <p:cNvSpPr txBox="1"/>
          <p:nvPr/>
        </p:nvSpPr>
        <p:spPr>
          <a:xfrm>
            <a:off x="281940" y="1251192"/>
            <a:ext cx="11910060" cy="6647974"/>
          </a:xfrm>
          <a:prstGeom prst="rect">
            <a:avLst/>
          </a:prstGeom>
          <a:noFill/>
        </p:spPr>
        <p:txBody>
          <a:bodyPr wrap="square" rtlCol="0">
            <a:spAutoFit/>
          </a:bodyPr>
          <a:lstStyle/>
          <a:p>
            <a:r>
              <a:rPr lang="en-US" sz="2400" b="1" dirty="0"/>
              <a:t>Software Transactions</a:t>
            </a:r>
          </a:p>
          <a:p>
            <a:pPr marL="742950" lvl="1" indent="-285750">
              <a:buFont typeface="Arial" panose="020B0604020202020204" pitchFamily="34" charset="0"/>
              <a:buChar char="•"/>
            </a:pPr>
            <a:r>
              <a:rPr lang="en-US" sz="2400" dirty="0"/>
              <a:t>Software is prohibited on ProCard and requires special approval from Procurement.</a:t>
            </a:r>
          </a:p>
          <a:p>
            <a:pPr marL="742950" lvl="1" indent="-285750">
              <a:buFont typeface="Arial" panose="020B0604020202020204" pitchFamily="34" charset="0"/>
              <a:buChar char="•"/>
            </a:pPr>
            <a:r>
              <a:rPr lang="en-US" sz="2400" dirty="0"/>
              <a:t>Cardholders bypassing IT and/or Procurement process.</a:t>
            </a:r>
          </a:p>
          <a:p>
            <a:pPr marL="742950" lvl="1" indent="-285750">
              <a:buFont typeface="Arial" panose="020B0604020202020204" pitchFamily="34" charset="0"/>
              <a:buChar char="•"/>
            </a:pPr>
            <a:r>
              <a:rPr lang="en-US" sz="2400" dirty="0"/>
              <a:t>All software transactions on a ProCard must require a ProCard Software Waiver Form attached, regardless if previously approved by Procurement.</a:t>
            </a:r>
          </a:p>
          <a:p>
            <a:pPr marL="742950" lvl="1" indent="-285750">
              <a:buFont typeface="Arial" panose="020B0604020202020204" pitchFamily="34" charset="0"/>
              <a:buChar char="•"/>
            </a:pPr>
            <a:endParaRPr lang="en-US" sz="1000" dirty="0"/>
          </a:p>
          <a:p>
            <a:r>
              <a:rPr lang="en-US" sz="2400" b="1" dirty="0"/>
              <a:t>Lost Receipt Forms</a:t>
            </a:r>
          </a:p>
          <a:p>
            <a:pPr marL="742950" lvl="1" indent="-285750">
              <a:buFont typeface="Arial" panose="020B0604020202020204" pitchFamily="34" charset="0"/>
              <a:buChar char="•"/>
            </a:pPr>
            <a:r>
              <a:rPr lang="en-US" sz="2400" dirty="0"/>
              <a:t>Intended only to document when the original receipt is unavailable after making effort to obtain it.</a:t>
            </a:r>
          </a:p>
          <a:p>
            <a:pPr marL="742950" lvl="1" indent="-285750">
              <a:buFont typeface="Arial" panose="020B0604020202020204" pitchFamily="34" charset="0"/>
              <a:buChar char="•"/>
            </a:pPr>
            <a:r>
              <a:rPr lang="en-US" sz="2400" dirty="0"/>
              <a:t>Annual Limit – Cardholder may submit up to 4 Lost Receipt Forms per fiscal year.  Any additional forms will be routed to Controller’s office for further review and approval by ProCard Technician.</a:t>
            </a:r>
          </a:p>
          <a:p>
            <a:pPr marL="742950" lvl="1" indent="-285750">
              <a:buFont typeface="Arial" panose="020B0604020202020204" pitchFamily="34" charset="0"/>
              <a:buChar char="•"/>
            </a:pPr>
            <a:r>
              <a:rPr lang="en-US" sz="2400" dirty="0"/>
              <a:t>Lost Receipt Forms not allowable for rental, airfare, or hotel expenses under any circumstances.</a:t>
            </a:r>
          </a:p>
          <a:p>
            <a:pPr marL="1200150" lvl="2"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14299451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B101D-232C-C1EC-5E6B-DF4A8406C1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DFC5DC-1027-0F88-C946-E75BC271AA2A}"/>
              </a:ext>
            </a:extLst>
          </p:cNvPr>
          <p:cNvSpPr>
            <a:spLocks noGrp="1"/>
          </p:cNvSpPr>
          <p:nvPr>
            <p:ph type="title"/>
          </p:nvPr>
        </p:nvSpPr>
        <p:spPr/>
        <p:txBody>
          <a:bodyPr/>
          <a:lstStyle/>
          <a:p>
            <a:r>
              <a:rPr lang="en-US" dirty="0"/>
              <a:t>ProCard Reminders</a:t>
            </a:r>
            <a:br>
              <a:rPr lang="en-US" dirty="0"/>
            </a:br>
            <a:endParaRPr lang="en-US" dirty="0"/>
          </a:p>
        </p:txBody>
      </p:sp>
      <p:sp>
        <p:nvSpPr>
          <p:cNvPr id="5" name="Slide Number Placeholder 4">
            <a:extLst>
              <a:ext uri="{FF2B5EF4-FFF2-40B4-BE49-F238E27FC236}">
                <a16:creationId xmlns:a16="http://schemas.microsoft.com/office/drawing/2014/main" id="{476E51A1-A148-E573-FD4C-49DFB07E2454}"/>
              </a:ext>
            </a:extLst>
          </p:cNvPr>
          <p:cNvSpPr>
            <a:spLocks noGrp="1"/>
          </p:cNvSpPr>
          <p:nvPr>
            <p:ph type="sldNum" sz="quarter" idx="12"/>
          </p:nvPr>
        </p:nvSpPr>
        <p:spPr/>
        <p:txBody>
          <a:bodyPr/>
          <a:lstStyle/>
          <a:p>
            <a:fld id="{5B183420-2B76-864B-A38F-5B19AD9C35DC}" type="slidenum">
              <a:rPr lang="en-US" smtClean="0"/>
              <a:t>43</a:t>
            </a:fld>
            <a:endParaRPr lang="en-US"/>
          </a:p>
        </p:txBody>
      </p:sp>
      <p:sp>
        <p:nvSpPr>
          <p:cNvPr id="7" name="TextBox 6">
            <a:extLst>
              <a:ext uri="{FF2B5EF4-FFF2-40B4-BE49-F238E27FC236}">
                <a16:creationId xmlns:a16="http://schemas.microsoft.com/office/drawing/2014/main" id="{190D70A6-5730-7ACE-213B-9A624A4D3D94}"/>
              </a:ext>
            </a:extLst>
          </p:cNvPr>
          <p:cNvSpPr txBox="1"/>
          <p:nvPr/>
        </p:nvSpPr>
        <p:spPr>
          <a:xfrm>
            <a:off x="281940" y="1449974"/>
            <a:ext cx="11343862" cy="6340197"/>
          </a:xfrm>
          <a:prstGeom prst="rect">
            <a:avLst/>
          </a:prstGeom>
          <a:noFill/>
        </p:spPr>
        <p:txBody>
          <a:bodyPr wrap="square" rtlCol="0">
            <a:spAutoFit/>
          </a:bodyPr>
          <a:lstStyle/>
          <a:p>
            <a:r>
              <a:rPr lang="en-US" sz="2800" b="1" dirty="0"/>
              <a:t>Regalia for Faculty</a:t>
            </a:r>
          </a:p>
          <a:p>
            <a:r>
              <a:rPr lang="en-US" sz="2800" dirty="0"/>
              <a:t>Using Stateside Funds</a:t>
            </a:r>
          </a:p>
          <a:p>
            <a:pPr marL="742950" lvl="1" indent="-285750">
              <a:buFont typeface="Arial" panose="020B0604020202020204" pitchFamily="34" charset="0"/>
              <a:buChar char="•"/>
            </a:pPr>
            <a:r>
              <a:rPr lang="en-US" sz="2800" dirty="0"/>
              <a:t>Purchase of Regalia is prohibited as they are considered personal purchases.</a:t>
            </a:r>
          </a:p>
          <a:p>
            <a:pPr marL="742950" lvl="1" indent="-285750">
              <a:buFont typeface="Arial" panose="020B0604020202020204" pitchFamily="34" charset="0"/>
              <a:buChar char="•"/>
            </a:pPr>
            <a:r>
              <a:rPr lang="en-US" sz="2800" dirty="0"/>
              <a:t>Regalia can be rented and require a detailed receipt indicating the rental.</a:t>
            </a:r>
          </a:p>
          <a:p>
            <a:r>
              <a:rPr lang="en-US" sz="2800" dirty="0"/>
              <a:t>Using Auxiliary Funds</a:t>
            </a:r>
          </a:p>
          <a:p>
            <a:pPr marL="742950" lvl="1" indent="-285750">
              <a:buFont typeface="Arial" panose="020B0604020202020204" pitchFamily="34" charset="0"/>
              <a:buChar char="•"/>
            </a:pPr>
            <a:r>
              <a:rPr lang="en-US" sz="2800" dirty="0"/>
              <a:t>Purchase of Regalia is allowed on Auxiliary funds.</a:t>
            </a:r>
          </a:p>
          <a:p>
            <a:pPr marL="742950" lvl="1" indent="-285750">
              <a:buFont typeface="Arial" panose="020B0604020202020204" pitchFamily="34" charset="0"/>
              <a:buChar char="•"/>
            </a:pPr>
            <a:r>
              <a:rPr lang="en-US" sz="2800" dirty="0"/>
              <a:t>If the Regalia purchase is intended for awards or other purpose benefiting students, include a detailed receipt and hospitality form.</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marL="1200150" lvl="2"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8573128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F8A05-AD4B-5867-033A-3E088EF68E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8F4EDE-78BA-68A4-902F-4F216102338A}"/>
              </a:ext>
            </a:extLst>
          </p:cNvPr>
          <p:cNvSpPr>
            <a:spLocks noGrp="1"/>
          </p:cNvSpPr>
          <p:nvPr>
            <p:ph type="title"/>
          </p:nvPr>
        </p:nvSpPr>
        <p:spPr/>
        <p:txBody>
          <a:bodyPr/>
          <a:lstStyle/>
          <a:p>
            <a:r>
              <a:rPr lang="en-US" dirty="0"/>
              <a:t>ProCard Reminders</a:t>
            </a:r>
            <a:br>
              <a:rPr lang="en-US" dirty="0"/>
            </a:br>
            <a:endParaRPr lang="en-US" dirty="0"/>
          </a:p>
        </p:txBody>
      </p:sp>
      <p:sp>
        <p:nvSpPr>
          <p:cNvPr id="5" name="Slide Number Placeholder 4">
            <a:extLst>
              <a:ext uri="{FF2B5EF4-FFF2-40B4-BE49-F238E27FC236}">
                <a16:creationId xmlns:a16="http://schemas.microsoft.com/office/drawing/2014/main" id="{92E1758D-65E3-4DD5-E3A5-8ABF2F1EBC4E}"/>
              </a:ext>
            </a:extLst>
          </p:cNvPr>
          <p:cNvSpPr>
            <a:spLocks noGrp="1"/>
          </p:cNvSpPr>
          <p:nvPr>
            <p:ph type="sldNum" sz="quarter" idx="12"/>
          </p:nvPr>
        </p:nvSpPr>
        <p:spPr/>
        <p:txBody>
          <a:bodyPr/>
          <a:lstStyle/>
          <a:p>
            <a:fld id="{5B183420-2B76-864B-A38F-5B19AD9C35DC}" type="slidenum">
              <a:rPr lang="en-US" smtClean="0"/>
              <a:t>44</a:t>
            </a:fld>
            <a:endParaRPr lang="en-US"/>
          </a:p>
        </p:txBody>
      </p:sp>
      <p:sp>
        <p:nvSpPr>
          <p:cNvPr id="7" name="TextBox 6">
            <a:extLst>
              <a:ext uri="{FF2B5EF4-FFF2-40B4-BE49-F238E27FC236}">
                <a16:creationId xmlns:a16="http://schemas.microsoft.com/office/drawing/2014/main" id="{BA5EAB70-95C9-E0F1-BC4C-2F8D1670BBA1}"/>
              </a:ext>
            </a:extLst>
          </p:cNvPr>
          <p:cNvSpPr txBox="1"/>
          <p:nvPr/>
        </p:nvSpPr>
        <p:spPr>
          <a:xfrm>
            <a:off x="281940" y="1394192"/>
            <a:ext cx="11552097" cy="3877985"/>
          </a:xfrm>
          <a:prstGeom prst="rect">
            <a:avLst/>
          </a:prstGeom>
          <a:noFill/>
        </p:spPr>
        <p:txBody>
          <a:bodyPr wrap="square" rtlCol="0">
            <a:spAutoFit/>
          </a:bodyPr>
          <a:lstStyle/>
          <a:p>
            <a:r>
              <a:rPr lang="en-US" sz="3200" b="1" dirty="0"/>
              <a:t>Awards</a:t>
            </a:r>
            <a:endParaRPr lang="en-US" sz="2600" b="1" dirty="0"/>
          </a:p>
          <a:p>
            <a:endParaRPr lang="en-US" sz="1000" dirty="0"/>
          </a:p>
          <a:p>
            <a:r>
              <a:rPr lang="en-US" sz="2600" dirty="0"/>
              <a:t>Gift cards are to ONLY be purchased through ProCard and require a Hospitality Justification Form and Gift Acknowledgment Form.</a:t>
            </a:r>
          </a:p>
          <a:p>
            <a:endParaRPr lang="en-US" sz="1000" dirty="0"/>
          </a:p>
          <a:p>
            <a:r>
              <a:rPr lang="en-US" sz="2600" dirty="0"/>
              <a:t>Tangible awards require a Hospitality Justification Form. Tangible awards are any awards for student graduates, years of service, awards for campus events, etc.</a:t>
            </a:r>
          </a:p>
          <a:p>
            <a:endParaRPr lang="en-US" sz="1000" dirty="0"/>
          </a:p>
          <a:p>
            <a:r>
              <a:rPr lang="en-US" sz="2600" dirty="0"/>
              <a:t>Awards for Campus Programming (project number on chartfield) do not need the Hospitality Justification Form.</a:t>
            </a:r>
          </a:p>
          <a:p>
            <a:endParaRPr lang="en-US" sz="1000" dirty="0"/>
          </a:p>
          <a:p>
            <a:endParaRPr lang="en-US" dirty="0"/>
          </a:p>
        </p:txBody>
      </p:sp>
    </p:spTree>
    <p:extLst>
      <p:ext uri="{BB962C8B-B14F-4D97-AF65-F5344CB8AC3E}">
        <p14:creationId xmlns:p14="http://schemas.microsoft.com/office/powerpoint/2010/main" val="41154934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EADA3-6DFD-2891-D71F-9690AA5069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C0D247-6C4C-E484-86E9-40FFB032FC45}"/>
              </a:ext>
            </a:extLst>
          </p:cNvPr>
          <p:cNvSpPr>
            <a:spLocks noGrp="1"/>
          </p:cNvSpPr>
          <p:nvPr>
            <p:ph type="title"/>
          </p:nvPr>
        </p:nvSpPr>
        <p:spPr/>
        <p:txBody>
          <a:bodyPr/>
          <a:lstStyle/>
          <a:p>
            <a:r>
              <a:rPr lang="en-US" dirty="0"/>
              <a:t>ProCard Reminders</a:t>
            </a:r>
            <a:br>
              <a:rPr lang="en-US" dirty="0"/>
            </a:br>
            <a:endParaRPr lang="en-US" dirty="0"/>
          </a:p>
        </p:txBody>
      </p:sp>
      <p:sp>
        <p:nvSpPr>
          <p:cNvPr id="5" name="Slide Number Placeholder 4">
            <a:extLst>
              <a:ext uri="{FF2B5EF4-FFF2-40B4-BE49-F238E27FC236}">
                <a16:creationId xmlns:a16="http://schemas.microsoft.com/office/drawing/2014/main" id="{85B12CC2-71F7-D50B-450D-77ED9F464A07}"/>
              </a:ext>
            </a:extLst>
          </p:cNvPr>
          <p:cNvSpPr>
            <a:spLocks noGrp="1"/>
          </p:cNvSpPr>
          <p:nvPr>
            <p:ph type="sldNum" sz="quarter" idx="12"/>
          </p:nvPr>
        </p:nvSpPr>
        <p:spPr/>
        <p:txBody>
          <a:bodyPr/>
          <a:lstStyle/>
          <a:p>
            <a:fld id="{5B183420-2B76-864B-A38F-5B19AD9C35DC}" type="slidenum">
              <a:rPr lang="en-US" smtClean="0"/>
              <a:t>45</a:t>
            </a:fld>
            <a:endParaRPr lang="en-US"/>
          </a:p>
        </p:txBody>
      </p:sp>
      <p:sp>
        <p:nvSpPr>
          <p:cNvPr id="7" name="TextBox 6">
            <a:extLst>
              <a:ext uri="{FF2B5EF4-FFF2-40B4-BE49-F238E27FC236}">
                <a16:creationId xmlns:a16="http://schemas.microsoft.com/office/drawing/2014/main" id="{2EE04BFF-4224-6604-FC2F-9DAAD470C5E4}"/>
              </a:ext>
            </a:extLst>
          </p:cNvPr>
          <p:cNvSpPr txBox="1"/>
          <p:nvPr/>
        </p:nvSpPr>
        <p:spPr>
          <a:xfrm>
            <a:off x="281940" y="1394192"/>
            <a:ext cx="11552097" cy="5293757"/>
          </a:xfrm>
          <a:prstGeom prst="rect">
            <a:avLst/>
          </a:prstGeom>
          <a:noFill/>
        </p:spPr>
        <p:txBody>
          <a:bodyPr wrap="square" rtlCol="0">
            <a:spAutoFit/>
          </a:bodyPr>
          <a:lstStyle/>
          <a:p>
            <a:r>
              <a:rPr lang="en-US" sz="3200" b="1" dirty="0"/>
              <a:t>Hospitality Forms</a:t>
            </a:r>
          </a:p>
          <a:p>
            <a:endParaRPr lang="en-US" sz="1000" dirty="0"/>
          </a:p>
          <a:p>
            <a:r>
              <a:rPr lang="en-US" sz="2800" dirty="0"/>
              <a:t>Be sure to edit blanket Hospitality Forms when used throughout a time period noted on the event date. </a:t>
            </a:r>
          </a:p>
          <a:p>
            <a:endParaRPr lang="en-US" sz="1000" dirty="0"/>
          </a:p>
          <a:p>
            <a:r>
              <a:rPr lang="en-US" sz="2800" dirty="0"/>
              <a:t>Stay within the approved amounts. </a:t>
            </a:r>
          </a:p>
          <a:p>
            <a:endParaRPr lang="en-US" sz="1000" dirty="0"/>
          </a:p>
          <a:p>
            <a:r>
              <a:rPr lang="en-US" sz="2800" dirty="0"/>
              <a:t>DOA approvers cannot approve their own forms. Approvers cannot be a guest benefiting from the event. Please route to your next level of approval unless they are a VP. </a:t>
            </a:r>
          </a:p>
          <a:p>
            <a:pPr marL="742950" lvl="1" indent="-285750">
              <a:buFont typeface="Arial" panose="020B0604020202020204" pitchFamily="34" charset="0"/>
              <a:buChar char="•"/>
            </a:pPr>
            <a:endParaRPr lang="en-US" dirty="0"/>
          </a:p>
          <a:p>
            <a:pPr marL="1200150" lvl="2"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6034817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AC6D6-1CC9-52DF-53E5-47F9233027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CE98B3-BFF1-C0D2-D81F-C3B92C683E13}"/>
              </a:ext>
            </a:extLst>
          </p:cNvPr>
          <p:cNvSpPr>
            <a:spLocks noGrp="1"/>
          </p:cNvSpPr>
          <p:nvPr>
            <p:ph type="title"/>
          </p:nvPr>
        </p:nvSpPr>
        <p:spPr/>
        <p:txBody>
          <a:bodyPr/>
          <a:lstStyle/>
          <a:p>
            <a:r>
              <a:rPr lang="en-US" dirty="0"/>
              <a:t>ProCard Reminders</a:t>
            </a:r>
            <a:br>
              <a:rPr lang="en-US" dirty="0"/>
            </a:br>
            <a:endParaRPr lang="en-US" dirty="0"/>
          </a:p>
        </p:txBody>
      </p:sp>
      <p:sp>
        <p:nvSpPr>
          <p:cNvPr id="5" name="Slide Number Placeholder 4">
            <a:extLst>
              <a:ext uri="{FF2B5EF4-FFF2-40B4-BE49-F238E27FC236}">
                <a16:creationId xmlns:a16="http://schemas.microsoft.com/office/drawing/2014/main" id="{81512DFF-11A8-6ACA-7606-F7338EE68D14}"/>
              </a:ext>
            </a:extLst>
          </p:cNvPr>
          <p:cNvSpPr>
            <a:spLocks noGrp="1"/>
          </p:cNvSpPr>
          <p:nvPr>
            <p:ph type="sldNum" sz="quarter" idx="12"/>
          </p:nvPr>
        </p:nvSpPr>
        <p:spPr/>
        <p:txBody>
          <a:bodyPr/>
          <a:lstStyle/>
          <a:p>
            <a:fld id="{5B183420-2B76-864B-A38F-5B19AD9C35DC}" type="slidenum">
              <a:rPr lang="en-US" smtClean="0"/>
              <a:t>46</a:t>
            </a:fld>
            <a:endParaRPr lang="en-US"/>
          </a:p>
        </p:txBody>
      </p:sp>
      <p:sp>
        <p:nvSpPr>
          <p:cNvPr id="3" name="TextBox 2">
            <a:extLst>
              <a:ext uri="{FF2B5EF4-FFF2-40B4-BE49-F238E27FC236}">
                <a16:creationId xmlns:a16="http://schemas.microsoft.com/office/drawing/2014/main" id="{09F464A1-6432-199C-B0FF-EAAE1A042A12}"/>
              </a:ext>
            </a:extLst>
          </p:cNvPr>
          <p:cNvSpPr txBox="1"/>
          <p:nvPr/>
        </p:nvSpPr>
        <p:spPr>
          <a:xfrm>
            <a:off x="281940" y="1580434"/>
            <a:ext cx="11552096" cy="4678204"/>
          </a:xfrm>
          <a:prstGeom prst="rect">
            <a:avLst/>
          </a:prstGeom>
          <a:noFill/>
        </p:spPr>
        <p:txBody>
          <a:bodyPr wrap="square" rtlCol="0">
            <a:spAutoFit/>
          </a:bodyPr>
          <a:lstStyle/>
          <a:p>
            <a:r>
              <a:rPr lang="en-US" sz="2800" b="1" dirty="0"/>
              <a:t>Shipping</a:t>
            </a:r>
          </a:p>
          <a:p>
            <a:r>
              <a:rPr lang="en-US" sz="2800" dirty="0"/>
              <a:t>All transactions on a CSUB issued card must be shipped and billed to campus, not personal addresses. </a:t>
            </a:r>
          </a:p>
          <a:p>
            <a:endParaRPr lang="en-US" sz="2800" dirty="0"/>
          </a:p>
          <a:p>
            <a:r>
              <a:rPr lang="en-US" sz="2800" b="1" dirty="0"/>
              <a:t>Helpful Tips</a:t>
            </a:r>
          </a:p>
          <a:p>
            <a:r>
              <a:rPr lang="en-US" sz="2800" dirty="0"/>
              <a:t>Call US Bank for balance inquiry when preparing for a CSUB event or CSUB business related trips.</a:t>
            </a:r>
          </a:p>
          <a:p>
            <a:endParaRPr lang="en-US" sz="2800" dirty="0"/>
          </a:p>
          <a:p>
            <a:r>
              <a:rPr lang="en-US" sz="2800" dirty="0"/>
              <a:t>ProCard billing cycle dates set as reminders or printed and put somewhere visible to reference. </a:t>
            </a:r>
          </a:p>
          <a:p>
            <a:endParaRPr lang="en-US" dirty="0"/>
          </a:p>
        </p:txBody>
      </p:sp>
    </p:spTree>
    <p:extLst>
      <p:ext uri="{BB962C8B-B14F-4D97-AF65-F5344CB8AC3E}">
        <p14:creationId xmlns:p14="http://schemas.microsoft.com/office/powerpoint/2010/main" val="28723853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0B9B-3540-9CD7-261A-BDC52DE950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04A557-8C3C-D0CC-7376-AF91350F1A1F}"/>
              </a:ext>
            </a:extLst>
          </p:cNvPr>
          <p:cNvSpPr>
            <a:spLocks noGrp="1"/>
          </p:cNvSpPr>
          <p:nvPr>
            <p:ph type="title"/>
          </p:nvPr>
        </p:nvSpPr>
        <p:spPr/>
        <p:txBody>
          <a:bodyPr/>
          <a:lstStyle/>
          <a:p>
            <a:r>
              <a:rPr lang="en-US" dirty="0"/>
              <a:t>Travel Reminders</a:t>
            </a:r>
            <a:br>
              <a:rPr lang="en-US" dirty="0"/>
            </a:br>
            <a:endParaRPr lang="en-US" dirty="0"/>
          </a:p>
        </p:txBody>
      </p:sp>
      <p:sp>
        <p:nvSpPr>
          <p:cNvPr id="5" name="Slide Number Placeholder 4">
            <a:extLst>
              <a:ext uri="{FF2B5EF4-FFF2-40B4-BE49-F238E27FC236}">
                <a16:creationId xmlns:a16="http://schemas.microsoft.com/office/drawing/2014/main" id="{8ADC7C45-3471-58BF-8CDA-0858060C0578}"/>
              </a:ext>
            </a:extLst>
          </p:cNvPr>
          <p:cNvSpPr>
            <a:spLocks noGrp="1"/>
          </p:cNvSpPr>
          <p:nvPr>
            <p:ph type="sldNum" sz="quarter" idx="12"/>
          </p:nvPr>
        </p:nvSpPr>
        <p:spPr/>
        <p:txBody>
          <a:bodyPr/>
          <a:lstStyle/>
          <a:p>
            <a:fld id="{5B183420-2B76-864B-A38F-5B19AD9C35DC}" type="slidenum">
              <a:rPr lang="en-US" smtClean="0"/>
              <a:t>47</a:t>
            </a:fld>
            <a:endParaRPr lang="en-US"/>
          </a:p>
        </p:txBody>
      </p:sp>
      <p:sp>
        <p:nvSpPr>
          <p:cNvPr id="7" name="TextBox 6">
            <a:extLst>
              <a:ext uri="{FF2B5EF4-FFF2-40B4-BE49-F238E27FC236}">
                <a16:creationId xmlns:a16="http://schemas.microsoft.com/office/drawing/2014/main" id="{2F535F33-B9C4-D886-C5B3-FFB03B3693EB}"/>
              </a:ext>
            </a:extLst>
          </p:cNvPr>
          <p:cNvSpPr txBox="1"/>
          <p:nvPr/>
        </p:nvSpPr>
        <p:spPr>
          <a:xfrm>
            <a:off x="-238538" y="1206196"/>
            <a:ext cx="11910060" cy="6047809"/>
          </a:xfrm>
          <a:prstGeom prst="rect">
            <a:avLst/>
          </a:prstGeom>
          <a:noFill/>
        </p:spPr>
        <p:txBody>
          <a:bodyPr wrap="square" rtlCol="0">
            <a:spAutoFit/>
          </a:bodyPr>
          <a:lstStyle/>
          <a:p>
            <a:pPr marL="742950" lvl="1" indent="-285750">
              <a:buFont typeface="Arial" panose="020B0604020202020204" pitchFamily="34" charset="0"/>
              <a:buChar char="•"/>
            </a:pPr>
            <a:r>
              <a:rPr lang="en-US" sz="2500" dirty="0"/>
              <a:t>Exceptions for expenses that are typically non-reimbursable and arise because of special or unusual circumstances must be authorized, approved, and documented by the appropriate approving authority. (Usually the Vice President)</a:t>
            </a:r>
          </a:p>
          <a:p>
            <a:pPr marL="742950" lvl="1" indent="-285750">
              <a:buFont typeface="Arial" panose="020B0604020202020204" pitchFamily="34" charset="0"/>
              <a:buChar char="•"/>
            </a:pPr>
            <a:r>
              <a:rPr lang="en-US" sz="2500" dirty="0"/>
              <a:t>No meals or drinks will be reimbursed for travel less than 24 hours without an overnight stay. </a:t>
            </a:r>
          </a:p>
          <a:p>
            <a:pPr marL="742950" lvl="1" indent="-285750">
              <a:buFont typeface="Arial" panose="020B0604020202020204" pitchFamily="34" charset="0"/>
              <a:buChar char="•"/>
            </a:pPr>
            <a:r>
              <a:rPr lang="en-US" sz="2500" dirty="0"/>
              <a:t>Travel begins 25 miles from campus. No expenses related to travel will be paid within 25 miles of campus. (hotel, M&amp;IE, per diem, etc.)</a:t>
            </a:r>
          </a:p>
          <a:p>
            <a:pPr marL="742950" lvl="1" indent="-285750">
              <a:buFont typeface="Arial" panose="020B0604020202020204" pitchFamily="34" charset="0"/>
              <a:buChar char="•"/>
            </a:pPr>
            <a:r>
              <a:rPr lang="en-US" sz="2500" dirty="0"/>
              <a:t>An overnight stay is required for travel reimbursement except when requesting mileage. </a:t>
            </a:r>
          </a:p>
          <a:p>
            <a:pPr marL="742950" lvl="1" indent="-285750">
              <a:buFont typeface="Arial" panose="020B0604020202020204" pitchFamily="34" charset="0"/>
              <a:buChar char="•"/>
            </a:pPr>
            <a:r>
              <a:rPr lang="en-US" sz="2500" dirty="0"/>
              <a:t>University travelers should not pay for expenses on behalf of others (faculty, staff, etc.) except group travel (faculty or coaches traveling with students).</a:t>
            </a:r>
          </a:p>
          <a:p>
            <a:pPr marL="742950" lvl="1" indent="-285750">
              <a:buFont typeface="Arial" panose="020B0604020202020204" pitchFamily="34" charset="0"/>
              <a:buChar char="•"/>
            </a:pPr>
            <a:r>
              <a:rPr lang="en-US" sz="2500" dirty="0"/>
              <a:t>Always remember to attach comparisons when personal days or expenses are involved. </a:t>
            </a:r>
          </a:p>
          <a:p>
            <a:pPr lvl="1"/>
            <a:endParaRPr lang="en-US" sz="2200" dirty="0"/>
          </a:p>
          <a:p>
            <a:pPr lvl="1"/>
            <a:endParaRPr lang="en-US" sz="2200" dirty="0"/>
          </a:p>
          <a:p>
            <a:pPr lvl="1"/>
            <a:endParaRPr lang="en-US" dirty="0"/>
          </a:p>
        </p:txBody>
      </p:sp>
    </p:spTree>
    <p:extLst>
      <p:ext uri="{BB962C8B-B14F-4D97-AF65-F5344CB8AC3E}">
        <p14:creationId xmlns:p14="http://schemas.microsoft.com/office/powerpoint/2010/main" val="42112409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0A5DF-3991-BD20-FDBD-BE5C6EB258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B162FD-BE45-0C60-81E4-694F99C76868}"/>
              </a:ext>
            </a:extLst>
          </p:cNvPr>
          <p:cNvSpPr>
            <a:spLocks noGrp="1"/>
          </p:cNvSpPr>
          <p:nvPr>
            <p:ph type="title"/>
          </p:nvPr>
        </p:nvSpPr>
        <p:spPr/>
        <p:txBody>
          <a:bodyPr/>
          <a:lstStyle/>
          <a:p>
            <a:r>
              <a:rPr lang="en-US" dirty="0"/>
              <a:t>Travel Requests</a:t>
            </a:r>
            <a:br>
              <a:rPr lang="en-US" dirty="0"/>
            </a:br>
            <a:endParaRPr lang="en-US" dirty="0"/>
          </a:p>
        </p:txBody>
      </p:sp>
      <p:sp>
        <p:nvSpPr>
          <p:cNvPr id="5" name="Slide Number Placeholder 4">
            <a:extLst>
              <a:ext uri="{FF2B5EF4-FFF2-40B4-BE49-F238E27FC236}">
                <a16:creationId xmlns:a16="http://schemas.microsoft.com/office/drawing/2014/main" id="{3B704C5D-D079-E14B-1985-99ED21DD731F}"/>
              </a:ext>
            </a:extLst>
          </p:cNvPr>
          <p:cNvSpPr>
            <a:spLocks noGrp="1"/>
          </p:cNvSpPr>
          <p:nvPr>
            <p:ph type="sldNum" sz="quarter" idx="12"/>
          </p:nvPr>
        </p:nvSpPr>
        <p:spPr/>
        <p:txBody>
          <a:bodyPr/>
          <a:lstStyle/>
          <a:p>
            <a:fld id="{5B183420-2B76-864B-A38F-5B19AD9C35DC}" type="slidenum">
              <a:rPr lang="en-US" smtClean="0"/>
              <a:t>48</a:t>
            </a:fld>
            <a:endParaRPr lang="en-US"/>
          </a:p>
        </p:txBody>
      </p:sp>
      <p:sp>
        <p:nvSpPr>
          <p:cNvPr id="3" name="TextBox 2">
            <a:extLst>
              <a:ext uri="{FF2B5EF4-FFF2-40B4-BE49-F238E27FC236}">
                <a16:creationId xmlns:a16="http://schemas.microsoft.com/office/drawing/2014/main" id="{BAD26C26-DDDF-492A-0F5B-23635D72DCB1}"/>
              </a:ext>
            </a:extLst>
          </p:cNvPr>
          <p:cNvSpPr txBox="1"/>
          <p:nvPr/>
        </p:nvSpPr>
        <p:spPr>
          <a:xfrm>
            <a:off x="382772" y="1531088"/>
            <a:ext cx="11398102" cy="4154984"/>
          </a:xfrm>
          <a:prstGeom prst="rect">
            <a:avLst/>
          </a:prstGeom>
          <a:noFill/>
        </p:spPr>
        <p:txBody>
          <a:bodyPr wrap="square" rtlCol="0">
            <a:spAutoFit/>
          </a:bodyPr>
          <a:lstStyle/>
          <a:p>
            <a:r>
              <a:rPr lang="en-US" sz="2400" dirty="0"/>
              <a:t>All travel must be </a:t>
            </a:r>
            <a:r>
              <a:rPr lang="en-US" sz="2400" u="sng" dirty="0"/>
              <a:t>pre-approved</a:t>
            </a:r>
            <a:r>
              <a:rPr lang="en-US" sz="2400" dirty="0"/>
              <a:t> by the appropriate approving authority in one of the following ways: </a:t>
            </a:r>
          </a:p>
          <a:p>
            <a:endParaRPr lang="en-US" sz="2400" dirty="0"/>
          </a:p>
          <a:p>
            <a:pPr marL="742950" lvl="1" indent="-285750">
              <a:buFont typeface="Arial" panose="020B0604020202020204" pitchFamily="34" charset="0"/>
              <a:buChar char="•"/>
            </a:pPr>
            <a:r>
              <a:rPr lang="en-US" sz="2400" dirty="0"/>
              <a:t>Charge Request (for Uniglobe or car rentals if not using Concur)</a:t>
            </a:r>
          </a:p>
          <a:p>
            <a:pPr marL="742950" lvl="1" indent="-285750">
              <a:buFont typeface="Arial" panose="020B0604020202020204" pitchFamily="34" charset="0"/>
              <a:buChar char="•"/>
            </a:pPr>
            <a:r>
              <a:rPr lang="en-US" sz="2400" dirty="0"/>
              <a:t>Concur Request (provide the request number to Uniglobe or the car rental company)</a:t>
            </a:r>
          </a:p>
          <a:p>
            <a:endParaRPr lang="en-US" sz="2400" dirty="0"/>
          </a:p>
          <a:p>
            <a:r>
              <a:rPr lang="en-US" sz="2400" b="1" dirty="0"/>
              <a:t>Please Note: </a:t>
            </a:r>
            <a:r>
              <a:rPr lang="en-US" sz="2400" dirty="0"/>
              <a:t>Travel Authorization Request Form (TARF) will no longer be utilized for travel occurring after April 1, 2026. The Concur Travel Request replaces this. </a:t>
            </a:r>
          </a:p>
          <a:p>
            <a:pPr marL="285750" indent="-285750">
              <a:buFont typeface="Arial" panose="020B0604020202020204" pitchFamily="34" charset="0"/>
              <a:buChar char="•"/>
            </a:pPr>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A4B7EE96-BF46-1FC1-9038-A985A39B076D}"/>
              </a:ext>
            </a:extLst>
          </p:cNvPr>
          <p:cNvPicPr>
            <a:picLocks noChangeAspect="1"/>
          </p:cNvPicPr>
          <p:nvPr/>
        </p:nvPicPr>
        <p:blipFill>
          <a:blip r:embed="rId3"/>
          <a:stretch>
            <a:fillRect/>
          </a:stretch>
        </p:blipFill>
        <p:spPr>
          <a:xfrm>
            <a:off x="3585253" y="4625701"/>
            <a:ext cx="4685714" cy="1733333"/>
          </a:xfrm>
          <a:prstGeom prst="rect">
            <a:avLst/>
          </a:prstGeom>
        </p:spPr>
      </p:pic>
    </p:spTree>
    <p:extLst>
      <p:ext uri="{BB962C8B-B14F-4D97-AF65-F5344CB8AC3E}">
        <p14:creationId xmlns:p14="http://schemas.microsoft.com/office/powerpoint/2010/main" val="26650825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7D77F-A8D7-2D75-042B-316985BDB1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419D70-03F0-BEA9-0D61-07779950230E}"/>
              </a:ext>
            </a:extLst>
          </p:cNvPr>
          <p:cNvSpPr>
            <a:spLocks noGrp="1"/>
          </p:cNvSpPr>
          <p:nvPr>
            <p:ph type="title"/>
          </p:nvPr>
        </p:nvSpPr>
        <p:spPr/>
        <p:txBody>
          <a:bodyPr/>
          <a:lstStyle/>
          <a:p>
            <a:r>
              <a:rPr lang="en-US" dirty="0"/>
              <a:t>Travel Expense Claims</a:t>
            </a:r>
            <a:br>
              <a:rPr lang="en-US" dirty="0"/>
            </a:br>
            <a:endParaRPr lang="en-US" dirty="0"/>
          </a:p>
        </p:txBody>
      </p:sp>
      <p:sp>
        <p:nvSpPr>
          <p:cNvPr id="5" name="Slide Number Placeholder 4">
            <a:extLst>
              <a:ext uri="{FF2B5EF4-FFF2-40B4-BE49-F238E27FC236}">
                <a16:creationId xmlns:a16="http://schemas.microsoft.com/office/drawing/2014/main" id="{89BDD288-CC8C-A87B-66B3-16E4BB017315}"/>
              </a:ext>
            </a:extLst>
          </p:cNvPr>
          <p:cNvSpPr>
            <a:spLocks noGrp="1"/>
          </p:cNvSpPr>
          <p:nvPr>
            <p:ph type="sldNum" sz="quarter" idx="12"/>
          </p:nvPr>
        </p:nvSpPr>
        <p:spPr/>
        <p:txBody>
          <a:bodyPr/>
          <a:lstStyle/>
          <a:p>
            <a:fld id="{5B183420-2B76-864B-A38F-5B19AD9C35DC}" type="slidenum">
              <a:rPr lang="en-US" smtClean="0"/>
              <a:t>49</a:t>
            </a:fld>
            <a:endParaRPr lang="en-US"/>
          </a:p>
        </p:txBody>
      </p:sp>
      <p:sp>
        <p:nvSpPr>
          <p:cNvPr id="3" name="TextBox 2">
            <a:extLst>
              <a:ext uri="{FF2B5EF4-FFF2-40B4-BE49-F238E27FC236}">
                <a16:creationId xmlns:a16="http://schemas.microsoft.com/office/drawing/2014/main" id="{BD264A3E-6F0A-F8F5-2B3E-38BA48EAB395}"/>
              </a:ext>
            </a:extLst>
          </p:cNvPr>
          <p:cNvSpPr txBox="1"/>
          <p:nvPr/>
        </p:nvSpPr>
        <p:spPr>
          <a:xfrm>
            <a:off x="281940" y="3718679"/>
            <a:ext cx="5544702" cy="1200329"/>
          </a:xfrm>
          <a:prstGeom prst="rect">
            <a:avLst/>
          </a:prstGeom>
          <a:noFill/>
        </p:spPr>
        <p:txBody>
          <a:bodyPr wrap="square" rtlCol="0">
            <a:spAutoFit/>
          </a:bodyPr>
          <a:lstStyle/>
          <a:p>
            <a:endParaRPr lang="en-US" dirty="0"/>
          </a:p>
          <a:p>
            <a:endParaRPr lang="en-US" dirty="0"/>
          </a:p>
          <a:p>
            <a:endParaRPr lang="en-US" dirty="0"/>
          </a:p>
          <a:p>
            <a:endParaRPr lang="en-US" dirty="0"/>
          </a:p>
        </p:txBody>
      </p:sp>
      <p:pic>
        <p:nvPicPr>
          <p:cNvPr id="7" name="Picture 6">
            <a:extLst>
              <a:ext uri="{FF2B5EF4-FFF2-40B4-BE49-F238E27FC236}">
                <a16:creationId xmlns:a16="http://schemas.microsoft.com/office/drawing/2014/main" id="{0D5A0FEA-F2B7-1FB7-F1B1-FE70DF229030}"/>
              </a:ext>
            </a:extLst>
          </p:cNvPr>
          <p:cNvPicPr>
            <a:picLocks noChangeAspect="1"/>
          </p:cNvPicPr>
          <p:nvPr/>
        </p:nvPicPr>
        <p:blipFill>
          <a:blip r:embed="rId3"/>
          <a:stretch>
            <a:fillRect/>
          </a:stretch>
        </p:blipFill>
        <p:spPr>
          <a:xfrm>
            <a:off x="3699182" y="4637913"/>
            <a:ext cx="4685714" cy="1733333"/>
          </a:xfrm>
          <a:prstGeom prst="rect">
            <a:avLst/>
          </a:prstGeom>
        </p:spPr>
      </p:pic>
      <p:sp>
        <p:nvSpPr>
          <p:cNvPr id="8" name="TextBox 7">
            <a:extLst>
              <a:ext uri="{FF2B5EF4-FFF2-40B4-BE49-F238E27FC236}">
                <a16:creationId xmlns:a16="http://schemas.microsoft.com/office/drawing/2014/main" id="{30BCE942-0084-1AC6-7130-D85F3E35BD27}"/>
              </a:ext>
            </a:extLst>
          </p:cNvPr>
          <p:cNvSpPr txBox="1"/>
          <p:nvPr/>
        </p:nvSpPr>
        <p:spPr>
          <a:xfrm>
            <a:off x="207512" y="1445190"/>
            <a:ext cx="11669055" cy="3339376"/>
          </a:xfrm>
          <a:prstGeom prst="rect">
            <a:avLst/>
          </a:prstGeom>
          <a:noFill/>
        </p:spPr>
        <p:txBody>
          <a:bodyPr wrap="square" rtlCol="0">
            <a:spAutoFit/>
          </a:bodyPr>
          <a:lstStyle/>
          <a:p>
            <a:r>
              <a:rPr lang="en-US" sz="2400" dirty="0"/>
              <a:t>A travel expense claim must be submitted whether or not any money is owed to the traveler. </a:t>
            </a:r>
          </a:p>
          <a:p>
            <a:pPr>
              <a:spcBef>
                <a:spcPts val="1000"/>
              </a:spcBef>
            </a:pPr>
            <a:r>
              <a:rPr lang="en-US" sz="2400" dirty="0"/>
              <a:t>The total amount of all expenses related to a particular trip must be accounted for when submitting a travel expense claim, even if the university paid some of them. </a:t>
            </a:r>
          </a:p>
          <a:p>
            <a:pPr>
              <a:spcBef>
                <a:spcPts val="1000"/>
              </a:spcBef>
            </a:pPr>
            <a:r>
              <a:rPr lang="en-US" sz="2400" dirty="0"/>
              <a:t>Best practice is for travel expense claims to be submitted within 30 days of the end of travel. </a:t>
            </a:r>
          </a:p>
          <a:p>
            <a:pPr>
              <a:spcBef>
                <a:spcPts val="1000"/>
              </a:spcBef>
            </a:pPr>
            <a:r>
              <a:rPr lang="en-US" sz="2400" dirty="0"/>
              <a:t>Travel expense claims submitted more than 60 days after the end of travel require the approval of the applicable Vice President or their designee and may be subject to tax. Please leave a comment noting the reason it is late if you must submit after the 60 days. </a:t>
            </a:r>
          </a:p>
          <a:p>
            <a:endParaRPr lang="en-US" dirty="0"/>
          </a:p>
        </p:txBody>
      </p:sp>
    </p:spTree>
    <p:extLst>
      <p:ext uri="{BB962C8B-B14F-4D97-AF65-F5344CB8AC3E}">
        <p14:creationId xmlns:p14="http://schemas.microsoft.com/office/powerpoint/2010/main" val="2484642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5C623-EC44-0C43-419F-7256D62C28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787E45-93F2-EA4E-153B-273490A41946}"/>
              </a:ext>
            </a:extLst>
          </p:cNvPr>
          <p:cNvSpPr>
            <a:spLocks noGrp="1"/>
          </p:cNvSpPr>
          <p:nvPr>
            <p:ph type="title"/>
          </p:nvPr>
        </p:nvSpPr>
        <p:spPr/>
        <p:txBody>
          <a:bodyPr/>
          <a:lstStyle/>
          <a:p>
            <a:r>
              <a:rPr lang="en-US" dirty="0"/>
              <a:t>Delegation of Authority Levels</a:t>
            </a:r>
          </a:p>
        </p:txBody>
      </p:sp>
      <p:sp>
        <p:nvSpPr>
          <p:cNvPr id="3" name="Content Placeholder 2">
            <a:extLst>
              <a:ext uri="{FF2B5EF4-FFF2-40B4-BE49-F238E27FC236}">
                <a16:creationId xmlns:a16="http://schemas.microsoft.com/office/drawing/2014/main" id="{3B7983CC-4F24-ACE4-2701-43FD2BFB95A9}"/>
              </a:ext>
            </a:extLst>
          </p:cNvPr>
          <p:cNvSpPr>
            <a:spLocks noGrp="1"/>
          </p:cNvSpPr>
          <p:nvPr>
            <p:ph sz="half" idx="1"/>
          </p:nvPr>
        </p:nvSpPr>
        <p:spPr>
          <a:xfrm>
            <a:off x="281939" y="1522420"/>
            <a:ext cx="11516361" cy="4560879"/>
          </a:xfrm>
        </p:spPr>
        <p:txBody>
          <a:bodyPr/>
          <a:lstStyle/>
          <a:p>
            <a:pPr marL="0" indent="0">
              <a:buNone/>
            </a:pPr>
            <a:endParaRPr lang="en-US" sz="1100" dirty="0"/>
          </a:p>
          <a:p>
            <a:pPr marL="0" indent="0">
              <a:buNone/>
            </a:pPr>
            <a:endParaRPr lang="en-US" sz="1100" dirty="0"/>
          </a:p>
          <a:p>
            <a:pPr marL="0" indent="0">
              <a:buNone/>
            </a:pPr>
            <a:endParaRPr lang="en-US" sz="1200"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algn="ctr"/>
            <a:r>
              <a:rPr lang="en-US" sz="1800" dirty="0">
                <a:solidFill>
                  <a:schemeClr val="accent5"/>
                </a:solidFill>
              </a:rPr>
              <a:t>https://www.csub.edu/procurement/_files/CSUB_Financial_DOA_Levels_and_Dollar_Amounts.pdf</a:t>
            </a:r>
            <a:endParaRPr lang="en-US" dirty="0">
              <a:solidFill>
                <a:schemeClr val="accent5"/>
              </a:solidFill>
            </a:endParaRPr>
          </a:p>
        </p:txBody>
      </p:sp>
      <p:sp>
        <p:nvSpPr>
          <p:cNvPr id="4" name="Slide Number Placeholder 3">
            <a:extLst>
              <a:ext uri="{FF2B5EF4-FFF2-40B4-BE49-F238E27FC236}">
                <a16:creationId xmlns:a16="http://schemas.microsoft.com/office/drawing/2014/main" id="{E3A28DE2-8F6C-A89E-8E37-9B63DF82B993}"/>
              </a:ext>
            </a:extLst>
          </p:cNvPr>
          <p:cNvSpPr>
            <a:spLocks noGrp="1"/>
          </p:cNvSpPr>
          <p:nvPr>
            <p:ph type="sldNum" sz="quarter" idx="12"/>
          </p:nvPr>
        </p:nvSpPr>
        <p:spPr/>
        <p:txBody>
          <a:bodyPr/>
          <a:lstStyle/>
          <a:p>
            <a:fld id="{5B183420-2B76-864B-A38F-5B19AD9C35DC}" type="slidenum">
              <a:rPr lang="en-US" smtClean="0"/>
              <a:t>5</a:t>
            </a:fld>
            <a:endParaRPr lang="en-US"/>
          </a:p>
        </p:txBody>
      </p:sp>
      <p:pic>
        <p:nvPicPr>
          <p:cNvPr id="8" name="Picture 7">
            <a:extLst>
              <a:ext uri="{FF2B5EF4-FFF2-40B4-BE49-F238E27FC236}">
                <a16:creationId xmlns:a16="http://schemas.microsoft.com/office/drawing/2014/main" id="{F9CAFB65-DFB0-B252-8E64-3BAB637FF503}"/>
              </a:ext>
            </a:extLst>
          </p:cNvPr>
          <p:cNvPicPr>
            <a:picLocks noChangeAspect="1"/>
          </p:cNvPicPr>
          <p:nvPr/>
        </p:nvPicPr>
        <p:blipFill>
          <a:blip r:embed="rId3"/>
          <a:stretch>
            <a:fillRect/>
          </a:stretch>
        </p:blipFill>
        <p:spPr>
          <a:xfrm>
            <a:off x="799462" y="1522420"/>
            <a:ext cx="10481313" cy="3938580"/>
          </a:xfrm>
          <a:prstGeom prst="rect">
            <a:avLst/>
          </a:prstGeom>
        </p:spPr>
      </p:pic>
    </p:spTree>
    <p:extLst>
      <p:ext uri="{BB962C8B-B14F-4D97-AF65-F5344CB8AC3E}">
        <p14:creationId xmlns:p14="http://schemas.microsoft.com/office/powerpoint/2010/main" val="35712695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D84ED-26B4-89E2-40DA-89252B7812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C256C5-2075-CD1C-B0D8-AE1925339834}"/>
              </a:ext>
            </a:extLst>
          </p:cNvPr>
          <p:cNvSpPr>
            <a:spLocks noGrp="1"/>
          </p:cNvSpPr>
          <p:nvPr>
            <p:ph type="title"/>
          </p:nvPr>
        </p:nvSpPr>
        <p:spPr/>
        <p:txBody>
          <a:bodyPr/>
          <a:lstStyle/>
          <a:p>
            <a:r>
              <a:rPr lang="en-US" dirty="0"/>
              <a:t>Travel Receipts</a:t>
            </a:r>
            <a:br>
              <a:rPr lang="en-US" dirty="0"/>
            </a:br>
            <a:endParaRPr lang="en-US" dirty="0"/>
          </a:p>
        </p:txBody>
      </p:sp>
      <p:sp>
        <p:nvSpPr>
          <p:cNvPr id="5" name="Slide Number Placeholder 4">
            <a:extLst>
              <a:ext uri="{FF2B5EF4-FFF2-40B4-BE49-F238E27FC236}">
                <a16:creationId xmlns:a16="http://schemas.microsoft.com/office/drawing/2014/main" id="{A2424DF8-F2BA-E4DC-CA7F-330E888C81A4}"/>
              </a:ext>
            </a:extLst>
          </p:cNvPr>
          <p:cNvSpPr>
            <a:spLocks noGrp="1"/>
          </p:cNvSpPr>
          <p:nvPr>
            <p:ph type="sldNum" sz="quarter" idx="12"/>
          </p:nvPr>
        </p:nvSpPr>
        <p:spPr/>
        <p:txBody>
          <a:bodyPr/>
          <a:lstStyle/>
          <a:p>
            <a:fld id="{5B183420-2B76-864B-A38F-5B19AD9C35DC}" type="slidenum">
              <a:rPr lang="en-US" smtClean="0"/>
              <a:t>50</a:t>
            </a:fld>
            <a:endParaRPr lang="en-US"/>
          </a:p>
        </p:txBody>
      </p:sp>
      <p:sp>
        <p:nvSpPr>
          <p:cNvPr id="3" name="TextBox 2">
            <a:extLst>
              <a:ext uri="{FF2B5EF4-FFF2-40B4-BE49-F238E27FC236}">
                <a16:creationId xmlns:a16="http://schemas.microsoft.com/office/drawing/2014/main" id="{4CD3E8FF-CFF2-AB69-DC95-C91EA1734F85}"/>
              </a:ext>
            </a:extLst>
          </p:cNvPr>
          <p:cNvSpPr txBox="1"/>
          <p:nvPr/>
        </p:nvSpPr>
        <p:spPr>
          <a:xfrm>
            <a:off x="281940" y="3718679"/>
            <a:ext cx="5544702" cy="1200329"/>
          </a:xfrm>
          <a:prstGeom prst="rect">
            <a:avLst/>
          </a:prstGeom>
          <a:noFill/>
        </p:spPr>
        <p:txBody>
          <a:bodyPr wrap="square" rtlCol="0">
            <a:spAutoFit/>
          </a:bodyPr>
          <a:lstStyle/>
          <a:p>
            <a:endParaRPr lang="en-US" dirty="0"/>
          </a:p>
          <a:p>
            <a:endParaRPr lang="en-US" dirty="0"/>
          </a:p>
          <a:p>
            <a:endParaRPr lang="en-US" dirty="0"/>
          </a:p>
          <a:p>
            <a:endParaRPr lang="en-US" dirty="0"/>
          </a:p>
        </p:txBody>
      </p:sp>
      <p:sp>
        <p:nvSpPr>
          <p:cNvPr id="4" name="TextBox 3">
            <a:extLst>
              <a:ext uri="{FF2B5EF4-FFF2-40B4-BE49-F238E27FC236}">
                <a16:creationId xmlns:a16="http://schemas.microsoft.com/office/drawing/2014/main" id="{88B24AE9-BF39-60EF-423B-6B1E0E1C4BF7}"/>
              </a:ext>
            </a:extLst>
          </p:cNvPr>
          <p:cNvSpPr txBox="1"/>
          <p:nvPr/>
        </p:nvSpPr>
        <p:spPr>
          <a:xfrm>
            <a:off x="281940" y="1200041"/>
            <a:ext cx="11737782" cy="5037276"/>
          </a:xfrm>
          <a:prstGeom prst="rect">
            <a:avLst/>
          </a:prstGeom>
          <a:noFill/>
        </p:spPr>
        <p:txBody>
          <a:bodyPr wrap="square" rtlCol="0">
            <a:spAutoFit/>
          </a:bodyPr>
          <a:lstStyle/>
          <a:p>
            <a:pPr>
              <a:spcBef>
                <a:spcPts val="1000"/>
              </a:spcBef>
            </a:pPr>
            <a:r>
              <a:rPr lang="en-US" sz="2400" b="1" dirty="0"/>
              <a:t>Mileage: </a:t>
            </a:r>
            <a:r>
              <a:rPr lang="en-US" sz="2400" dirty="0"/>
              <a:t>When claiming mileage driven in a personal vehicle, a Google Map must show the route and mileage from the departure point to the trip’s destination. Any substantial deviation from the distance shown in a standard highway mileage guide must be explained.</a:t>
            </a:r>
          </a:p>
          <a:p>
            <a:pPr>
              <a:spcBef>
                <a:spcPts val="1000"/>
              </a:spcBef>
            </a:pPr>
            <a:r>
              <a:rPr lang="en-US" sz="2400" dirty="0"/>
              <a:t>The departure point should be the employee’s usual work location or home; whichever is closer to the destination.  The address of CSUB to be used for mileage is 9001 Stockdale Highway, Bakersfield, CA</a:t>
            </a:r>
          </a:p>
          <a:p>
            <a:pPr>
              <a:spcBef>
                <a:spcPts val="1000"/>
              </a:spcBef>
            </a:pPr>
            <a:r>
              <a:rPr lang="en-US" sz="2400" dirty="0"/>
              <a:t>Receipts are always required for airfare, hotels, and rental cars.</a:t>
            </a:r>
          </a:p>
          <a:p>
            <a:pPr>
              <a:spcBef>
                <a:spcPts val="1000"/>
              </a:spcBef>
            </a:pPr>
            <a:r>
              <a:rPr lang="en-US" sz="2400" b="1" dirty="0"/>
              <a:t>Other Expenses: </a:t>
            </a:r>
            <a:r>
              <a:rPr lang="en-US" sz="2400" dirty="0"/>
              <a:t>A receipt is required for all expenses of $75.00 and over.</a:t>
            </a:r>
          </a:p>
          <a:p>
            <a:pPr>
              <a:spcBef>
                <a:spcPts val="1000"/>
              </a:spcBef>
            </a:pPr>
            <a:r>
              <a:rPr lang="en-US" sz="2400" dirty="0"/>
              <a:t>It is the traveler’s responsibility to get a detailed receipt for expenses.  If the traveler has tried but all measures to obtain a duplicate receipt have been exhausted, a Lost Receipt form must be completed, signed by the traveler and the department approver and attached to the claim.</a:t>
            </a:r>
          </a:p>
        </p:txBody>
      </p:sp>
    </p:spTree>
    <p:extLst>
      <p:ext uri="{BB962C8B-B14F-4D97-AF65-F5344CB8AC3E}">
        <p14:creationId xmlns:p14="http://schemas.microsoft.com/office/powerpoint/2010/main" val="33468091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580136-2BE3-DEF9-2D80-5B55BEF20034}"/>
              </a:ext>
            </a:extLst>
          </p:cNvPr>
          <p:cNvSpPr>
            <a:spLocks noGrp="1"/>
          </p:cNvSpPr>
          <p:nvPr>
            <p:ph sz="half" idx="1"/>
          </p:nvPr>
        </p:nvSpPr>
        <p:spPr>
          <a:xfrm>
            <a:off x="4640382" y="2582427"/>
            <a:ext cx="2911234" cy="846573"/>
          </a:xfrm>
        </p:spPr>
        <p:txBody>
          <a:bodyPr/>
          <a:lstStyle/>
          <a:p>
            <a:r>
              <a:rPr lang="en-US" sz="9600" dirty="0">
                <a:solidFill>
                  <a:schemeClr val="tx1"/>
                </a:solidFill>
              </a:rPr>
              <a:t>Q&amp;A</a:t>
            </a:r>
          </a:p>
        </p:txBody>
      </p:sp>
      <p:sp>
        <p:nvSpPr>
          <p:cNvPr id="5" name="Slide Number Placeholder 4">
            <a:extLst>
              <a:ext uri="{FF2B5EF4-FFF2-40B4-BE49-F238E27FC236}">
                <a16:creationId xmlns:a16="http://schemas.microsoft.com/office/drawing/2014/main" id="{A7F21881-A5B9-18A9-3A49-06573557FCD6}"/>
              </a:ext>
            </a:extLst>
          </p:cNvPr>
          <p:cNvSpPr>
            <a:spLocks noGrp="1"/>
          </p:cNvSpPr>
          <p:nvPr>
            <p:ph type="sldNum" sz="quarter" idx="12"/>
          </p:nvPr>
        </p:nvSpPr>
        <p:spPr/>
        <p:txBody>
          <a:bodyPr/>
          <a:lstStyle/>
          <a:p>
            <a:fld id="{5B183420-2B76-864B-A38F-5B19AD9C35DC}" type="slidenum">
              <a:rPr lang="en-US" smtClean="0"/>
              <a:t>51</a:t>
            </a:fld>
            <a:endParaRPr lang="en-US"/>
          </a:p>
        </p:txBody>
      </p:sp>
    </p:spTree>
    <p:extLst>
      <p:ext uri="{BB962C8B-B14F-4D97-AF65-F5344CB8AC3E}">
        <p14:creationId xmlns:p14="http://schemas.microsoft.com/office/powerpoint/2010/main" val="36981436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AEBA1-12AE-71CE-45CA-4DA94B2945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4B4B14-8F05-047A-E627-A35505B5E6FE}"/>
              </a:ext>
            </a:extLst>
          </p:cNvPr>
          <p:cNvSpPr>
            <a:spLocks noGrp="1"/>
          </p:cNvSpPr>
          <p:nvPr>
            <p:ph type="title"/>
          </p:nvPr>
        </p:nvSpPr>
        <p:spPr/>
        <p:txBody>
          <a:bodyPr/>
          <a:lstStyle/>
          <a:p>
            <a:r>
              <a:rPr lang="en-US" dirty="0"/>
              <a:t>Student Financial Services – Cash Handling Locations</a:t>
            </a:r>
            <a:br>
              <a:rPr lang="en-US" dirty="0"/>
            </a:br>
            <a:endParaRPr lang="en-US" dirty="0"/>
          </a:p>
        </p:txBody>
      </p:sp>
      <p:sp>
        <p:nvSpPr>
          <p:cNvPr id="3" name="Content Placeholder 2">
            <a:extLst>
              <a:ext uri="{FF2B5EF4-FFF2-40B4-BE49-F238E27FC236}">
                <a16:creationId xmlns:a16="http://schemas.microsoft.com/office/drawing/2014/main" id="{F48BC9C0-8FE7-F557-3F0A-B7910D89B220}"/>
              </a:ext>
            </a:extLst>
          </p:cNvPr>
          <p:cNvSpPr>
            <a:spLocks noGrp="1"/>
          </p:cNvSpPr>
          <p:nvPr>
            <p:ph sz="half" idx="1"/>
          </p:nvPr>
        </p:nvSpPr>
        <p:spPr>
          <a:xfrm>
            <a:off x="281939" y="1325218"/>
            <a:ext cx="11628119" cy="4797286"/>
          </a:xfrm>
        </p:spPr>
        <p: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594">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All locations bust be pre-approved by the Chief Accounting Officer to collect any payments. (Forms below)</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594">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All cash handling locations must have 2</a:t>
            </a:r>
            <a:r>
              <a:rPr kumimoji="0" lang="en-US" sz="2400" b="0" i="0" u="none" strike="noStrike" kern="1200" cap="none" spc="0" normalizeH="0" baseline="30000" noProof="0" dirty="0">
                <a:ln>
                  <a:noFill/>
                </a:ln>
                <a:solidFill>
                  <a:srgbClr val="003594">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nd</a:t>
            </a:r>
            <a:r>
              <a:rPr kumimoji="0" lang="en-US" sz="2400" b="0" i="0" u="none" strike="noStrike" kern="1200" cap="none" spc="0" normalizeH="0" baseline="0" noProof="0" dirty="0">
                <a:ln>
                  <a:noFill/>
                </a:ln>
                <a:solidFill>
                  <a:srgbClr val="003594">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 person to verify deposits.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594">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Annual completion, unless departmental changes of authorized cash handlers occurs, then the location must submit an updated form.</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594">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Background Checks (CSU Policy ICSUAM 06201.00-Sensitive Positions and Cash Handling)</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594">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Regular review and reconciliation of cash receipt records to the GL. This ensures accuracy for all transactions.</a:t>
            </a:r>
            <a:endParaRPr kumimoji="0" lang="en-US" sz="2000" b="0" i="0" u="none" strike="noStrike" kern="1200" cap="none" spc="0" normalizeH="0" baseline="0" noProof="0" dirty="0">
              <a:ln>
                <a:noFill/>
              </a:ln>
              <a:solidFill>
                <a:srgbClr val="003594">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257300" lvl="2" indent="-342900">
              <a:spcBef>
                <a:spcPts val="1000"/>
              </a:spcBef>
              <a:buFont typeface="Arial" panose="020B0604020202020204" pitchFamily="34" charset="0"/>
              <a:buChar char="•"/>
              <a:defRPr/>
            </a:pPr>
            <a:r>
              <a:rPr kumimoji="0" lang="en-US" sz="2200" b="1" i="0" u="none" strike="noStrike" kern="1200" cap="none" spc="0" normalizeH="0" baseline="0" noProof="0" dirty="0">
                <a:ln>
                  <a:noFill/>
                </a:ln>
                <a:solidFill>
                  <a:srgbClr val="003594">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Request to Establish/ Maintain Cash Handling Location Request Form</a:t>
            </a:r>
          </a:p>
          <a:p>
            <a:pPr marL="1257300" lvl="2" indent="-342900">
              <a:spcBef>
                <a:spcPts val="1000"/>
              </a:spcBef>
              <a:buFont typeface="Arial" panose="020B0604020202020204" pitchFamily="34" charset="0"/>
              <a:buChar char="•"/>
              <a:defRPr/>
            </a:pPr>
            <a:r>
              <a:rPr kumimoji="0" lang="en-US" sz="2200" b="1" i="0" u="none" strike="noStrike" kern="1200" cap="none" spc="0" normalizeH="0" baseline="0" noProof="0" dirty="0">
                <a:ln>
                  <a:noFill/>
                </a:ln>
                <a:solidFill>
                  <a:srgbClr val="003594">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Cash Handling Annual Review Questionnaire Risk Assessment Form</a:t>
            </a:r>
            <a:endParaRPr kumimoji="0" lang="en-US" sz="2200" b="1" i="0" u="none" strike="noStrike" kern="1200" cap="none" spc="0" normalizeH="0" baseline="0" noProof="0" dirty="0">
              <a:ln>
                <a:noFill/>
              </a:ln>
              <a:solidFill>
                <a:srgbClr val="707371"/>
              </a:solidFill>
              <a:effectLst/>
              <a:uLnTx/>
              <a:uFillTx/>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
        <p:nvSpPr>
          <p:cNvPr id="5" name="Slide Number Placeholder 4">
            <a:extLst>
              <a:ext uri="{FF2B5EF4-FFF2-40B4-BE49-F238E27FC236}">
                <a16:creationId xmlns:a16="http://schemas.microsoft.com/office/drawing/2014/main" id="{DBC9FABE-48BE-131C-2A6D-DC869220D1E5}"/>
              </a:ext>
            </a:extLst>
          </p:cNvPr>
          <p:cNvSpPr>
            <a:spLocks noGrp="1"/>
          </p:cNvSpPr>
          <p:nvPr>
            <p:ph type="sldNum" sz="quarter" idx="12"/>
          </p:nvPr>
        </p:nvSpPr>
        <p:spPr/>
        <p:txBody>
          <a:bodyPr/>
          <a:lstStyle/>
          <a:p>
            <a:fld id="{5B183420-2B76-864B-A38F-5B19AD9C35DC}" type="slidenum">
              <a:rPr lang="en-US" smtClean="0"/>
              <a:t>52</a:t>
            </a:fld>
            <a:endParaRPr lang="en-US"/>
          </a:p>
        </p:txBody>
      </p:sp>
    </p:spTree>
    <p:extLst>
      <p:ext uri="{BB962C8B-B14F-4D97-AF65-F5344CB8AC3E}">
        <p14:creationId xmlns:p14="http://schemas.microsoft.com/office/powerpoint/2010/main" val="24187512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893DD-043B-5014-32EC-5B0869C514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505E4A-DB4A-6DCD-8CCC-FBDE70F4994A}"/>
              </a:ext>
            </a:extLst>
          </p:cNvPr>
          <p:cNvSpPr>
            <a:spLocks noGrp="1"/>
          </p:cNvSpPr>
          <p:nvPr>
            <p:ph type="title"/>
          </p:nvPr>
        </p:nvSpPr>
        <p:spPr/>
        <p:txBody>
          <a:bodyPr/>
          <a:lstStyle/>
          <a:p>
            <a:r>
              <a:rPr lang="en-US" dirty="0"/>
              <a:t>Student Financial Services – Cash Handling Training</a:t>
            </a:r>
            <a:br>
              <a:rPr lang="en-US" dirty="0"/>
            </a:br>
            <a:endParaRPr lang="en-US" dirty="0"/>
          </a:p>
        </p:txBody>
      </p:sp>
      <p:sp>
        <p:nvSpPr>
          <p:cNvPr id="3" name="Content Placeholder 2">
            <a:extLst>
              <a:ext uri="{FF2B5EF4-FFF2-40B4-BE49-F238E27FC236}">
                <a16:creationId xmlns:a16="http://schemas.microsoft.com/office/drawing/2014/main" id="{6518306A-151E-3B3D-508C-786CD21916AF}"/>
              </a:ext>
            </a:extLst>
          </p:cNvPr>
          <p:cNvSpPr>
            <a:spLocks noGrp="1"/>
          </p:cNvSpPr>
          <p:nvPr>
            <p:ph sz="half" idx="1"/>
          </p:nvPr>
        </p:nvSpPr>
        <p:spPr>
          <a:xfrm>
            <a:off x="281940" y="1535121"/>
            <a:ext cx="11366722" cy="4351338"/>
          </a:xfrm>
        </p:spPr>
        <p: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3594">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Cash Handling Training is required for all cash handlers.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3594">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Cash Handling </a:t>
            </a:r>
            <a:r>
              <a:rPr lang="en-US" sz="2600" dirty="0">
                <a:solidFill>
                  <a:srgbClr val="003594">
                    <a:lumMod val="75000"/>
                  </a:srgbClr>
                </a:solidFill>
              </a:rPr>
              <a:t>T</a:t>
            </a:r>
            <a:r>
              <a:rPr kumimoji="0" lang="en-US" sz="2600" b="0" i="0" u="none" strike="noStrike" kern="1200" cap="none" spc="0" normalizeH="0" baseline="0" noProof="0" dirty="0">
                <a:ln>
                  <a:noFill/>
                </a:ln>
                <a:solidFill>
                  <a:srgbClr val="003594">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raining must be renewed annually in </a:t>
            </a:r>
            <a:r>
              <a:rPr kumimoji="0" lang="en-US" sz="2600" b="0" i="0" u="none" strike="noStrike" kern="1200" cap="none" spc="0" normalizeH="0" baseline="0" noProof="0" dirty="0" err="1">
                <a:ln>
                  <a:noFill/>
                </a:ln>
                <a:solidFill>
                  <a:srgbClr val="003594">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CSULearn</a:t>
            </a:r>
            <a:r>
              <a:rPr kumimoji="0" lang="en-US" sz="2600" b="0" i="0" u="none" strike="noStrike" kern="1200" cap="none" spc="0" normalizeH="0" baseline="0" noProof="0" dirty="0">
                <a:ln>
                  <a:noFill/>
                </a:ln>
                <a:solidFill>
                  <a:srgbClr val="003594">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3594">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Training expires every year on December 31</a:t>
            </a:r>
            <a:r>
              <a:rPr kumimoji="0" lang="en-US" sz="2600" b="0" i="0" u="none" strike="noStrike" kern="1200" cap="none" spc="0" normalizeH="0" baseline="30000" noProof="0" dirty="0">
                <a:ln>
                  <a:noFill/>
                </a:ln>
                <a:solidFill>
                  <a:srgbClr val="003594">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st</a:t>
            </a:r>
            <a:r>
              <a:rPr kumimoji="0" lang="en-US" sz="2600" b="0" i="0" u="none" strike="noStrike" kern="1200" cap="none" spc="0" normalizeH="0" baseline="0" noProof="0" dirty="0">
                <a:ln>
                  <a:noFill/>
                </a:ln>
                <a:solidFill>
                  <a:srgbClr val="003594">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600" b="1" i="0" u="none" strike="noStrike" kern="1200" cap="none" spc="0" normalizeH="0" baseline="0" noProof="0" dirty="0">
                <a:ln>
                  <a:noFill/>
                </a:ln>
                <a:solidFill>
                  <a:srgbClr val="003594">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for all employees, </a:t>
            </a:r>
            <a:r>
              <a:rPr kumimoji="0" lang="en-US" sz="2600" b="0" i="0" u="none" strike="noStrike" kern="1200" cap="none" spc="0" normalizeH="0" baseline="0" noProof="0" dirty="0">
                <a:ln>
                  <a:noFill/>
                </a:ln>
                <a:solidFill>
                  <a:srgbClr val="003594">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regardless of completion date.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3594">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It is recommended to renew your training in January to allow the maximum time before the next expiration.</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3594">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Once your training has been completed, the Cash Handling Annual Certification Form will need to be filled out and sent for signature to the Cashier’s Office via email or adobe.</a:t>
            </a:r>
          </a:p>
          <a:p>
            <a:endParaRPr lang="en-US" dirty="0"/>
          </a:p>
        </p:txBody>
      </p:sp>
      <p:sp>
        <p:nvSpPr>
          <p:cNvPr id="5" name="Slide Number Placeholder 4">
            <a:extLst>
              <a:ext uri="{FF2B5EF4-FFF2-40B4-BE49-F238E27FC236}">
                <a16:creationId xmlns:a16="http://schemas.microsoft.com/office/drawing/2014/main" id="{4818C57C-FBDB-069C-BF6D-A27B6BC560F5}"/>
              </a:ext>
            </a:extLst>
          </p:cNvPr>
          <p:cNvSpPr>
            <a:spLocks noGrp="1"/>
          </p:cNvSpPr>
          <p:nvPr>
            <p:ph type="sldNum" sz="quarter" idx="12"/>
          </p:nvPr>
        </p:nvSpPr>
        <p:spPr/>
        <p:txBody>
          <a:bodyPr/>
          <a:lstStyle/>
          <a:p>
            <a:fld id="{5B183420-2B76-864B-A38F-5B19AD9C35DC}" type="slidenum">
              <a:rPr lang="en-US" smtClean="0"/>
              <a:t>53</a:t>
            </a:fld>
            <a:endParaRPr lang="en-US"/>
          </a:p>
        </p:txBody>
      </p:sp>
    </p:spTree>
    <p:extLst>
      <p:ext uri="{BB962C8B-B14F-4D97-AF65-F5344CB8AC3E}">
        <p14:creationId xmlns:p14="http://schemas.microsoft.com/office/powerpoint/2010/main" val="19727279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DEDD4-A68D-8326-029A-D918CF619A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94B28E-0F38-6FAF-AE95-45A07E783A3E}"/>
              </a:ext>
            </a:extLst>
          </p:cNvPr>
          <p:cNvSpPr>
            <a:spLocks noGrp="1"/>
          </p:cNvSpPr>
          <p:nvPr>
            <p:ph type="title"/>
          </p:nvPr>
        </p:nvSpPr>
        <p:spPr/>
        <p:txBody>
          <a:bodyPr/>
          <a:lstStyle/>
          <a:p>
            <a:r>
              <a:rPr lang="en-US" dirty="0"/>
              <a:t>Student Financial Services – Off-Campus Billing</a:t>
            </a:r>
            <a:br>
              <a:rPr lang="en-US" dirty="0"/>
            </a:br>
            <a:endParaRPr lang="en-US" dirty="0"/>
          </a:p>
        </p:txBody>
      </p:sp>
      <p:sp>
        <p:nvSpPr>
          <p:cNvPr id="3" name="Content Placeholder 2">
            <a:extLst>
              <a:ext uri="{FF2B5EF4-FFF2-40B4-BE49-F238E27FC236}">
                <a16:creationId xmlns:a16="http://schemas.microsoft.com/office/drawing/2014/main" id="{C7CBE5B4-C925-297B-0D32-0A6532C831B0}"/>
              </a:ext>
            </a:extLst>
          </p:cNvPr>
          <p:cNvSpPr>
            <a:spLocks noGrp="1"/>
          </p:cNvSpPr>
          <p:nvPr>
            <p:ph sz="half" idx="1"/>
          </p:nvPr>
        </p:nvSpPr>
        <p:spPr>
          <a:xfrm>
            <a:off x="281939" y="1535121"/>
            <a:ext cx="11628119" cy="4351338"/>
          </a:xfrm>
        </p:spPr>
        <p:txBody>
          <a:bodyPr/>
          <a:lstStyle/>
          <a:p>
            <a:r>
              <a:rPr lang="en-US" dirty="0"/>
              <a:t>Add your text or graphic content here</a:t>
            </a:r>
          </a:p>
          <a:p>
            <a:endParaRPr lang="en-US" dirty="0"/>
          </a:p>
        </p:txBody>
      </p:sp>
      <p:sp>
        <p:nvSpPr>
          <p:cNvPr id="5" name="Slide Number Placeholder 4">
            <a:extLst>
              <a:ext uri="{FF2B5EF4-FFF2-40B4-BE49-F238E27FC236}">
                <a16:creationId xmlns:a16="http://schemas.microsoft.com/office/drawing/2014/main" id="{D0D5B28D-6664-2EBF-C7D1-65C3370E24F4}"/>
              </a:ext>
            </a:extLst>
          </p:cNvPr>
          <p:cNvSpPr>
            <a:spLocks noGrp="1"/>
          </p:cNvSpPr>
          <p:nvPr>
            <p:ph type="sldNum" sz="quarter" idx="12"/>
          </p:nvPr>
        </p:nvSpPr>
        <p:spPr/>
        <p:txBody>
          <a:bodyPr/>
          <a:lstStyle/>
          <a:p>
            <a:fld id="{5B183420-2B76-864B-A38F-5B19AD9C35DC}" type="slidenum">
              <a:rPr lang="en-US" smtClean="0"/>
              <a:t>54</a:t>
            </a:fld>
            <a:endParaRPr lang="en-US"/>
          </a:p>
        </p:txBody>
      </p:sp>
      <p:graphicFrame>
        <p:nvGraphicFramePr>
          <p:cNvPr id="9" name="Content Placeholder 2">
            <a:extLst>
              <a:ext uri="{FF2B5EF4-FFF2-40B4-BE49-F238E27FC236}">
                <a16:creationId xmlns:a16="http://schemas.microsoft.com/office/drawing/2014/main" id="{5F0C0043-4B04-7522-9AEF-C8184A01789B}"/>
              </a:ext>
            </a:extLst>
          </p:cNvPr>
          <p:cNvGraphicFramePr>
            <a:graphicFrameLocks/>
          </p:cNvGraphicFramePr>
          <p:nvPr>
            <p:extLst>
              <p:ext uri="{D42A27DB-BD31-4B8C-83A1-F6EECF244321}">
                <p14:modId xmlns:p14="http://schemas.microsoft.com/office/powerpoint/2010/main" val="829144348"/>
              </p:ext>
            </p:extLst>
          </p:nvPr>
        </p:nvGraphicFramePr>
        <p:xfrm>
          <a:off x="282213" y="1535121"/>
          <a:ext cx="11503588"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2728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EAF3F-DD48-50FF-4155-B5A908C547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9C5B4E-12F0-410E-86EF-6D8B65D3513D}"/>
              </a:ext>
            </a:extLst>
          </p:cNvPr>
          <p:cNvSpPr>
            <a:spLocks noGrp="1"/>
          </p:cNvSpPr>
          <p:nvPr>
            <p:ph type="title"/>
          </p:nvPr>
        </p:nvSpPr>
        <p:spPr/>
        <p:txBody>
          <a:bodyPr/>
          <a:lstStyle/>
          <a:p>
            <a:r>
              <a:rPr lang="en-US" dirty="0"/>
              <a:t>Background</a:t>
            </a:r>
            <a:br>
              <a:rPr lang="en-US" dirty="0"/>
            </a:br>
            <a:endParaRPr lang="en-US" dirty="0"/>
          </a:p>
        </p:txBody>
      </p:sp>
      <p:sp>
        <p:nvSpPr>
          <p:cNvPr id="3" name="Content Placeholder 2">
            <a:extLst>
              <a:ext uri="{FF2B5EF4-FFF2-40B4-BE49-F238E27FC236}">
                <a16:creationId xmlns:a16="http://schemas.microsoft.com/office/drawing/2014/main" id="{19995A8C-ABBD-D698-6936-E6752538DBA7}"/>
              </a:ext>
            </a:extLst>
          </p:cNvPr>
          <p:cNvSpPr>
            <a:spLocks noGrp="1"/>
          </p:cNvSpPr>
          <p:nvPr>
            <p:ph sz="half" idx="1"/>
          </p:nvPr>
        </p:nvSpPr>
        <p:spPr>
          <a:xfrm>
            <a:off x="281939" y="1535121"/>
            <a:ext cx="11628119" cy="4351338"/>
          </a:xfrm>
        </p:spPr>
        <p:txBody>
          <a:bodyPr/>
          <a:lstStyle/>
          <a:p>
            <a:r>
              <a:rPr lang="en-US" dirty="0"/>
              <a:t>Add your text or graphic content here</a:t>
            </a:r>
          </a:p>
          <a:p>
            <a:endParaRPr lang="en-US" dirty="0"/>
          </a:p>
        </p:txBody>
      </p:sp>
      <p:sp>
        <p:nvSpPr>
          <p:cNvPr id="5" name="Slide Number Placeholder 4">
            <a:extLst>
              <a:ext uri="{FF2B5EF4-FFF2-40B4-BE49-F238E27FC236}">
                <a16:creationId xmlns:a16="http://schemas.microsoft.com/office/drawing/2014/main" id="{0EBB997F-357D-ABCD-B587-BB32E07821D5}"/>
              </a:ext>
            </a:extLst>
          </p:cNvPr>
          <p:cNvSpPr>
            <a:spLocks noGrp="1"/>
          </p:cNvSpPr>
          <p:nvPr>
            <p:ph type="sldNum" sz="quarter" idx="12"/>
          </p:nvPr>
        </p:nvSpPr>
        <p:spPr/>
        <p:txBody>
          <a:bodyPr/>
          <a:lstStyle/>
          <a:p>
            <a:fld id="{5B183420-2B76-864B-A38F-5B19AD9C35DC}" type="slidenum">
              <a:rPr lang="en-US" smtClean="0"/>
              <a:t>55</a:t>
            </a:fld>
            <a:endParaRPr lang="en-US"/>
          </a:p>
        </p:txBody>
      </p:sp>
      <p:graphicFrame>
        <p:nvGraphicFramePr>
          <p:cNvPr id="4" name="Content Placeholder 2">
            <a:extLst>
              <a:ext uri="{FF2B5EF4-FFF2-40B4-BE49-F238E27FC236}">
                <a16:creationId xmlns:a16="http://schemas.microsoft.com/office/drawing/2014/main" id="{B4956AB0-1F86-4D83-CDF5-3E8E7B30A436}"/>
              </a:ext>
            </a:extLst>
          </p:cNvPr>
          <p:cNvGraphicFramePr>
            <a:graphicFrameLocks/>
          </p:cNvGraphicFramePr>
          <p:nvPr>
            <p:extLst>
              <p:ext uri="{D42A27DB-BD31-4B8C-83A1-F6EECF244321}">
                <p14:modId xmlns:p14="http://schemas.microsoft.com/office/powerpoint/2010/main" val="4060644855"/>
              </p:ext>
            </p:extLst>
          </p:nvPr>
        </p:nvGraphicFramePr>
        <p:xfrm>
          <a:off x="282213" y="1535121"/>
          <a:ext cx="11503588"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63142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967F6-6E24-F170-7EDF-A20AB98E4F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67CCAA-37D0-F0BC-0EEA-E90719A403BF}"/>
              </a:ext>
            </a:extLst>
          </p:cNvPr>
          <p:cNvSpPr>
            <a:spLocks noGrp="1"/>
          </p:cNvSpPr>
          <p:nvPr>
            <p:ph type="title"/>
          </p:nvPr>
        </p:nvSpPr>
        <p:spPr/>
        <p:txBody>
          <a:bodyPr/>
          <a:lstStyle/>
          <a:p>
            <a:r>
              <a:rPr lang="en-US" dirty="0"/>
              <a:t>Billing Request Form (BRF)</a:t>
            </a:r>
            <a:br>
              <a:rPr lang="en-US" dirty="0"/>
            </a:br>
            <a:endParaRPr lang="en-US" dirty="0"/>
          </a:p>
        </p:txBody>
      </p:sp>
      <p:sp>
        <p:nvSpPr>
          <p:cNvPr id="3" name="Content Placeholder 2">
            <a:extLst>
              <a:ext uri="{FF2B5EF4-FFF2-40B4-BE49-F238E27FC236}">
                <a16:creationId xmlns:a16="http://schemas.microsoft.com/office/drawing/2014/main" id="{844A97B8-CAB4-6C4A-E414-82D1C19A8277}"/>
              </a:ext>
            </a:extLst>
          </p:cNvPr>
          <p:cNvSpPr>
            <a:spLocks noGrp="1"/>
          </p:cNvSpPr>
          <p:nvPr>
            <p:ph sz="half" idx="1"/>
          </p:nvPr>
        </p:nvSpPr>
        <p:spPr>
          <a:xfrm>
            <a:off x="281939" y="1535121"/>
            <a:ext cx="11628119" cy="4351338"/>
          </a:xfrm>
        </p:spPr>
        <p:txBody>
          <a:bodyPr/>
          <a:lstStyle/>
          <a:p>
            <a:r>
              <a:rPr lang="en-US" dirty="0"/>
              <a:t>Add your text or graphic content here</a:t>
            </a:r>
          </a:p>
          <a:p>
            <a:endParaRPr lang="en-US" dirty="0"/>
          </a:p>
        </p:txBody>
      </p:sp>
      <p:sp>
        <p:nvSpPr>
          <p:cNvPr id="5" name="Slide Number Placeholder 4">
            <a:extLst>
              <a:ext uri="{FF2B5EF4-FFF2-40B4-BE49-F238E27FC236}">
                <a16:creationId xmlns:a16="http://schemas.microsoft.com/office/drawing/2014/main" id="{85DD453E-D866-417B-EFA1-728E02231BF7}"/>
              </a:ext>
            </a:extLst>
          </p:cNvPr>
          <p:cNvSpPr>
            <a:spLocks noGrp="1"/>
          </p:cNvSpPr>
          <p:nvPr>
            <p:ph type="sldNum" sz="quarter" idx="12"/>
          </p:nvPr>
        </p:nvSpPr>
        <p:spPr/>
        <p:txBody>
          <a:bodyPr/>
          <a:lstStyle/>
          <a:p>
            <a:fld id="{5B183420-2B76-864B-A38F-5B19AD9C35DC}" type="slidenum">
              <a:rPr lang="en-US" smtClean="0"/>
              <a:t>56</a:t>
            </a:fld>
            <a:endParaRPr lang="en-US"/>
          </a:p>
        </p:txBody>
      </p:sp>
      <p:pic>
        <p:nvPicPr>
          <p:cNvPr id="4" name="Picture 3">
            <a:extLst>
              <a:ext uri="{FF2B5EF4-FFF2-40B4-BE49-F238E27FC236}">
                <a16:creationId xmlns:a16="http://schemas.microsoft.com/office/drawing/2014/main" id="{67B34A18-1A5B-BECD-9BC3-4D7B50F28F53}"/>
              </a:ext>
            </a:extLst>
          </p:cNvPr>
          <p:cNvPicPr>
            <a:picLocks noChangeAspect="1"/>
          </p:cNvPicPr>
          <p:nvPr/>
        </p:nvPicPr>
        <p:blipFill>
          <a:blip r:embed="rId2"/>
          <a:stretch>
            <a:fillRect/>
          </a:stretch>
        </p:blipFill>
        <p:spPr>
          <a:xfrm>
            <a:off x="239375" y="1175554"/>
            <a:ext cx="5856625" cy="4992772"/>
          </a:xfrm>
          <a:prstGeom prst="rect">
            <a:avLst/>
          </a:prstGeom>
          <a:noFill/>
        </p:spPr>
      </p:pic>
      <p:sp>
        <p:nvSpPr>
          <p:cNvPr id="7" name="Content Placeholder 2">
            <a:extLst>
              <a:ext uri="{FF2B5EF4-FFF2-40B4-BE49-F238E27FC236}">
                <a16:creationId xmlns:a16="http://schemas.microsoft.com/office/drawing/2014/main" id="{EFFC110E-7D97-36B7-D055-C83BF19DA105}"/>
              </a:ext>
            </a:extLst>
          </p:cNvPr>
          <p:cNvSpPr>
            <a:spLocks noGrp="1"/>
          </p:cNvSpPr>
          <p:nvPr>
            <p:ph sz="half" idx="2"/>
          </p:nvPr>
        </p:nvSpPr>
        <p:spPr>
          <a:xfrm>
            <a:off x="6489176" y="1397000"/>
            <a:ext cx="5420882" cy="4489459"/>
          </a:xfrm>
        </p:spPr>
        <p:txBody>
          <a:bodyPr>
            <a:normAutofit lnSpcReduction="10000"/>
          </a:bodyPr>
          <a:lstStyle/>
          <a:p>
            <a:r>
              <a:rPr lang="en-US" b="1" dirty="0"/>
              <a:t>Location: </a:t>
            </a:r>
            <a:r>
              <a:rPr lang="en-US" dirty="0"/>
              <a:t>Campus Forms&gt; Billing Request Form</a:t>
            </a:r>
          </a:p>
          <a:p>
            <a:endParaRPr lang="en-US" dirty="0"/>
          </a:p>
          <a:p>
            <a:r>
              <a:rPr lang="en-US" b="1" u="sng" dirty="0"/>
              <a:t>Checklist</a:t>
            </a:r>
            <a:endParaRPr lang="en-US" b="1" dirty="0"/>
          </a:p>
          <a:p>
            <a:pPr marL="457200" indent="-457200">
              <a:buFont typeface="Wingdings" panose="05000000000000000000" pitchFamily="2" charset="2"/>
              <a:buChar char="q"/>
            </a:pPr>
            <a:r>
              <a:rPr lang="en-US" dirty="0"/>
              <a:t>Requestor Information</a:t>
            </a:r>
          </a:p>
          <a:p>
            <a:pPr marL="457200" indent="-457200">
              <a:buFont typeface="Wingdings" panose="05000000000000000000" pitchFamily="2" charset="2"/>
              <a:buChar char="q"/>
            </a:pPr>
            <a:r>
              <a:rPr lang="en-US" dirty="0"/>
              <a:t>Description of Services</a:t>
            </a:r>
          </a:p>
          <a:p>
            <a:pPr marL="457200" indent="-457200">
              <a:buFont typeface="Wingdings" panose="05000000000000000000" pitchFamily="2" charset="2"/>
              <a:buChar char="q"/>
            </a:pPr>
            <a:r>
              <a:rPr lang="en-US" dirty="0"/>
              <a:t>Customer Information</a:t>
            </a:r>
          </a:p>
          <a:p>
            <a:pPr marL="457200" indent="-457200">
              <a:buFont typeface="Wingdings" panose="05000000000000000000" pitchFamily="2" charset="2"/>
              <a:buChar char="q"/>
            </a:pPr>
            <a:r>
              <a:rPr lang="en-US" dirty="0"/>
              <a:t>Chart fields</a:t>
            </a:r>
          </a:p>
          <a:p>
            <a:pPr marL="457200" indent="-457200">
              <a:buFont typeface="Wingdings" panose="05000000000000000000" pitchFamily="2" charset="2"/>
              <a:buChar char="q"/>
            </a:pPr>
            <a:r>
              <a:rPr lang="en-US" dirty="0"/>
              <a:t>Authorizing Signature</a:t>
            </a:r>
          </a:p>
          <a:p>
            <a:pPr marL="457200" indent="-457200">
              <a:buFont typeface="Wingdings" panose="05000000000000000000" pitchFamily="2" charset="2"/>
              <a:buChar char="q"/>
            </a:pPr>
            <a:r>
              <a:rPr lang="en-US" dirty="0"/>
              <a:t>Copy of Invoice to</a:t>
            </a:r>
          </a:p>
          <a:p>
            <a:pPr marL="457200" indent="-457200">
              <a:buFont typeface="Wingdings" panose="05000000000000000000" pitchFamily="2" charset="2"/>
              <a:buChar char="q"/>
            </a:pPr>
            <a:r>
              <a:rPr lang="en-US" dirty="0"/>
              <a:t>Print &amp; Save</a:t>
            </a:r>
          </a:p>
          <a:p>
            <a:pPr marL="457200" indent="-457200">
              <a:buFont typeface="Wingdings" panose="05000000000000000000" pitchFamily="2" charset="2"/>
              <a:buChar char="q"/>
            </a:pPr>
            <a:r>
              <a:rPr lang="en-US" dirty="0"/>
              <a:t>Email Form</a:t>
            </a:r>
          </a:p>
          <a:p>
            <a:endParaRPr lang="en-US" b="1" dirty="0"/>
          </a:p>
        </p:txBody>
      </p:sp>
    </p:spTree>
    <p:extLst>
      <p:ext uri="{BB962C8B-B14F-4D97-AF65-F5344CB8AC3E}">
        <p14:creationId xmlns:p14="http://schemas.microsoft.com/office/powerpoint/2010/main" val="30861481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E666A-2FC6-1D70-0509-8EF54525E8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1AB698-2707-6FE0-CAE8-AC79AA1784DD}"/>
              </a:ext>
            </a:extLst>
          </p:cNvPr>
          <p:cNvSpPr>
            <a:spLocks noGrp="1"/>
          </p:cNvSpPr>
          <p:nvPr>
            <p:ph type="title"/>
          </p:nvPr>
        </p:nvSpPr>
        <p:spPr/>
        <p:txBody>
          <a:bodyPr/>
          <a:lstStyle/>
          <a:p>
            <a:r>
              <a:rPr lang="en-US" dirty="0"/>
              <a:t>Requestor Information &amp; Services</a:t>
            </a:r>
            <a:br>
              <a:rPr lang="en-US" dirty="0"/>
            </a:br>
            <a:endParaRPr lang="en-US" dirty="0"/>
          </a:p>
        </p:txBody>
      </p:sp>
      <p:sp>
        <p:nvSpPr>
          <p:cNvPr id="3" name="Content Placeholder 2">
            <a:extLst>
              <a:ext uri="{FF2B5EF4-FFF2-40B4-BE49-F238E27FC236}">
                <a16:creationId xmlns:a16="http://schemas.microsoft.com/office/drawing/2014/main" id="{85734654-6DA3-B252-1940-A8B2713268FE}"/>
              </a:ext>
            </a:extLst>
          </p:cNvPr>
          <p:cNvSpPr>
            <a:spLocks noGrp="1"/>
          </p:cNvSpPr>
          <p:nvPr>
            <p:ph sz="half" idx="1"/>
          </p:nvPr>
        </p:nvSpPr>
        <p:spPr>
          <a:xfrm>
            <a:off x="281939" y="1535121"/>
            <a:ext cx="11628119" cy="4351338"/>
          </a:xfrm>
        </p:spPr>
        <p:txBody>
          <a:bodyPr/>
          <a:lstStyle/>
          <a:p>
            <a:r>
              <a:rPr lang="en-US" dirty="0"/>
              <a:t>Add your text or graphic content here</a:t>
            </a:r>
          </a:p>
          <a:p>
            <a:endParaRPr lang="en-US" dirty="0"/>
          </a:p>
        </p:txBody>
      </p:sp>
      <p:sp>
        <p:nvSpPr>
          <p:cNvPr id="5" name="Slide Number Placeholder 4">
            <a:extLst>
              <a:ext uri="{FF2B5EF4-FFF2-40B4-BE49-F238E27FC236}">
                <a16:creationId xmlns:a16="http://schemas.microsoft.com/office/drawing/2014/main" id="{6FE6745D-6B73-F7DA-1289-CCC350C7363E}"/>
              </a:ext>
            </a:extLst>
          </p:cNvPr>
          <p:cNvSpPr>
            <a:spLocks noGrp="1"/>
          </p:cNvSpPr>
          <p:nvPr>
            <p:ph type="sldNum" sz="quarter" idx="12"/>
          </p:nvPr>
        </p:nvSpPr>
        <p:spPr/>
        <p:txBody>
          <a:bodyPr/>
          <a:lstStyle/>
          <a:p>
            <a:fld id="{5B183420-2B76-864B-A38F-5B19AD9C35DC}" type="slidenum">
              <a:rPr lang="en-US" smtClean="0"/>
              <a:t>57</a:t>
            </a:fld>
            <a:endParaRPr lang="en-US"/>
          </a:p>
        </p:txBody>
      </p:sp>
      <p:pic>
        <p:nvPicPr>
          <p:cNvPr id="4" name="Content Placeholder 6">
            <a:extLst>
              <a:ext uri="{FF2B5EF4-FFF2-40B4-BE49-F238E27FC236}">
                <a16:creationId xmlns:a16="http://schemas.microsoft.com/office/drawing/2014/main" id="{621E414D-B685-34A3-9384-3FF4A102F960}"/>
              </a:ext>
            </a:extLst>
          </p:cNvPr>
          <p:cNvPicPr>
            <a:picLocks noChangeAspect="1"/>
          </p:cNvPicPr>
          <p:nvPr/>
        </p:nvPicPr>
        <p:blipFill>
          <a:blip r:embed="rId2"/>
          <a:stretch>
            <a:fillRect/>
          </a:stretch>
        </p:blipFill>
        <p:spPr>
          <a:xfrm>
            <a:off x="282213" y="2445395"/>
            <a:ext cx="11503588" cy="2530789"/>
          </a:xfrm>
          <a:prstGeom prst="rect">
            <a:avLst/>
          </a:prstGeom>
          <a:noFill/>
        </p:spPr>
      </p:pic>
    </p:spTree>
    <p:extLst>
      <p:ext uri="{BB962C8B-B14F-4D97-AF65-F5344CB8AC3E}">
        <p14:creationId xmlns:p14="http://schemas.microsoft.com/office/powerpoint/2010/main" val="18917026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B1F99-0D6B-F5F1-036B-9A2AA5DA2A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76CD4A-695E-F000-152C-1A73216684AA}"/>
              </a:ext>
            </a:extLst>
          </p:cNvPr>
          <p:cNvSpPr>
            <a:spLocks noGrp="1"/>
          </p:cNvSpPr>
          <p:nvPr>
            <p:ph type="title"/>
          </p:nvPr>
        </p:nvSpPr>
        <p:spPr/>
        <p:txBody>
          <a:bodyPr/>
          <a:lstStyle/>
          <a:p>
            <a:r>
              <a:rPr lang="en-US" dirty="0"/>
              <a:t>Off Campus Billing Section</a:t>
            </a:r>
            <a:br>
              <a:rPr lang="en-US" dirty="0"/>
            </a:br>
            <a:endParaRPr lang="en-US" dirty="0"/>
          </a:p>
        </p:txBody>
      </p:sp>
      <p:sp>
        <p:nvSpPr>
          <p:cNvPr id="3" name="Content Placeholder 2">
            <a:extLst>
              <a:ext uri="{FF2B5EF4-FFF2-40B4-BE49-F238E27FC236}">
                <a16:creationId xmlns:a16="http://schemas.microsoft.com/office/drawing/2014/main" id="{E6D6AFD3-8496-F5B3-2785-E554B341A4F1}"/>
              </a:ext>
            </a:extLst>
          </p:cNvPr>
          <p:cNvSpPr>
            <a:spLocks noGrp="1"/>
          </p:cNvSpPr>
          <p:nvPr>
            <p:ph sz="half" idx="1"/>
          </p:nvPr>
        </p:nvSpPr>
        <p:spPr>
          <a:xfrm>
            <a:off x="281939" y="1535121"/>
            <a:ext cx="11628119" cy="4351338"/>
          </a:xfrm>
        </p:spPr>
        <p:txBody>
          <a:bodyPr/>
          <a:lstStyle/>
          <a:p>
            <a:r>
              <a:rPr lang="en-US" dirty="0"/>
              <a:t>Add your text or graphic content here</a:t>
            </a:r>
          </a:p>
          <a:p>
            <a:endParaRPr lang="en-US" dirty="0"/>
          </a:p>
        </p:txBody>
      </p:sp>
      <p:sp>
        <p:nvSpPr>
          <p:cNvPr id="5" name="Slide Number Placeholder 4">
            <a:extLst>
              <a:ext uri="{FF2B5EF4-FFF2-40B4-BE49-F238E27FC236}">
                <a16:creationId xmlns:a16="http://schemas.microsoft.com/office/drawing/2014/main" id="{C5708C1A-2708-AA8C-5698-F6BD5C4F9162}"/>
              </a:ext>
            </a:extLst>
          </p:cNvPr>
          <p:cNvSpPr>
            <a:spLocks noGrp="1"/>
          </p:cNvSpPr>
          <p:nvPr>
            <p:ph type="sldNum" sz="quarter" idx="12"/>
          </p:nvPr>
        </p:nvSpPr>
        <p:spPr/>
        <p:txBody>
          <a:bodyPr/>
          <a:lstStyle/>
          <a:p>
            <a:fld id="{5B183420-2B76-864B-A38F-5B19AD9C35DC}" type="slidenum">
              <a:rPr lang="en-US" smtClean="0"/>
              <a:t>58</a:t>
            </a:fld>
            <a:endParaRPr lang="en-US"/>
          </a:p>
        </p:txBody>
      </p:sp>
      <p:pic>
        <p:nvPicPr>
          <p:cNvPr id="4" name="Picture 2">
            <a:extLst>
              <a:ext uri="{FF2B5EF4-FFF2-40B4-BE49-F238E27FC236}">
                <a16:creationId xmlns:a16="http://schemas.microsoft.com/office/drawing/2014/main" id="{008DA634-763C-DDE9-DF87-78E2ED7B988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5984" y="1535121"/>
            <a:ext cx="11016046" cy="4351338"/>
          </a:xfrm>
          <a:prstGeom prst="rect">
            <a:avLst/>
          </a:prstGeom>
          <a:solidFill>
            <a:srgbClr val="FFFFFF"/>
          </a:solidFill>
        </p:spPr>
      </p:pic>
    </p:spTree>
    <p:extLst>
      <p:ext uri="{BB962C8B-B14F-4D97-AF65-F5344CB8AC3E}">
        <p14:creationId xmlns:p14="http://schemas.microsoft.com/office/powerpoint/2010/main" val="28776107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1683A-FBE1-3BE0-3DBF-7B45B54C09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69115B-3D15-1F4D-93DB-240D037223BF}"/>
              </a:ext>
            </a:extLst>
          </p:cNvPr>
          <p:cNvSpPr>
            <a:spLocks noGrp="1"/>
          </p:cNvSpPr>
          <p:nvPr>
            <p:ph type="title"/>
          </p:nvPr>
        </p:nvSpPr>
        <p:spPr/>
        <p:txBody>
          <a:bodyPr/>
          <a:lstStyle/>
          <a:p>
            <a:r>
              <a:rPr lang="en-US" dirty="0"/>
              <a:t>Invoice Example </a:t>
            </a:r>
            <a:br>
              <a:rPr lang="en-US" dirty="0"/>
            </a:br>
            <a:endParaRPr lang="en-US" dirty="0"/>
          </a:p>
        </p:txBody>
      </p:sp>
      <p:sp>
        <p:nvSpPr>
          <p:cNvPr id="5" name="Slide Number Placeholder 4">
            <a:extLst>
              <a:ext uri="{FF2B5EF4-FFF2-40B4-BE49-F238E27FC236}">
                <a16:creationId xmlns:a16="http://schemas.microsoft.com/office/drawing/2014/main" id="{6E4A8601-AF37-22C6-7BA1-89A8B7F4D61B}"/>
              </a:ext>
            </a:extLst>
          </p:cNvPr>
          <p:cNvSpPr>
            <a:spLocks noGrp="1"/>
          </p:cNvSpPr>
          <p:nvPr>
            <p:ph type="sldNum" sz="quarter" idx="12"/>
          </p:nvPr>
        </p:nvSpPr>
        <p:spPr/>
        <p:txBody>
          <a:bodyPr/>
          <a:lstStyle/>
          <a:p>
            <a:fld id="{5B183420-2B76-864B-A38F-5B19AD9C35DC}" type="slidenum">
              <a:rPr lang="en-US" smtClean="0"/>
              <a:t>59</a:t>
            </a:fld>
            <a:endParaRPr lang="en-US"/>
          </a:p>
        </p:txBody>
      </p:sp>
      <p:pic>
        <p:nvPicPr>
          <p:cNvPr id="4" name="Picture 3">
            <a:extLst>
              <a:ext uri="{FF2B5EF4-FFF2-40B4-BE49-F238E27FC236}">
                <a16:creationId xmlns:a16="http://schemas.microsoft.com/office/drawing/2014/main" id="{DD6C383D-DE49-3DAE-8DF2-338AC8DA19CB}"/>
              </a:ext>
            </a:extLst>
          </p:cNvPr>
          <p:cNvPicPr>
            <a:picLocks noChangeAspect="1"/>
          </p:cNvPicPr>
          <p:nvPr/>
        </p:nvPicPr>
        <p:blipFill>
          <a:blip r:embed="rId2"/>
          <a:stretch>
            <a:fillRect/>
          </a:stretch>
        </p:blipFill>
        <p:spPr>
          <a:xfrm>
            <a:off x="904597" y="1336087"/>
            <a:ext cx="3734077" cy="4852097"/>
          </a:xfrm>
          <a:prstGeom prst="rect">
            <a:avLst/>
          </a:prstGeom>
        </p:spPr>
      </p:pic>
      <p:pic>
        <p:nvPicPr>
          <p:cNvPr id="8" name="Picture 7">
            <a:extLst>
              <a:ext uri="{FF2B5EF4-FFF2-40B4-BE49-F238E27FC236}">
                <a16:creationId xmlns:a16="http://schemas.microsoft.com/office/drawing/2014/main" id="{449E9F8C-2C0D-ED12-2BF6-E6581BA7B207}"/>
              </a:ext>
            </a:extLst>
          </p:cNvPr>
          <p:cNvPicPr>
            <a:picLocks noChangeAspect="1"/>
          </p:cNvPicPr>
          <p:nvPr/>
        </p:nvPicPr>
        <p:blipFill>
          <a:blip r:embed="rId3"/>
          <a:stretch>
            <a:fillRect/>
          </a:stretch>
        </p:blipFill>
        <p:spPr>
          <a:xfrm>
            <a:off x="5263405" y="1395535"/>
            <a:ext cx="6697830" cy="1437123"/>
          </a:xfrm>
          <a:prstGeom prst="rect">
            <a:avLst/>
          </a:prstGeom>
        </p:spPr>
      </p:pic>
      <p:pic>
        <p:nvPicPr>
          <p:cNvPr id="9" name="Picture 8">
            <a:extLst>
              <a:ext uri="{FF2B5EF4-FFF2-40B4-BE49-F238E27FC236}">
                <a16:creationId xmlns:a16="http://schemas.microsoft.com/office/drawing/2014/main" id="{39F0518E-2677-2D9F-DCD6-18796A1E622E}"/>
              </a:ext>
            </a:extLst>
          </p:cNvPr>
          <p:cNvPicPr>
            <a:picLocks noChangeAspect="1"/>
          </p:cNvPicPr>
          <p:nvPr/>
        </p:nvPicPr>
        <p:blipFill>
          <a:blip r:embed="rId4"/>
          <a:stretch>
            <a:fillRect/>
          </a:stretch>
        </p:blipFill>
        <p:spPr>
          <a:xfrm>
            <a:off x="5359023" y="2972244"/>
            <a:ext cx="6551035" cy="2922530"/>
          </a:xfrm>
          <a:prstGeom prst="rect">
            <a:avLst/>
          </a:prstGeom>
        </p:spPr>
      </p:pic>
    </p:spTree>
    <p:extLst>
      <p:ext uri="{BB962C8B-B14F-4D97-AF65-F5344CB8AC3E}">
        <p14:creationId xmlns:p14="http://schemas.microsoft.com/office/powerpoint/2010/main" val="811930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71791-1327-5795-5A47-981825B874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92F23F-A28B-35CE-14C8-7E9BDBCC7A61}"/>
              </a:ext>
            </a:extLst>
          </p:cNvPr>
          <p:cNvSpPr>
            <a:spLocks noGrp="1"/>
          </p:cNvSpPr>
          <p:nvPr>
            <p:ph type="title"/>
          </p:nvPr>
        </p:nvSpPr>
        <p:spPr/>
        <p:txBody>
          <a:bodyPr/>
          <a:lstStyle/>
          <a:p>
            <a:r>
              <a:rPr lang="en-US" dirty="0"/>
              <a:t>CSUB DOA Structure</a:t>
            </a:r>
          </a:p>
        </p:txBody>
      </p:sp>
      <p:sp>
        <p:nvSpPr>
          <p:cNvPr id="3" name="Content Placeholder 2">
            <a:extLst>
              <a:ext uri="{FF2B5EF4-FFF2-40B4-BE49-F238E27FC236}">
                <a16:creationId xmlns:a16="http://schemas.microsoft.com/office/drawing/2014/main" id="{5C62BF68-79FD-81B6-2BCB-80C73D3D168A}"/>
              </a:ext>
            </a:extLst>
          </p:cNvPr>
          <p:cNvSpPr>
            <a:spLocks noGrp="1"/>
          </p:cNvSpPr>
          <p:nvPr>
            <p:ph sz="half" idx="1"/>
          </p:nvPr>
        </p:nvSpPr>
        <p:spPr/>
        <p:txBody>
          <a:bodyPr/>
          <a:lstStyle/>
          <a:p>
            <a:r>
              <a:rPr lang="en-US" sz="2400" b="1" dirty="0">
                <a:solidFill>
                  <a:schemeClr val="accent5"/>
                </a:solidFill>
              </a:rPr>
              <a:t>Managing DOA at CSUB</a:t>
            </a:r>
          </a:p>
          <a:p>
            <a:pPr marL="342900" indent="-342900">
              <a:buFont typeface="Arial" panose="020B0604020202020204" pitchFamily="34" charset="0"/>
              <a:buChar char="•"/>
            </a:pPr>
            <a:r>
              <a:rPr lang="en-US" dirty="0" err="1">
                <a:solidFill>
                  <a:schemeClr val="accent5"/>
                </a:solidFill>
              </a:rPr>
              <a:t>Chartfield</a:t>
            </a:r>
            <a:r>
              <a:rPr lang="en-US" dirty="0">
                <a:solidFill>
                  <a:schemeClr val="accent5"/>
                </a:solidFill>
              </a:rPr>
              <a:t> Request Form</a:t>
            </a:r>
          </a:p>
          <a:p>
            <a:pPr marL="800100" lvl="1" indent="-342900">
              <a:buFont typeface="Arial" panose="020B0604020202020204" pitchFamily="34" charset="0"/>
              <a:buChar char="•"/>
            </a:pPr>
            <a:r>
              <a:rPr lang="en-US" dirty="0">
                <a:solidFill>
                  <a:schemeClr val="accent5"/>
                </a:solidFill>
              </a:rPr>
              <a:t>Submitting forms properly</a:t>
            </a:r>
          </a:p>
          <a:p>
            <a:pPr marL="342900" indent="-342900">
              <a:buFont typeface="Arial" panose="020B0604020202020204" pitchFamily="34" charset="0"/>
              <a:buChar char="•"/>
            </a:pPr>
            <a:r>
              <a:rPr lang="en-US" dirty="0">
                <a:solidFill>
                  <a:schemeClr val="accent5"/>
                </a:solidFill>
              </a:rPr>
              <a:t>Reviewing DOA data in BOX periodically.</a:t>
            </a:r>
          </a:p>
          <a:p>
            <a:pPr marL="800100" lvl="1" indent="-342900">
              <a:buFont typeface="Arial" panose="020B0604020202020204" pitchFamily="34" charset="0"/>
              <a:buChar char="•"/>
            </a:pPr>
            <a:r>
              <a:rPr lang="en-US" dirty="0">
                <a:solidFill>
                  <a:schemeClr val="accent5"/>
                </a:solidFill>
              </a:rPr>
              <a:t>To request access to BOX, send an email to accounting@csub.edu.</a:t>
            </a:r>
          </a:p>
          <a:p>
            <a:pPr marL="342900" indent="-342900">
              <a:buFont typeface="Arial" panose="020B0604020202020204" pitchFamily="34" charset="0"/>
              <a:buChar char="•"/>
            </a:pPr>
            <a:r>
              <a:rPr lang="en-US" dirty="0">
                <a:solidFill>
                  <a:schemeClr val="accent5"/>
                </a:solidFill>
              </a:rPr>
              <a:t>Immediately replace separated approvers</a:t>
            </a:r>
          </a:p>
          <a:p>
            <a:pPr marL="342900" indent="-342900">
              <a:buFont typeface="Arial" panose="020B0604020202020204" pitchFamily="34" charset="0"/>
              <a:buChar char="•"/>
            </a:pPr>
            <a:r>
              <a:rPr lang="en-US" dirty="0">
                <a:solidFill>
                  <a:schemeClr val="accent5"/>
                </a:solidFill>
              </a:rPr>
              <a:t>DOA data integrations</a:t>
            </a:r>
          </a:p>
          <a:p>
            <a:pPr marL="800100" lvl="1" indent="-342900">
              <a:buFont typeface="Arial" panose="020B0604020202020204" pitchFamily="34" charset="0"/>
              <a:buChar char="•"/>
            </a:pPr>
            <a:r>
              <a:rPr lang="en-US" dirty="0">
                <a:solidFill>
                  <a:schemeClr val="accent5"/>
                </a:solidFill>
              </a:rPr>
              <a:t>CSUBuy</a:t>
            </a:r>
          </a:p>
          <a:p>
            <a:pPr marL="800100" lvl="1" indent="-342900">
              <a:buFont typeface="Arial" panose="020B0604020202020204" pitchFamily="34" charset="0"/>
              <a:buChar char="•"/>
            </a:pPr>
            <a:r>
              <a:rPr lang="en-US" dirty="0">
                <a:solidFill>
                  <a:schemeClr val="accent5"/>
                </a:solidFill>
              </a:rPr>
              <a:t>Concur (new upcoming changes)</a:t>
            </a:r>
          </a:p>
          <a:p>
            <a:pPr marL="342900" indent="-342900">
              <a:buFont typeface="Arial" panose="020B0604020202020204" pitchFamily="34" charset="0"/>
              <a:buChar char="•"/>
            </a:pPr>
            <a:endParaRPr lang="en-US" dirty="0"/>
          </a:p>
        </p:txBody>
      </p:sp>
      <p:sp>
        <p:nvSpPr>
          <p:cNvPr id="5" name="Content Placeholder 4">
            <a:extLst>
              <a:ext uri="{FF2B5EF4-FFF2-40B4-BE49-F238E27FC236}">
                <a16:creationId xmlns:a16="http://schemas.microsoft.com/office/drawing/2014/main" id="{44AF7E7D-E167-BE27-47F8-4F1C8FD4B603}"/>
              </a:ext>
            </a:extLst>
          </p:cNvPr>
          <p:cNvSpPr>
            <a:spLocks noGrp="1"/>
          </p:cNvSpPr>
          <p:nvPr>
            <p:ph sz="half" idx="2"/>
          </p:nvPr>
        </p:nvSpPr>
        <p:spPr>
          <a:xfrm>
            <a:off x="6489176" y="1430087"/>
            <a:ext cx="5420882" cy="4692659"/>
          </a:xfrm>
        </p:spPr>
        <p:txBody>
          <a:bodyPr/>
          <a:lstStyle/>
          <a:p>
            <a:r>
              <a:rPr lang="en-US" b="1" u="sng" dirty="0">
                <a:solidFill>
                  <a:schemeClr val="accent5"/>
                </a:solidFill>
              </a:rPr>
              <a:t>BKCMP</a:t>
            </a:r>
            <a:endParaRPr lang="en-US" b="1" dirty="0">
              <a:solidFill>
                <a:schemeClr val="accent5"/>
              </a:solidFill>
            </a:endParaRPr>
          </a:p>
          <a:p>
            <a:r>
              <a:rPr lang="en-US" dirty="0">
                <a:solidFill>
                  <a:schemeClr val="accent5"/>
                </a:solidFill>
              </a:rPr>
              <a:t>Department-Only DOA (Fund=ALL)</a:t>
            </a:r>
          </a:p>
          <a:p>
            <a:pPr lvl="0"/>
            <a:r>
              <a:rPr lang="en-US" sz="1800" dirty="0">
                <a:solidFill>
                  <a:schemeClr val="accent5"/>
                </a:solidFill>
              </a:rPr>
              <a:t>     BK001, BKC02, BKCPO, BKCST, BKGRD, MY005</a:t>
            </a:r>
          </a:p>
          <a:p>
            <a:r>
              <a:rPr lang="en-US" dirty="0">
                <a:solidFill>
                  <a:schemeClr val="accent5"/>
                </a:solidFill>
              </a:rPr>
              <a:t>Fund-Only DOA (Dept=ALL)</a:t>
            </a:r>
          </a:p>
          <a:p>
            <a:pPr lvl="0"/>
            <a:r>
              <a:rPr lang="en-US" sz="1800" dirty="0">
                <a:solidFill>
                  <a:schemeClr val="accent5"/>
                </a:solidFill>
              </a:rPr>
              <a:t>     Remaining M Funds</a:t>
            </a:r>
          </a:p>
          <a:p>
            <a:pPr lvl="0"/>
            <a:r>
              <a:rPr lang="en-US" sz="1800" dirty="0">
                <a:solidFill>
                  <a:schemeClr val="accent5"/>
                </a:solidFill>
              </a:rPr>
              <a:t>     Remaining BK funds not listed above</a:t>
            </a:r>
          </a:p>
          <a:p>
            <a:pPr lvl="0"/>
            <a:r>
              <a:rPr lang="en-US" sz="1800" dirty="0">
                <a:solidFill>
                  <a:schemeClr val="accent5"/>
                </a:solidFill>
              </a:rPr>
              <a:t>     All Capital/Construction Funds</a:t>
            </a:r>
          </a:p>
          <a:p>
            <a:r>
              <a:rPr lang="en-US" b="1" u="sng" dirty="0">
                <a:solidFill>
                  <a:schemeClr val="accent5"/>
                </a:solidFill>
              </a:rPr>
              <a:t>BKSTU</a:t>
            </a:r>
            <a:endParaRPr lang="en-US" b="1" dirty="0">
              <a:solidFill>
                <a:schemeClr val="accent5"/>
              </a:solidFill>
            </a:endParaRPr>
          </a:p>
          <a:p>
            <a:r>
              <a:rPr lang="en-US" sz="1800" dirty="0">
                <a:solidFill>
                  <a:schemeClr val="accent5"/>
                </a:solidFill>
              </a:rPr>
              <a:t>     Department-Only DOA: SU001</a:t>
            </a:r>
          </a:p>
          <a:p>
            <a:r>
              <a:rPr lang="en-US" sz="1800" dirty="0">
                <a:solidFill>
                  <a:schemeClr val="accent5"/>
                </a:solidFill>
              </a:rPr>
              <a:t>     Fund-Only DOA: SU002, SU003</a:t>
            </a:r>
          </a:p>
          <a:p>
            <a:r>
              <a:rPr lang="en-US" b="1" dirty="0">
                <a:solidFill>
                  <a:schemeClr val="accent5"/>
                </a:solidFill>
              </a:rPr>
              <a:t> </a:t>
            </a:r>
            <a:r>
              <a:rPr lang="en-US" b="1" u="sng" dirty="0">
                <a:solidFill>
                  <a:schemeClr val="accent5"/>
                </a:solidFill>
              </a:rPr>
              <a:t>BKASI, BKFDN, BKSPA</a:t>
            </a:r>
            <a:endParaRPr lang="en-US" b="1" dirty="0">
              <a:solidFill>
                <a:schemeClr val="accent5"/>
              </a:solidFill>
            </a:endParaRPr>
          </a:p>
          <a:p>
            <a:r>
              <a:rPr lang="en-US" sz="1800" dirty="0">
                <a:solidFill>
                  <a:schemeClr val="accent5"/>
                </a:solidFill>
              </a:rPr>
              <a:t>     Fund-Only DOA (no department numbers)</a:t>
            </a:r>
          </a:p>
          <a:p>
            <a:endParaRPr lang="en-US" dirty="0"/>
          </a:p>
          <a:p>
            <a:endParaRPr lang="en-US" dirty="0"/>
          </a:p>
        </p:txBody>
      </p:sp>
      <p:sp>
        <p:nvSpPr>
          <p:cNvPr id="4" name="Slide Number Placeholder 3">
            <a:extLst>
              <a:ext uri="{FF2B5EF4-FFF2-40B4-BE49-F238E27FC236}">
                <a16:creationId xmlns:a16="http://schemas.microsoft.com/office/drawing/2014/main" id="{7AE46197-2D42-255C-82C6-B44BAD47A112}"/>
              </a:ext>
            </a:extLst>
          </p:cNvPr>
          <p:cNvSpPr>
            <a:spLocks noGrp="1"/>
          </p:cNvSpPr>
          <p:nvPr>
            <p:ph type="sldNum" sz="quarter" idx="12"/>
          </p:nvPr>
        </p:nvSpPr>
        <p:spPr/>
        <p:txBody>
          <a:bodyPr/>
          <a:lstStyle/>
          <a:p>
            <a:fld id="{5B183420-2B76-864B-A38F-5B19AD9C35DC}" type="slidenum">
              <a:rPr lang="en-US" smtClean="0"/>
              <a:t>6</a:t>
            </a:fld>
            <a:endParaRPr lang="en-US"/>
          </a:p>
        </p:txBody>
      </p:sp>
    </p:spTree>
    <p:extLst>
      <p:ext uri="{BB962C8B-B14F-4D97-AF65-F5344CB8AC3E}">
        <p14:creationId xmlns:p14="http://schemas.microsoft.com/office/powerpoint/2010/main" val="30038631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6AEBE-AABA-A902-D5F1-7B4134E718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42C984-533A-9C09-E9D6-D5F16A2F3CBD}"/>
              </a:ext>
            </a:extLst>
          </p:cNvPr>
          <p:cNvSpPr>
            <a:spLocks noGrp="1"/>
          </p:cNvSpPr>
          <p:nvPr>
            <p:ph type="title"/>
          </p:nvPr>
        </p:nvSpPr>
        <p:spPr/>
        <p:txBody>
          <a:bodyPr/>
          <a:lstStyle/>
          <a:p>
            <a:r>
              <a:rPr lang="en-US" dirty="0"/>
              <a:t>Payments</a:t>
            </a:r>
            <a:br>
              <a:rPr lang="en-US" dirty="0"/>
            </a:br>
            <a:endParaRPr lang="en-US" dirty="0"/>
          </a:p>
        </p:txBody>
      </p:sp>
      <p:sp>
        <p:nvSpPr>
          <p:cNvPr id="5" name="Slide Number Placeholder 4">
            <a:extLst>
              <a:ext uri="{FF2B5EF4-FFF2-40B4-BE49-F238E27FC236}">
                <a16:creationId xmlns:a16="http://schemas.microsoft.com/office/drawing/2014/main" id="{47240D63-A57E-A08A-DC47-5A0FCE072267}"/>
              </a:ext>
            </a:extLst>
          </p:cNvPr>
          <p:cNvSpPr>
            <a:spLocks noGrp="1"/>
          </p:cNvSpPr>
          <p:nvPr>
            <p:ph type="sldNum" sz="quarter" idx="12"/>
          </p:nvPr>
        </p:nvSpPr>
        <p:spPr/>
        <p:txBody>
          <a:bodyPr/>
          <a:lstStyle/>
          <a:p>
            <a:fld id="{5B183420-2B76-864B-A38F-5B19AD9C35DC}" type="slidenum">
              <a:rPr lang="en-US" smtClean="0"/>
              <a:t>60</a:t>
            </a:fld>
            <a:endParaRPr lang="en-US"/>
          </a:p>
        </p:txBody>
      </p:sp>
      <p:sp>
        <p:nvSpPr>
          <p:cNvPr id="4" name="Content Placeholder 2">
            <a:extLst>
              <a:ext uri="{FF2B5EF4-FFF2-40B4-BE49-F238E27FC236}">
                <a16:creationId xmlns:a16="http://schemas.microsoft.com/office/drawing/2014/main" id="{08F28625-769C-64EE-2FFA-BA7CA17B3CAB}"/>
              </a:ext>
            </a:extLst>
          </p:cNvPr>
          <p:cNvSpPr txBox="1">
            <a:spLocks/>
          </p:cNvSpPr>
          <p:nvPr/>
        </p:nvSpPr>
        <p:spPr>
          <a:xfrm>
            <a:off x="281941" y="2252870"/>
            <a:ext cx="5420882" cy="3633588"/>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2"/>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1200"/>
              </a:spcBef>
              <a:buFont typeface="Arial" panose="020B0604020202020204" pitchFamily="34" charset="0"/>
              <a:buChar char="•"/>
            </a:pPr>
            <a:r>
              <a:rPr lang="en-US" sz="2800" dirty="0">
                <a:solidFill>
                  <a:schemeClr val="tx1"/>
                </a:solidFill>
              </a:rPr>
              <a:t>Cash, Check, Money Orders</a:t>
            </a:r>
          </a:p>
          <a:p>
            <a:pPr marL="342900" indent="-342900">
              <a:lnSpc>
                <a:spcPct val="100000"/>
              </a:lnSpc>
              <a:spcBef>
                <a:spcPts val="1200"/>
              </a:spcBef>
              <a:buFont typeface="Arial" panose="020B0604020202020204" pitchFamily="34" charset="0"/>
              <a:buChar char="•"/>
            </a:pPr>
            <a:r>
              <a:rPr lang="en-US" sz="2800" dirty="0">
                <a:solidFill>
                  <a:schemeClr val="tx1"/>
                </a:solidFill>
              </a:rPr>
              <a:t>Payable to CSUB </a:t>
            </a:r>
          </a:p>
          <a:p>
            <a:pPr marL="342900" indent="-342900">
              <a:lnSpc>
                <a:spcPct val="100000"/>
              </a:lnSpc>
              <a:spcBef>
                <a:spcPts val="1200"/>
              </a:spcBef>
              <a:buFont typeface="Arial" panose="020B0604020202020204" pitchFamily="34" charset="0"/>
              <a:buChar char="•"/>
            </a:pPr>
            <a:r>
              <a:rPr lang="en-US" sz="2800" dirty="0">
                <a:solidFill>
                  <a:schemeClr val="tx1"/>
                </a:solidFill>
              </a:rPr>
              <a:t>Processed by Cashier’s Office</a:t>
            </a:r>
          </a:p>
          <a:p>
            <a:pPr marL="342900" indent="-342900">
              <a:lnSpc>
                <a:spcPct val="100000"/>
              </a:lnSpc>
              <a:spcBef>
                <a:spcPts val="1200"/>
              </a:spcBef>
              <a:buFont typeface="Arial" panose="020B0604020202020204" pitchFamily="34" charset="0"/>
              <a:buChar char="•"/>
            </a:pPr>
            <a:r>
              <a:rPr lang="en-US" sz="2800" dirty="0">
                <a:solidFill>
                  <a:schemeClr val="tx1"/>
                </a:solidFill>
              </a:rPr>
              <a:t>Invoice number required to process</a:t>
            </a:r>
          </a:p>
          <a:p>
            <a:endParaRPr lang="en-US" dirty="0"/>
          </a:p>
        </p:txBody>
      </p:sp>
      <p:pic>
        <p:nvPicPr>
          <p:cNvPr id="8" name="Picture 7">
            <a:extLst>
              <a:ext uri="{FF2B5EF4-FFF2-40B4-BE49-F238E27FC236}">
                <a16:creationId xmlns:a16="http://schemas.microsoft.com/office/drawing/2014/main" id="{449CB8B1-D3A1-5CDB-5618-34E5B5B950F0}"/>
              </a:ext>
            </a:extLst>
          </p:cNvPr>
          <p:cNvPicPr>
            <a:picLocks noChangeAspect="1"/>
          </p:cNvPicPr>
          <p:nvPr/>
        </p:nvPicPr>
        <p:blipFill>
          <a:blip r:embed="rId2"/>
          <a:stretch>
            <a:fillRect/>
          </a:stretch>
        </p:blipFill>
        <p:spPr>
          <a:xfrm>
            <a:off x="5710337" y="1535122"/>
            <a:ext cx="6122195" cy="1408104"/>
          </a:xfrm>
          <a:prstGeom prst="rect">
            <a:avLst/>
          </a:prstGeom>
          <a:noFill/>
        </p:spPr>
      </p:pic>
      <p:pic>
        <p:nvPicPr>
          <p:cNvPr id="9" name="Picture 8">
            <a:extLst>
              <a:ext uri="{FF2B5EF4-FFF2-40B4-BE49-F238E27FC236}">
                <a16:creationId xmlns:a16="http://schemas.microsoft.com/office/drawing/2014/main" id="{714CB2D8-352E-C309-F773-7888D0F1C2AE}"/>
              </a:ext>
            </a:extLst>
          </p:cNvPr>
          <p:cNvPicPr>
            <a:picLocks noChangeAspect="1"/>
          </p:cNvPicPr>
          <p:nvPr/>
        </p:nvPicPr>
        <p:blipFill>
          <a:blip r:embed="rId3"/>
          <a:stretch>
            <a:fillRect/>
          </a:stretch>
        </p:blipFill>
        <p:spPr>
          <a:xfrm>
            <a:off x="5710337" y="3144359"/>
            <a:ext cx="6122195" cy="2289519"/>
          </a:xfrm>
          <a:prstGeom prst="rect">
            <a:avLst/>
          </a:prstGeom>
        </p:spPr>
      </p:pic>
    </p:spTree>
    <p:extLst>
      <p:ext uri="{BB962C8B-B14F-4D97-AF65-F5344CB8AC3E}">
        <p14:creationId xmlns:p14="http://schemas.microsoft.com/office/powerpoint/2010/main" val="20350935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0BFB9-8A87-F2ED-DFA7-07307BC0CC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F8FFE3-D60A-DD45-3B9B-638F22AA4E47}"/>
              </a:ext>
            </a:extLst>
          </p:cNvPr>
          <p:cNvSpPr>
            <a:spLocks noGrp="1"/>
          </p:cNvSpPr>
          <p:nvPr>
            <p:ph type="title"/>
          </p:nvPr>
        </p:nvSpPr>
        <p:spPr/>
        <p:txBody>
          <a:bodyPr/>
          <a:lstStyle/>
          <a:p>
            <a:r>
              <a:rPr lang="en-US" dirty="0"/>
              <a:t>Reconciliation</a:t>
            </a:r>
            <a:br>
              <a:rPr lang="en-US" dirty="0"/>
            </a:br>
            <a:endParaRPr lang="en-US" dirty="0"/>
          </a:p>
        </p:txBody>
      </p:sp>
      <p:sp>
        <p:nvSpPr>
          <p:cNvPr id="5" name="Slide Number Placeholder 4">
            <a:extLst>
              <a:ext uri="{FF2B5EF4-FFF2-40B4-BE49-F238E27FC236}">
                <a16:creationId xmlns:a16="http://schemas.microsoft.com/office/drawing/2014/main" id="{E8230150-90B0-4A57-8648-9F84A2F933B8}"/>
              </a:ext>
            </a:extLst>
          </p:cNvPr>
          <p:cNvSpPr>
            <a:spLocks noGrp="1"/>
          </p:cNvSpPr>
          <p:nvPr>
            <p:ph type="sldNum" sz="quarter" idx="12"/>
          </p:nvPr>
        </p:nvSpPr>
        <p:spPr/>
        <p:txBody>
          <a:bodyPr/>
          <a:lstStyle/>
          <a:p>
            <a:fld id="{5B183420-2B76-864B-A38F-5B19AD9C35DC}" type="slidenum">
              <a:rPr lang="en-US" smtClean="0"/>
              <a:t>61</a:t>
            </a:fld>
            <a:endParaRPr lang="en-US"/>
          </a:p>
        </p:txBody>
      </p:sp>
      <p:sp>
        <p:nvSpPr>
          <p:cNvPr id="7" name="Content Placeholder 2">
            <a:extLst>
              <a:ext uri="{FF2B5EF4-FFF2-40B4-BE49-F238E27FC236}">
                <a16:creationId xmlns:a16="http://schemas.microsoft.com/office/drawing/2014/main" id="{368C6BA1-F8AD-0FA6-D112-5E699069CA85}"/>
              </a:ext>
            </a:extLst>
          </p:cNvPr>
          <p:cNvSpPr>
            <a:spLocks noGrp="1"/>
          </p:cNvSpPr>
          <p:nvPr>
            <p:ph sz="half" idx="1"/>
          </p:nvPr>
        </p:nvSpPr>
        <p:spPr>
          <a:xfrm>
            <a:off x="281941" y="1535121"/>
            <a:ext cx="5814059" cy="4351338"/>
          </a:xfrm>
        </p:spPr>
        <p:txBody>
          <a:bodyPr>
            <a:normAutofit/>
          </a:bodyPr>
          <a:lstStyle/>
          <a:p>
            <a:pPr marL="342900" indent="-342900">
              <a:buFont typeface="Arial" panose="020B0604020202020204" pitchFamily="34" charset="0"/>
              <a:buChar char="•"/>
            </a:pPr>
            <a:r>
              <a:rPr lang="en-US" sz="2800" dirty="0">
                <a:solidFill>
                  <a:schemeClr val="tx1"/>
                </a:solidFill>
              </a:rPr>
              <a:t>Payments post to 250831</a:t>
            </a:r>
          </a:p>
          <a:p>
            <a:pPr marL="342900" indent="-342900">
              <a:buFont typeface="Arial" panose="020B0604020202020204" pitchFamily="34" charset="0"/>
              <a:buChar char="•"/>
            </a:pPr>
            <a:r>
              <a:rPr lang="en-US" sz="2800" dirty="0">
                <a:solidFill>
                  <a:schemeClr val="tx1"/>
                </a:solidFill>
              </a:rPr>
              <a:t>Monthly journal entry </a:t>
            </a:r>
          </a:p>
          <a:p>
            <a:pPr marL="342900" indent="-342900">
              <a:buFont typeface="Arial" panose="020B0604020202020204" pitchFamily="34" charset="0"/>
              <a:buChar char="•"/>
            </a:pPr>
            <a:r>
              <a:rPr lang="en-US" sz="2800" dirty="0">
                <a:solidFill>
                  <a:schemeClr val="tx1"/>
                </a:solidFill>
              </a:rPr>
              <a:t>Data Warehouse Report: Actuals Transactions</a:t>
            </a:r>
          </a:p>
          <a:p>
            <a:pPr lvl="1"/>
            <a:endParaRPr lang="en-US" dirty="0">
              <a:solidFill>
                <a:schemeClr val="tx2"/>
              </a:solidFill>
            </a:endParaRPr>
          </a:p>
          <a:p>
            <a:endParaRPr lang="en-US" dirty="0"/>
          </a:p>
        </p:txBody>
      </p:sp>
      <p:pic>
        <p:nvPicPr>
          <p:cNvPr id="8" name="Picture 7">
            <a:extLst>
              <a:ext uri="{FF2B5EF4-FFF2-40B4-BE49-F238E27FC236}">
                <a16:creationId xmlns:a16="http://schemas.microsoft.com/office/drawing/2014/main" id="{D4D2F2AE-A3C5-1938-0578-A6361B46013D}"/>
              </a:ext>
            </a:extLst>
          </p:cNvPr>
          <p:cNvPicPr>
            <a:picLocks noChangeAspect="1"/>
          </p:cNvPicPr>
          <p:nvPr/>
        </p:nvPicPr>
        <p:blipFill>
          <a:blip r:embed="rId2"/>
          <a:stretch>
            <a:fillRect/>
          </a:stretch>
        </p:blipFill>
        <p:spPr>
          <a:xfrm>
            <a:off x="7122160" y="1411109"/>
            <a:ext cx="2774106" cy="4723906"/>
          </a:xfrm>
          <a:prstGeom prst="rect">
            <a:avLst/>
          </a:prstGeom>
        </p:spPr>
      </p:pic>
      <p:pic>
        <p:nvPicPr>
          <p:cNvPr id="4" name="Picture 3">
            <a:extLst>
              <a:ext uri="{FF2B5EF4-FFF2-40B4-BE49-F238E27FC236}">
                <a16:creationId xmlns:a16="http://schemas.microsoft.com/office/drawing/2014/main" id="{B3C2B6DD-E771-39E5-64EF-38DD16319D2E}"/>
              </a:ext>
            </a:extLst>
          </p:cNvPr>
          <p:cNvPicPr>
            <a:picLocks noChangeAspect="1"/>
          </p:cNvPicPr>
          <p:nvPr/>
        </p:nvPicPr>
        <p:blipFill>
          <a:blip r:embed="rId3"/>
          <a:stretch>
            <a:fillRect/>
          </a:stretch>
        </p:blipFill>
        <p:spPr>
          <a:xfrm>
            <a:off x="560054" y="3390561"/>
            <a:ext cx="4772691" cy="2495898"/>
          </a:xfrm>
          <a:prstGeom prst="rect">
            <a:avLst/>
          </a:prstGeom>
        </p:spPr>
      </p:pic>
    </p:spTree>
    <p:extLst>
      <p:ext uri="{BB962C8B-B14F-4D97-AF65-F5344CB8AC3E}">
        <p14:creationId xmlns:p14="http://schemas.microsoft.com/office/powerpoint/2010/main" val="23853436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23A97-5ED1-E2D7-B910-11A1189379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4AE306-43B0-E82B-9C07-97E933B90165}"/>
              </a:ext>
            </a:extLst>
          </p:cNvPr>
          <p:cNvSpPr>
            <a:spLocks noGrp="1"/>
          </p:cNvSpPr>
          <p:nvPr>
            <p:ph type="title"/>
          </p:nvPr>
        </p:nvSpPr>
        <p:spPr/>
        <p:txBody>
          <a:bodyPr/>
          <a:lstStyle/>
          <a:p>
            <a:r>
              <a:rPr lang="en-US" dirty="0"/>
              <a:t>Process Summary</a:t>
            </a:r>
            <a:br>
              <a:rPr lang="en-US" dirty="0"/>
            </a:br>
            <a:endParaRPr lang="en-US" dirty="0"/>
          </a:p>
        </p:txBody>
      </p:sp>
      <p:sp>
        <p:nvSpPr>
          <p:cNvPr id="5" name="Slide Number Placeholder 4">
            <a:extLst>
              <a:ext uri="{FF2B5EF4-FFF2-40B4-BE49-F238E27FC236}">
                <a16:creationId xmlns:a16="http://schemas.microsoft.com/office/drawing/2014/main" id="{3840CEF9-47DA-4BA8-CD44-B17F79EFF28F}"/>
              </a:ext>
            </a:extLst>
          </p:cNvPr>
          <p:cNvSpPr>
            <a:spLocks noGrp="1"/>
          </p:cNvSpPr>
          <p:nvPr>
            <p:ph type="sldNum" sz="quarter" idx="12"/>
          </p:nvPr>
        </p:nvSpPr>
        <p:spPr/>
        <p:txBody>
          <a:bodyPr/>
          <a:lstStyle/>
          <a:p>
            <a:fld id="{5B183420-2B76-864B-A38F-5B19AD9C35DC}" type="slidenum">
              <a:rPr lang="en-US" smtClean="0"/>
              <a:t>62</a:t>
            </a:fld>
            <a:endParaRPr lang="en-US"/>
          </a:p>
        </p:txBody>
      </p:sp>
      <p:graphicFrame>
        <p:nvGraphicFramePr>
          <p:cNvPr id="7" name="Content Placeholder 4">
            <a:extLst>
              <a:ext uri="{FF2B5EF4-FFF2-40B4-BE49-F238E27FC236}">
                <a16:creationId xmlns:a16="http://schemas.microsoft.com/office/drawing/2014/main" id="{D23ED5EF-8F3A-9288-0DBF-30FB0EEE2C31}"/>
              </a:ext>
            </a:extLst>
          </p:cNvPr>
          <p:cNvGraphicFramePr>
            <a:graphicFrameLocks noGrp="1"/>
          </p:cNvGraphicFramePr>
          <p:nvPr>
            <p:ph idx="1"/>
            <p:extLst>
              <p:ext uri="{D42A27DB-BD31-4B8C-83A1-F6EECF244321}">
                <p14:modId xmlns:p14="http://schemas.microsoft.com/office/powerpoint/2010/main" val="392656040"/>
              </p:ext>
            </p:extLst>
          </p:nvPr>
        </p:nvGraphicFramePr>
        <p:xfrm>
          <a:off x="282575" y="1535113"/>
          <a:ext cx="11503025" cy="4351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2734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BDD94-54C6-FB96-EC6A-31F94D3123C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850BD1-0404-D5A5-EEFF-19D69C5CF953}"/>
              </a:ext>
            </a:extLst>
          </p:cNvPr>
          <p:cNvSpPr>
            <a:spLocks noGrp="1"/>
          </p:cNvSpPr>
          <p:nvPr>
            <p:ph sz="half" idx="1"/>
          </p:nvPr>
        </p:nvSpPr>
        <p:spPr>
          <a:xfrm>
            <a:off x="4640382" y="2582427"/>
            <a:ext cx="2911234" cy="846573"/>
          </a:xfrm>
        </p:spPr>
        <p:txBody>
          <a:bodyPr/>
          <a:lstStyle/>
          <a:p>
            <a:r>
              <a:rPr lang="en-US" sz="9600" dirty="0">
                <a:solidFill>
                  <a:schemeClr val="tx1"/>
                </a:solidFill>
              </a:rPr>
              <a:t>Q&amp;A</a:t>
            </a:r>
          </a:p>
        </p:txBody>
      </p:sp>
      <p:sp>
        <p:nvSpPr>
          <p:cNvPr id="5" name="Slide Number Placeholder 4">
            <a:extLst>
              <a:ext uri="{FF2B5EF4-FFF2-40B4-BE49-F238E27FC236}">
                <a16:creationId xmlns:a16="http://schemas.microsoft.com/office/drawing/2014/main" id="{D6D9E7D4-B17F-BE7A-024F-FF67A41CA91A}"/>
              </a:ext>
            </a:extLst>
          </p:cNvPr>
          <p:cNvSpPr>
            <a:spLocks noGrp="1"/>
          </p:cNvSpPr>
          <p:nvPr>
            <p:ph type="sldNum" sz="quarter" idx="12"/>
          </p:nvPr>
        </p:nvSpPr>
        <p:spPr/>
        <p:txBody>
          <a:bodyPr/>
          <a:lstStyle/>
          <a:p>
            <a:fld id="{5B183420-2B76-864B-A38F-5B19AD9C35DC}" type="slidenum">
              <a:rPr lang="en-US" smtClean="0"/>
              <a:t>63</a:t>
            </a:fld>
            <a:endParaRPr lang="en-US"/>
          </a:p>
        </p:txBody>
      </p:sp>
    </p:spTree>
    <p:extLst>
      <p:ext uri="{BB962C8B-B14F-4D97-AF65-F5344CB8AC3E}">
        <p14:creationId xmlns:p14="http://schemas.microsoft.com/office/powerpoint/2010/main" val="17821315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5D898-1FE0-3E3F-0C7D-385EE8DFCD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9494BB-D4A1-DEBA-96E4-27DE6E035BCE}"/>
              </a:ext>
            </a:extLst>
          </p:cNvPr>
          <p:cNvSpPr>
            <a:spLocks noGrp="1"/>
          </p:cNvSpPr>
          <p:nvPr>
            <p:ph type="title"/>
          </p:nvPr>
        </p:nvSpPr>
        <p:spPr/>
        <p:txBody>
          <a:bodyPr/>
          <a:lstStyle/>
          <a:p>
            <a:r>
              <a:rPr lang="en-US" dirty="0">
                <a:solidFill>
                  <a:srgbClr val="0034A9"/>
                </a:solidFill>
                <a:latin typeface="Oswald Medium" pitchFamily="2" charset="77"/>
              </a:rPr>
              <a:t>Foundation - Endowments</a:t>
            </a:r>
          </a:p>
        </p:txBody>
      </p:sp>
      <p:sp>
        <p:nvSpPr>
          <p:cNvPr id="5" name="Slide Number Placeholder 4">
            <a:extLst>
              <a:ext uri="{FF2B5EF4-FFF2-40B4-BE49-F238E27FC236}">
                <a16:creationId xmlns:a16="http://schemas.microsoft.com/office/drawing/2014/main" id="{C681FA27-FA3F-1F13-8584-FDFE8D742E4D}"/>
              </a:ext>
            </a:extLst>
          </p:cNvPr>
          <p:cNvSpPr>
            <a:spLocks noGrp="1"/>
          </p:cNvSpPr>
          <p:nvPr>
            <p:ph type="sldNum" sz="quarter" idx="12"/>
          </p:nvPr>
        </p:nvSpPr>
        <p:spPr/>
        <p:txBody>
          <a:bodyPr/>
          <a:lstStyle/>
          <a:p>
            <a:fld id="{5B183420-2B76-864B-A38F-5B19AD9C35DC}" type="slidenum">
              <a:rPr lang="en-US" smtClean="0"/>
              <a:t>64</a:t>
            </a:fld>
            <a:endParaRPr lang="en-US"/>
          </a:p>
        </p:txBody>
      </p:sp>
      <p:sp>
        <p:nvSpPr>
          <p:cNvPr id="10" name="Subtitle 2">
            <a:extLst>
              <a:ext uri="{FF2B5EF4-FFF2-40B4-BE49-F238E27FC236}">
                <a16:creationId xmlns:a16="http://schemas.microsoft.com/office/drawing/2014/main" id="{B04302F5-2278-6556-B9E5-8C8AC724554B}"/>
              </a:ext>
            </a:extLst>
          </p:cNvPr>
          <p:cNvSpPr txBox="1">
            <a:spLocks/>
          </p:cNvSpPr>
          <p:nvPr/>
        </p:nvSpPr>
        <p:spPr>
          <a:xfrm>
            <a:off x="761253" y="1358123"/>
            <a:ext cx="10463338" cy="4737877"/>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2"/>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sz="3200" dirty="0">
                <a:solidFill>
                  <a:schemeClr val="tx1"/>
                </a:solidFill>
                <a:latin typeface="+mn-lt"/>
              </a:rPr>
              <a:t>What is an endowment? </a:t>
            </a:r>
          </a:p>
          <a:p>
            <a:pPr marL="914400" lvl="1" indent="-457200">
              <a:buFont typeface="Arial" panose="020B0604020202020204" pitchFamily="34" charset="0"/>
              <a:buChar char="•"/>
            </a:pPr>
            <a:r>
              <a:rPr lang="en-US" sz="2800" dirty="0">
                <a:solidFill>
                  <a:schemeClr val="tx1"/>
                </a:solidFill>
                <a:latin typeface="+mn-lt"/>
              </a:rPr>
              <a:t>Permanent investment fund built from donations </a:t>
            </a:r>
          </a:p>
          <a:p>
            <a:pPr marL="914400" lvl="1" indent="-457200">
              <a:buFont typeface="Arial" panose="020B0604020202020204" pitchFamily="34" charset="0"/>
              <a:buChar char="•"/>
            </a:pPr>
            <a:r>
              <a:rPr lang="en-US" sz="2800" dirty="0">
                <a:solidFill>
                  <a:schemeClr val="tx1"/>
                </a:solidFill>
                <a:latin typeface="+mn-lt"/>
              </a:rPr>
              <a:t>Principal kept intact</a:t>
            </a:r>
          </a:p>
          <a:p>
            <a:pPr marL="914400" lvl="1" indent="-457200">
              <a:buFont typeface="Arial" panose="020B0604020202020204" pitchFamily="34" charset="0"/>
              <a:buChar char="•"/>
            </a:pPr>
            <a:r>
              <a:rPr lang="en-US" sz="2800" dirty="0">
                <a:solidFill>
                  <a:schemeClr val="tx1"/>
                </a:solidFill>
                <a:latin typeface="+mn-lt"/>
              </a:rPr>
              <a:t>Investment earnings fund designated purpose</a:t>
            </a:r>
          </a:p>
          <a:p>
            <a:pPr marL="914400" lvl="1" indent="-457200">
              <a:buFont typeface="Arial" panose="020B0604020202020204" pitchFamily="34" charset="0"/>
              <a:buChar char="•"/>
            </a:pPr>
            <a:endParaRPr lang="en-US" sz="2400" dirty="0">
              <a:solidFill>
                <a:schemeClr val="tx1"/>
              </a:solidFill>
              <a:latin typeface="+mn-lt"/>
            </a:endParaRPr>
          </a:p>
          <a:p>
            <a:pPr marL="457200" indent="-457200">
              <a:buFont typeface="Arial" panose="020B0604020202020204" pitchFamily="34" charset="0"/>
              <a:buChar char="•"/>
            </a:pPr>
            <a:r>
              <a:rPr lang="en-US" sz="3200" dirty="0">
                <a:solidFill>
                  <a:schemeClr val="tx1"/>
                </a:solidFill>
                <a:latin typeface="+mn-lt"/>
              </a:rPr>
              <a:t>Endowment principal (E0) vs. spend fund (SE/PE)</a:t>
            </a:r>
          </a:p>
          <a:p>
            <a:pPr marL="914400" lvl="1" indent="-457200">
              <a:buFont typeface="Arial" panose="020B0604020202020204" pitchFamily="34" charset="0"/>
              <a:buChar char="•"/>
            </a:pPr>
            <a:r>
              <a:rPr lang="en-US" sz="2800" dirty="0">
                <a:solidFill>
                  <a:schemeClr val="tx1"/>
                </a:solidFill>
                <a:latin typeface="+mn-lt"/>
              </a:rPr>
              <a:t>E0 designates the principal/permanent portion of the endowment </a:t>
            </a:r>
          </a:p>
          <a:p>
            <a:pPr marL="914400" lvl="1" indent="-457200">
              <a:buFont typeface="Arial" panose="020B0604020202020204" pitchFamily="34" charset="0"/>
              <a:buChar char="•"/>
            </a:pPr>
            <a:r>
              <a:rPr lang="en-US" sz="2800" dirty="0">
                <a:solidFill>
                  <a:schemeClr val="tx1"/>
                </a:solidFill>
                <a:latin typeface="+mn-lt"/>
              </a:rPr>
              <a:t>SE/PE designates the amount that is allowed to be spent </a:t>
            </a:r>
          </a:p>
          <a:p>
            <a:pPr marL="914400" lvl="1" indent="-457200">
              <a:buFont typeface="Arial" panose="020B0604020202020204" pitchFamily="34" charset="0"/>
              <a:buChar char="•"/>
            </a:pPr>
            <a:r>
              <a:rPr lang="en-US" sz="2800" dirty="0">
                <a:solidFill>
                  <a:schemeClr val="tx1"/>
                </a:solidFill>
                <a:latin typeface="+mn-lt"/>
              </a:rPr>
              <a:t>SE for scholarship endowments and PE for programming endowments</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13216165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F6C2E-2DCA-06B6-3CBB-A694D3B664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3CB2F7-3688-07DD-FD61-17A86BD99801}"/>
              </a:ext>
            </a:extLst>
          </p:cNvPr>
          <p:cNvSpPr>
            <a:spLocks noGrp="1"/>
          </p:cNvSpPr>
          <p:nvPr>
            <p:ph type="title"/>
          </p:nvPr>
        </p:nvSpPr>
        <p:spPr/>
        <p:txBody>
          <a:bodyPr/>
          <a:lstStyle/>
          <a:p>
            <a:r>
              <a:rPr lang="en-US" dirty="0">
                <a:solidFill>
                  <a:srgbClr val="0034A9"/>
                </a:solidFill>
                <a:latin typeface="Oswald Medium" pitchFamily="2" charset="77"/>
              </a:rPr>
              <a:t>Foundation - Endowments</a:t>
            </a:r>
          </a:p>
        </p:txBody>
      </p:sp>
      <p:sp>
        <p:nvSpPr>
          <p:cNvPr id="5" name="Slide Number Placeholder 4">
            <a:extLst>
              <a:ext uri="{FF2B5EF4-FFF2-40B4-BE49-F238E27FC236}">
                <a16:creationId xmlns:a16="http://schemas.microsoft.com/office/drawing/2014/main" id="{B86007EA-0C62-A820-3F1F-76CA9DFAA6F6}"/>
              </a:ext>
            </a:extLst>
          </p:cNvPr>
          <p:cNvSpPr>
            <a:spLocks noGrp="1"/>
          </p:cNvSpPr>
          <p:nvPr>
            <p:ph type="sldNum" sz="quarter" idx="12"/>
          </p:nvPr>
        </p:nvSpPr>
        <p:spPr/>
        <p:txBody>
          <a:bodyPr/>
          <a:lstStyle/>
          <a:p>
            <a:fld id="{5B183420-2B76-864B-A38F-5B19AD9C35DC}" type="slidenum">
              <a:rPr lang="en-US" smtClean="0"/>
              <a:t>65</a:t>
            </a:fld>
            <a:endParaRPr lang="en-US"/>
          </a:p>
        </p:txBody>
      </p:sp>
      <p:sp>
        <p:nvSpPr>
          <p:cNvPr id="3" name="Subtitle 2">
            <a:extLst>
              <a:ext uri="{FF2B5EF4-FFF2-40B4-BE49-F238E27FC236}">
                <a16:creationId xmlns:a16="http://schemas.microsoft.com/office/drawing/2014/main" id="{0442B985-B60A-BEF3-C4AA-F208B59616FF}"/>
              </a:ext>
            </a:extLst>
          </p:cNvPr>
          <p:cNvSpPr txBox="1">
            <a:spLocks/>
          </p:cNvSpPr>
          <p:nvPr/>
        </p:nvSpPr>
        <p:spPr>
          <a:xfrm>
            <a:off x="761253" y="1505338"/>
            <a:ext cx="10609112" cy="4709932"/>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2"/>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sz="3200" dirty="0">
                <a:solidFill>
                  <a:schemeClr val="tx1"/>
                </a:solidFill>
                <a:latin typeface="+mn-lt"/>
              </a:rPr>
              <a:t>Annual spend distribution</a:t>
            </a:r>
          </a:p>
          <a:p>
            <a:pPr marL="914400" lvl="1" indent="-457200">
              <a:buFont typeface="Arial" panose="020B0604020202020204" pitchFamily="34" charset="0"/>
              <a:buChar char="•"/>
            </a:pPr>
            <a:r>
              <a:rPr lang="en-US" sz="2800" dirty="0">
                <a:solidFill>
                  <a:schemeClr val="tx1"/>
                </a:solidFill>
                <a:latin typeface="+mn-lt"/>
              </a:rPr>
              <a:t>Determined by Foundation Investment Policy</a:t>
            </a:r>
          </a:p>
          <a:p>
            <a:pPr marL="914400" lvl="1" indent="-457200">
              <a:buFont typeface="Arial" panose="020B0604020202020204" pitchFamily="34" charset="0"/>
              <a:buChar char="•"/>
            </a:pPr>
            <a:r>
              <a:rPr lang="en-US" sz="2800" dirty="0">
                <a:solidFill>
                  <a:schemeClr val="tx1"/>
                </a:solidFill>
                <a:latin typeface="+mn-lt"/>
              </a:rPr>
              <a:t>4% of average market value over the last three years</a:t>
            </a:r>
          </a:p>
          <a:p>
            <a:pPr marL="914400" lvl="1" indent="-457200">
              <a:buFont typeface="Arial" panose="020B0604020202020204" pitchFamily="34" charset="0"/>
              <a:buChar char="•"/>
            </a:pPr>
            <a:r>
              <a:rPr lang="en-US" sz="2800" dirty="0">
                <a:solidFill>
                  <a:schemeClr val="tx1"/>
                </a:solidFill>
                <a:latin typeface="+mn-lt"/>
              </a:rPr>
              <a:t>Recorded at start of fiscal year each July</a:t>
            </a:r>
          </a:p>
          <a:p>
            <a:pPr lvl="1"/>
            <a:endParaRPr lang="en-US" sz="2400" dirty="0">
              <a:solidFill>
                <a:schemeClr val="tx1"/>
              </a:solidFill>
              <a:latin typeface="+mn-lt"/>
            </a:endParaRPr>
          </a:p>
          <a:p>
            <a:pPr marL="457200" indent="-457200">
              <a:buFont typeface="Arial" panose="020B0604020202020204" pitchFamily="34" charset="0"/>
              <a:buChar char="•"/>
            </a:pPr>
            <a:r>
              <a:rPr lang="en-US" sz="3200" dirty="0">
                <a:solidFill>
                  <a:schemeClr val="tx1"/>
                </a:solidFill>
                <a:latin typeface="+mn-lt"/>
              </a:rPr>
              <a:t>Unspent funds</a:t>
            </a:r>
          </a:p>
          <a:p>
            <a:pPr marL="914400" lvl="1" indent="-457200">
              <a:buFont typeface="Arial" panose="020B0604020202020204" pitchFamily="34" charset="0"/>
              <a:buChar char="•"/>
            </a:pPr>
            <a:r>
              <a:rPr lang="en-US" sz="2800" dirty="0">
                <a:solidFill>
                  <a:schemeClr val="tx1"/>
                </a:solidFill>
                <a:latin typeface="+mn-lt"/>
              </a:rPr>
              <a:t>Importance of fully utilizing funds</a:t>
            </a:r>
          </a:p>
          <a:p>
            <a:pPr marL="914400" lvl="1" indent="-457200">
              <a:buFont typeface="Arial" panose="020B0604020202020204" pitchFamily="34" charset="0"/>
              <a:buChar char="•"/>
            </a:pPr>
            <a:r>
              <a:rPr lang="en-US" sz="2800" dirty="0">
                <a:solidFill>
                  <a:schemeClr val="tx1"/>
                </a:solidFill>
                <a:latin typeface="+mn-lt"/>
              </a:rPr>
              <a:t>Reviewed annually</a:t>
            </a:r>
          </a:p>
          <a:p>
            <a:pPr marL="914400" lvl="1" indent="-457200">
              <a:buFont typeface="Arial" panose="020B0604020202020204" pitchFamily="34" charset="0"/>
              <a:buChar char="•"/>
            </a:pPr>
            <a:r>
              <a:rPr lang="en-US" sz="2800" dirty="0">
                <a:solidFill>
                  <a:schemeClr val="tx1"/>
                </a:solidFill>
                <a:latin typeface="+mn-lt"/>
              </a:rPr>
              <a:t>Possibility of reinvestment</a:t>
            </a:r>
          </a:p>
          <a:p>
            <a:pPr marL="914400" lvl="1" indent="-457200">
              <a:buFont typeface="Arial" panose="020B0604020202020204" pitchFamily="34" charset="0"/>
              <a:buChar char="•"/>
            </a:pPr>
            <a:endParaRPr lang="en-US" sz="2400" dirty="0"/>
          </a:p>
          <a:p>
            <a:pPr marL="914400" lvl="1" indent="-457200">
              <a:buFont typeface="Arial" panose="020B0604020202020204" pitchFamily="34" charset="0"/>
              <a:buChar char="•"/>
            </a:pPr>
            <a:endParaRPr lang="en-US" dirty="0"/>
          </a:p>
        </p:txBody>
      </p:sp>
    </p:spTree>
    <p:extLst>
      <p:ext uri="{BB962C8B-B14F-4D97-AF65-F5344CB8AC3E}">
        <p14:creationId xmlns:p14="http://schemas.microsoft.com/office/powerpoint/2010/main" val="3639180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1CAC3-489F-753C-38CB-0E409D37AC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2911F6-440E-4FEB-4B80-D173E7C5A0BF}"/>
              </a:ext>
            </a:extLst>
          </p:cNvPr>
          <p:cNvSpPr>
            <a:spLocks noGrp="1"/>
          </p:cNvSpPr>
          <p:nvPr>
            <p:ph type="title"/>
          </p:nvPr>
        </p:nvSpPr>
        <p:spPr/>
        <p:txBody>
          <a:bodyPr/>
          <a:lstStyle/>
          <a:p>
            <a:r>
              <a:rPr lang="en-US" dirty="0">
                <a:solidFill>
                  <a:srgbClr val="0034A9"/>
                </a:solidFill>
                <a:latin typeface="Oswald Medium" pitchFamily="2" charset="77"/>
              </a:rPr>
              <a:t>Foundation - Fund Balance</a:t>
            </a:r>
          </a:p>
        </p:txBody>
      </p:sp>
      <p:sp>
        <p:nvSpPr>
          <p:cNvPr id="5" name="Slide Number Placeholder 4">
            <a:extLst>
              <a:ext uri="{FF2B5EF4-FFF2-40B4-BE49-F238E27FC236}">
                <a16:creationId xmlns:a16="http://schemas.microsoft.com/office/drawing/2014/main" id="{E1B3656D-9721-F485-823A-E34101200788}"/>
              </a:ext>
            </a:extLst>
          </p:cNvPr>
          <p:cNvSpPr>
            <a:spLocks noGrp="1"/>
          </p:cNvSpPr>
          <p:nvPr>
            <p:ph type="sldNum" sz="quarter" idx="12"/>
          </p:nvPr>
        </p:nvSpPr>
        <p:spPr/>
        <p:txBody>
          <a:bodyPr/>
          <a:lstStyle/>
          <a:p>
            <a:fld id="{5B183420-2B76-864B-A38F-5B19AD9C35DC}" type="slidenum">
              <a:rPr lang="en-US" smtClean="0"/>
              <a:t>66</a:t>
            </a:fld>
            <a:endParaRPr lang="en-US"/>
          </a:p>
        </p:txBody>
      </p:sp>
      <p:sp>
        <p:nvSpPr>
          <p:cNvPr id="4" name="Subtitle 2">
            <a:extLst>
              <a:ext uri="{FF2B5EF4-FFF2-40B4-BE49-F238E27FC236}">
                <a16:creationId xmlns:a16="http://schemas.microsoft.com/office/drawing/2014/main" id="{0B8D46F3-791C-5F0B-5D41-86A1FA3EFCDC}"/>
              </a:ext>
            </a:extLst>
          </p:cNvPr>
          <p:cNvSpPr txBox="1">
            <a:spLocks/>
          </p:cNvSpPr>
          <p:nvPr/>
        </p:nvSpPr>
        <p:spPr>
          <a:xfrm>
            <a:off x="579663" y="1391478"/>
            <a:ext cx="10989485" cy="4797287"/>
          </a:xfrm>
          <a:prstGeom prst="rect">
            <a:avLst/>
          </a:prstGeom>
        </p:spPr>
        <p:txBody>
          <a:bodyPr vert="horz" lIns="0" tIns="45720" rIns="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2"/>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1200"/>
              </a:spcBef>
              <a:buFont typeface="Arial" panose="020B0604020202020204" pitchFamily="34" charset="0"/>
              <a:buChar char="•"/>
            </a:pPr>
            <a:r>
              <a:rPr lang="en-US" sz="3200" dirty="0">
                <a:solidFill>
                  <a:schemeClr val="tx1"/>
                </a:solidFill>
                <a:latin typeface="+mn-lt"/>
              </a:rPr>
              <a:t>Fund Balance vs. Cash Available</a:t>
            </a:r>
          </a:p>
          <a:p>
            <a:pPr marL="457200" indent="-457200">
              <a:spcBef>
                <a:spcPts val="1200"/>
              </a:spcBef>
              <a:buFont typeface="Arial" panose="020B0604020202020204" pitchFamily="34" charset="0"/>
              <a:buChar char="•"/>
            </a:pPr>
            <a:r>
              <a:rPr lang="en-US" sz="3200" dirty="0">
                <a:solidFill>
                  <a:schemeClr val="tx1"/>
                </a:solidFill>
                <a:latin typeface="+mn-lt"/>
              </a:rPr>
              <a:t>Can be impacted by pledges</a:t>
            </a:r>
          </a:p>
          <a:p>
            <a:pPr marL="914400" lvl="1" indent="-457200">
              <a:spcBef>
                <a:spcPts val="1200"/>
              </a:spcBef>
              <a:buFont typeface="Arial" panose="020B0604020202020204" pitchFamily="34" charset="0"/>
              <a:buChar char="•"/>
            </a:pPr>
            <a:r>
              <a:rPr lang="en-US" sz="2800" dirty="0">
                <a:solidFill>
                  <a:schemeClr val="tx1"/>
                </a:solidFill>
                <a:latin typeface="+mn-lt"/>
              </a:rPr>
              <a:t>Pledges are promised donations that have not yet been received in cash</a:t>
            </a:r>
          </a:p>
          <a:p>
            <a:pPr marL="457200" indent="-457200">
              <a:spcBef>
                <a:spcPts val="1200"/>
              </a:spcBef>
              <a:buFont typeface="Arial" panose="020B0604020202020204" pitchFamily="34" charset="0"/>
              <a:buChar char="•"/>
            </a:pPr>
            <a:r>
              <a:rPr lang="en-US" sz="3200" dirty="0">
                <a:solidFill>
                  <a:schemeClr val="tx1"/>
                </a:solidFill>
                <a:latin typeface="+mn-lt"/>
              </a:rPr>
              <a:t>Important to ensure correct balance is used to avoid funds incurring cash deficits</a:t>
            </a:r>
          </a:p>
          <a:p>
            <a:pPr marL="457200" indent="-457200">
              <a:spcBef>
                <a:spcPts val="1200"/>
              </a:spcBef>
              <a:buFont typeface="Arial" panose="020B0604020202020204" pitchFamily="34" charset="0"/>
              <a:buChar char="•"/>
            </a:pPr>
            <a:r>
              <a:rPr lang="en-US" sz="3200" dirty="0">
                <a:solidFill>
                  <a:schemeClr val="tx1"/>
                </a:solidFill>
                <a:latin typeface="+mn-lt"/>
              </a:rPr>
              <a:t>Our team monitors for deficits monthly</a:t>
            </a:r>
          </a:p>
          <a:p>
            <a:pPr marL="457200" indent="-457200">
              <a:spcBef>
                <a:spcPts val="1200"/>
              </a:spcBef>
              <a:buFont typeface="Arial" panose="020B0604020202020204" pitchFamily="34" charset="0"/>
              <a:buChar char="•"/>
            </a:pPr>
            <a:r>
              <a:rPr lang="en-US" sz="3200" dirty="0">
                <a:solidFill>
                  <a:schemeClr val="tx1"/>
                </a:solidFill>
                <a:latin typeface="+mn-lt"/>
              </a:rPr>
              <a:t>Reach out if any questions or concerns so we can help you determine accurate balance available prior to incurring expenses </a:t>
            </a:r>
          </a:p>
        </p:txBody>
      </p:sp>
    </p:spTree>
    <p:extLst>
      <p:ext uri="{BB962C8B-B14F-4D97-AF65-F5344CB8AC3E}">
        <p14:creationId xmlns:p14="http://schemas.microsoft.com/office/powerpoint/2010/main" val="14217446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AD44D-CF20-58EF-E9FC-6EAFE2D539F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FD114-4C88-0683-249F-4A18717B1576}"/>
              </a:ext>
            </a:extLst>
          </p:cNvPr>
          <p:cNvSpPr>
            <a:spLocks noGrp="1"/>
          </p:cNvSpPr>
          <p:nvPr>
            <p:ph sz="half" idx="1"/>
          </p:nvPr>
        </p:nvSpPr>
        <p:spPr>
          <a:xfrm>
            <a:off x="4640382" y="2582427"/>
            <a:ext cx="2911234" cy="846573"/>
          </a:xfrm>
        </p:spPr>
        <p:txBody>
          <a:bodyPr/>
          <a:lstStyle/>
          <a:p>
            <a:r>
              <a:rPr lang="en-US" sz="9600" dirty="0">
                <a:solidFill>
                  <a:schemeClr val="tx1"/>
                </a:solidFill>
              </a:rPr>
              <a:t>Q&amp;A</a:t>
            </a:r>
          </a:p>
        </p:txBody>
      </p:sp>
      <p:sp>
        <p:nvSpPr>
          <p:cNvPr id="5" name="Slide Number Placeholder 4">
            <a:extLst>
              <a:ext uri="{FF2B5EF4-FFF2-40B4-BE49-F238E27FC236}">
                <a16:creationId xmlns:a16="http://schemas.microsoft.com/office/drawing/2014/main" id="{9117D1FB-4046-10B7-DD7A-6F23E79CD6E8}"/>
              </a:ext>
            </a:extLst>
          </p:cNvPr>
          <p:cNvSpPr>
            <a:spLocks noGrp="1"/>
          </p:cNvSpPr>
          <p:nvPr>
            <p:ph type="sldNum" sz="quarter" idx="12"/>
          </p:nvPr>
        </p:nvSpPr>
        <p:spPr/>
        <p:txBody>
          <a:bodyPr/>
          <a:lstStyle/>
          <a:p>
            <a:fld id="{5B183420-2B76-864B-A38F-5B19AD9C35DC}" type="slidenum">
              <a:rPr lang="en-US" smtClean="0"/>
              <a:t>67</a:t>
            </a:fld>
            <a:endParaRPr lang="en-US"/>
          </a:p>
        </p:txBody>
      </p:sp>
    </p:spTree>
    <p:extLst>
      <p:ext uri="{BB962C8B-B14F-4D97-AF65-F5344CB8AC3E}">
        <p14:creationId xmlns:p14="http://schemas.microsoft.com/office/powerpoint/2010/main" val="40140683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8EBD54-C573-B9EB-3814-DC9EADDCEB55}"/>
              </a:ext>
            </a:extLst>
          </p:cNvPr>
          <p:cNvSpPr>
            <a:spLocks noGrp="1"/>
          </p:cNvSpPr>
          <p:nvPr>
            <p:ph type="ctrTitle"/>
          </p:nvPr>
        </p:nvSpPr>
        <p:spPr/>
        <p:txBody>
          <a:bodyPr/>
          <a:lstStyle/>
          <a:p>
            <a:endParaRPr lang="en-US"/>
          </a:p>
        </p:txBody>
      </p:sp>
      <p:sp>
        <p:nvSpPr>
          <p:cNvPr id="4" name="Subtitle 3">
            <a:extLst>
              <a:ext uri="{FF2B5EF4-FFF2-40B4-BE49-F238E27FC236}">
                <a16:creationId xmlns:a16="http://schemas.microsoft.com/office/drawing/2014/main" id="{8BF955A5-3CEA-1428-B90A-9A6F48E5861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00407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12A81-61C9-8FDF-35DA-9C899F9DF5C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60FB8BC-548E-5A30-3F3A-BF36D85C736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644816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00666-F334-10E6-9552-158EFA2C27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A5BD77-E725-566D-FF0B-D40C12B54567}"/>
              </a:ext>
            </a:extLst>
          </p:cNvPr>
          <p:cNvSpPr>
            <a:spLocks noGrp="1"/>
          </p:cNvSpPr>
          <p:nvPr>
            <p:ph type="title"/>
          </p:nvPr>
        </p:nvSpPr>
        <p:spPr/>
        <p:txBody>
          <a:bodyPr/>
          <a:lstStyle/>
          <a:p>
            <a:r>
              <a:rPr lang="en-US" dirty="0"/>
              <a:t>Overview of </a:t>
            </a:r>
            <a:r>
              <a:rPr lang="en-US" dirty="0" err="1"/>
              <a:t>Chartfield</a:t>
            </a:r>
            <a:r>
              <a:rPr lang="en-US" dirty="0"/>
              <a:t> Request Form</a:t>
            </a:r>
          </a:p>
        </p:txBody>
      </p:sp>
      <p:sp>
        <p:nvSpPr>
          <p:cNvPr id="3" name="Content Placeholder 2">
            <a:extLst>
              <a:ext uri="{FF2B5EF4-FFF2-40B4-BE49-F238E27FC236}">
                <a16:creationId xmlns:a16="http://schemas.microsoft.com/office/drawing/2014/main" id="{B38C50B7-6CA4-7EAB-F504-8170E6F622B7}"/>
              </a:ext>
            </a:extLst>
          </p:cNvPr>
          <p:cNvSpPr>
            <a:spLocks noGrp="1"/>
          </p:cNvSpPr>
          <p:nvPr>
            <p:ph sz="half" idx="1"/>
          </p:nvPr>
        </p:nvSpPr>
        <p:spPr>
          <a:xfrm>
            <a:off x="281939" y="1329856"/>
            <a:ext cx="11554461" cy="4728043"/>
          </a:xfrm>
        </p:spPr>
        <p:txBody>
          <a:bodyPr/>
          <a:lstStyle/>
          <a:p>
            <a:r>
              <a:rPr lang="en-US" dirty="0">
                <a:solidFill>
                  <a:schemeClr val="accent5"/>
                </a:solidFill>
              </a:rPr>
              <a:t>Select from 3 Options (multiple options can be selected)</a:t>
            </a:r>
          </a:p>
          <a:p>
            <a:pPr marL="342900" indent="-342900">
              <a:buFont typeface="Arial" panose="020B0604020202020204" pitchFamily="34" charset="0"/>
              <a:buChar char="•"/>
            </a:pPr>
            <a:r>
              <a:rPr lang="en-US" dirty="0">
                <a:solidFill>
                  <a:schemeClr val="accent5"/>
                </a:solidFill>
              </a:rPr>
              <a:t>Option 1: Request New </a:t>
            </a:r>
            <a:r>
              <a:rPr lang="en-US" dirty="0" err="1">
                <a:solidFill>
                  <a:schemeClr val="accent5"/>
                </a:solidFill>
              </a:rPr>
              <a:t>Chartfields</a:t>
            </a:r>
            <a:endParaRPr lang="en-US" dirty="0">
              <a:solidFill>
                <a:schemeClr val="accent5"/>
              </a:solidFill>
            </a:endParaRPr>
          </a:p>
          <a:p>
            <a:pPr marL="800100" lvl="1" indent="-342900">
              <a:buFont typeface="Arial" panose="020B0604020202020204" pitchFamily="34" charset="0"/>
              <a:buChar char="•"/>
            </a:pPr>
            <a:r>
              <a:rPr lang="en-US" sz="1800" dirty="0">
                <a:solidFill>
                  <a:schemeClr val="accent5"/>
                </a:solidFill>
              </a:rPr>
              <a:t>Fund/Dept: complete sections 1 through 3</a:t>
            </a:r>
          </a:p>
          <a:p>
            <a:pPr marL="1257300" lvl="2" indent="-342900">
              <a:buFont typeface="Arial" panose="020B0604020202020204" pitchFamily="34" charset="0"/>
              <a:buChar char="•"/>
            </a:pPr>
            <a:r>
              <a:rPr lang="en-US" sz="1600" dirty="0">
                <a:solidFill>
                  <a:schemeClr val="accent5"/>
                </a:solidFill>
              </a:rPr>
              <a:t>New funds require a trust agreement.</a:t>
            </a:r>
            <a:endParaRPr lang="en-US" sz="1400" dirty="0">
              <a:solidFill>
                <a:schemeClr val="accent5"/>
              </a:solidFill>
            </a:endParaRPr>
          </a:p>
          <a:p>
            <a:pPr marL="800100" lvl="1" indent="-342900">
              <a:buFont typeface="Arial" panose="020B0604020202020204" pitchFamily="34" charset="0"/>
              <a:buChar char="•"/>
            </a:pPr>
            <a:r>
              <a:rPr lang="en-US" sz="1800" dirty="0">
                <a:solidFill>
                  <a:schemeClr val="accent5"/>
                </a:solidFill>
              </a:rPr>
              <a:t>Account, Program, Project, or Class: sections 1 &amp; 3 only.</a:t>
            </a:r>
          </a:p>
          <a:p>
            <a:pPr marL="342900" indent="-342900">
              <a:buFont typeface="Arial" panose="020B0604020202020204" pitchFamily="34" charset="0"/>
              <a:buChar char="•"/>
            </a:pPr>
            <a:r>
              <a:rPr lang="en-US" dirty="0">
                <a:solidFill>
                  <a:schemeClr val="accent5"/>
                </a:solidFill>
              </a:rPr>
              <a:t>Option 2: Modify Existing </a:t>
            </a:r>
            <a:r>
              <a:rPr lang="en-US" dirty="0" err="1">
                <a:solidFill>
                  <a:schemeClr val="accent5"/>
                </a:solidFill>
              </a:rPr>
              <a:t>Chartfields</a:t>
            </a:r>
            <a:endParaRPr lang="en-US" dirty="0">
              <a:solidFill>
                <a:schemeClr val="accent5"/>
              </a:solidFill>
            </a:endParaRPr>
          </a:p>
          <a:p>
            <a:pPr marL="800100" lvl="1" indent="-342900">
              <a:buFont typeface="Arial" panose="020B0604020202020204" pitchFamily="34" charset="0"/>
              <a:buChar char="•"/>
            </a:pPr>
            <a:r>
              <a:rPr lang="en-US" sz="1800" dirty="0">
                <a:solidFill>
                  <a:schemeClr val="accent5"/>
                </a:solidFill>
              </a:rPr>
              <a:t>Includes updating titles or changing effective dates.</a:t>
            </a:r>
          </a:p>
          <a:p>
            <a:pPr marL="800100" lvl="1" indent="-342900">
              <a:buFont typeface="Arial" panose="020B0604020202020204" pitchFamily="34" charset="0"/>
              <a:buChar char="•"/>
            </a:pPr>
            <a:r>
              <a:rPr lang="en-US" sz="1800" dirty="0">
                <a:solidFill>
                  <a:schemeClr val="accent5"/>
                </a:solidFill>
              </a:rPr>
              <a:t>All </a:t>
            </a:r>
            <a:r>
              <a:rPr lang="en-US" sz="1800" dirty="0" err="1">
                <a:solidFill>
                  <a:schemeClr val="accent5"/>
                </a:solidFill>
              </a:rPr>
              <a:t>chartfields</a:t>
            </a:r>
            <a:r>
              <a:rPr lang="en-US" sz="1800" dirty="0">
                <a:solidFill>
                  <a:schemeClr val="accent5"/>
                </a:solidFill>
              </a:rPr>
              <a:t>: complete sections 1 and 3 only.</a:t>
            </a:r>
          </a:p>
          <a:p>
            <a:pPr marL="342900" indent="-342900">
              <a:buFont typeface="Arial" panose="020B0604020202020204" pitchFamily="34" charset="0"/>
              <a:buChar char="•"/>
            </a:pPr>
            <a:r>
              <a:rPr lang="en-US" dirty="0">
                <a:solidFill>
                  <a:schemeClr val="accent5"/>
                </a:solidFill>
              </a:rPr>
              <a:t>Option 2: Inactivate Existing </a:t>
            </a:r>
            <a:r>
              <a:rPr lang="en-US" dirty="0" err="1">
                <a:solidFill>
                  <a:schemeClr val="accent5"/>
                </a:solidFill>
              </a:rPr>
              <a:t>Chartfields</a:t>
            </a:r>
            <a:endParaRPr lang="en-US" dirty="0">
              <a:solidFill>
                <a:schemeClr val="accent5"/>
              </a:solidFill>
            </a:endParaRPr>
          </a:p>
          <a:p>
            <a:pPr marL="800100" lvl="1" indent="-342900">
              <a:buFont typeface="Arial" panose="020B0604020202020204" pitchFamily="34" charset="0"/>
              <a:buChar char="•"/>
            </a:pPr>
            <a:r>
              <a:rPr lang="en-US" sz="1800" dirty="0">
                <a:solidFill>
                  <a:schemeClr val="accent5"/>
                </a:solidFill>
              </a:rPr>
              <a:t>All </a:t>
            </a:r>
            <a:r>
              <a:rPr lang="en-US" sz="1800" dirty="0" err="1">
                <a:solidFill>
                  <a:schemeClr val="accent5"/>
                </a:solidFill>
              </a:rPr>
              <a:t>chartfields</a:t>
            </a:r>
            <a:r>
              <a:rPr lang="en-US" sz="1800" dirty="0">
                <a:solidFill>
                  <a:schemeClr val="accent5"/>
                </a:solidFill>
              </a:rPr>
              <a:t>: complete sections 1 and 3 only.</a:t>
            </a:r>
          </a:p>
          <a:p>
            <a:pPr marL="800100" lvl="1" indent="-342900">
              <a:buFont typeface="Arial" panose="020B0604020202020204" pitchFamily="34" charset="0"/>
              <a:buChar char="•"/>
            </a:pPr>
            <a:r>
              <a:rPr lang="en-US" sz="1800" dirty="0">
                <a:solidFill>
                  <a:schemeClr val="accent5"/>
                </a:solidFill>
              </a:rPr>
              <a:t>Fund/Dept: Check box to remove all signers in section 2 only.</a:t>
            </a:r>
          </a:p>
          <a:p>
            <a:pPr marL="342900" indent="-342900">
              <a:buFont typeface="Arial" panose="020B0604020202020204" pitchFamily="34" charset="0"/>
              <a:buChar char="•"/>
            </a:pPr>
            <a:r>
              <a:rPr lang="en-US" dirty="0">
                <a:solidFill>
                  <a:schemeClr val="accent5"/>
                </a:solidFill>
              </a:rPr>
              <a:t>Option 3: Add/Remove Delegation of Authority</a:t>
            </a:r>
          </a:p>
          <a:p>
            <a:pPr marL="800100" lvl="1" indent="-342900">
              <a:buFont typeface="Arial" panose="020B0604020202020204" pitchFamily="34" charset="0"/>
              <a:buChar char="•"/>
            </a:pPr>
            <a:r>
              <a:rPr lang="en-US" sz="1800" dirty="0">
                <a:solidFill>
                  <a:schemeClr val="accent5"/>
                </a:solidFill>
              </a:rPr>
              <a:t>Use explanation line to indicate reason for adding or removing signers.</a:t>
            </a:r>
          </a:p>
          <a:p>
            <a:pPr marL="800100" lvl="1" indent="-342900">
              <a:buFont typeface="Arial" panose="020B0604020202020204" pitchFamily="34" charset="0"/>
              <a:buChar char="•"/>
            </a:pPr>
            <a:endParaRPr lang="en-US" dirty="0">
              <a:solidFill>
                <a:schemeClr val="accent5"/>
              </a:solidFill>
            </a:endParaRPr>
          </a:p>
          <a:p>
            <a:pPr marL="800100" lvl="1"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2B52EE8B-609B-0790-28E8-6FEEAEBFAB00}"/>
              </a:ext>
            </a:extLst>
          </p:cNvPr>
          <p:cNvSpPr>
            <a:spLocks noGrp="1"/>
          </p:cNvSpPr>
          <p:nvPr>
            <p:ph type="sldNum" sz="quarter" idx="12"/>
          </p:nvPr>
        </p:nvSpPr>
        <p:spPr/>
        <p:txBody>
          <a:bodyPr/>
          <a:lstStyle/>
          <a:p>
            <a:fld id="{5B183420-2B76-864B-A38F-5B19AD9C35DC}" type="slidenum">
              <a:rPr lang="en-US" smtClean="0"/>
              <a:t>7</a:t>
            </a:fld>
            <a:endParaRPr lang="en-US"/>
          </a:p>
        </p:txBody>
      </p:sp>
      <p:pic>
        <p:nvPicPr>
          <p:cNvPr id="13" name="Content Placeholder 12">
            <a:extLst>
              <a:ext uri="{FF2B5EF4-FFF2-40B4-BE49-F238E27FC236}">
                <a16:creationId xmlns:a16="http://schemas.microsoft.com/office/drawing/2014/main" id="{7FA3A97C-A49E-F733-BDF5-77DD06F5CEC3}"/>
              </a:ext>
            </a:extLst>
          </p:cNvPr>
          <p:cNvPicPr>
            <a:picLocks noGrp="1" noChangeAspect="1"/>
          </p:cNvPicPr>
          <p:nvPr>
            <p:ph sz="half" idx="2"/>
          </p:nvPr>
        </p:nvPicPr>
        <p:blipFill>
          <a:blip r:embed="rId3"/>
          <a:srcRect b="50975"/>
          <a:stretch>
            <a:fillRect/>
          </a:stretch>
        </p:blipFill>
        <p:spPr>
          <a:xfrm>
            <a:off x="6691882" y="2999519"/>
            <a:ext cx="5027043" cy="1138362"/>
          </a:xfrm>
          <a:prstGeom prst="rect">
            <a:avLst/>
          </a:prstGeom>
        </p:spPr>
      </p:pic>
    </p:spTree>
    <p:extLst>
      <p:ext uri="{BB962C8B-B14F-4D97-AF65-F5344CB8AC3E}">
        <p14:creationId xmlns:p14="http://schemas.microsoft.com/office/powerpoint/2010/main" val="2205044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C96A8-E243-A061-05A1-2165FA3AA4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DF903B-01C4-7ED4-BD55-223F988EA01A}"/>
              </a:ext>
            </a:extLst>
          </p:cNvPr>
          <p:cNvSpPr>
            <a:spLocks noGrp="1"/>
          </p:cNvSpPr>
          <p:nvPr>
            <p:ph type="title"/>
          </p:nvPr>
        </p:nvSpPr>
        <p:spPr/>
        <p:txBody>
          <a:bodyPr/>
          <a:lstStyle/>
          <a:p>
            <a:r>
              <a:rPr lang="en-US" dirty="0"/>
              <a:t>Example </a:t>
            </a:r>
            <a:r>
              <a:rPr lang="en-US" dirty="0" err="1"/>
              <a:t>Chartfield</a:t>
            </a:r>
            <a:r>
              <a:rPr lang="en-US" dirty="0"/>
              <a:t> Request Forms</a:t>
            </a:r>
          </a:p>
        </p:txBody>
      </p:sp>
      <p:sp>
        <p:nvSpPr>
          <p:cNvPr id="3" name="Content Placeholder 2">
            <a:extLst>
              <a:ext uri="{FF2B5EF4-FFF2-40B4-BE49-F238E27FC236}">
                <a16:creationId xmlns:a16="http://schemas.microsoft.com/office/drawing/2014/main" id="{677A4019-3C3C-A7BB-1945-2AB8EABBE0CE}"/>
              </a:ext>
            </a:extLst>
          </p:cNvPr>
          <p:cNvSpPr>
            <a:spLocks noGrp="1"/>
          </p:cNvSpPr>
          <p:nvPr>
            <p:ph sz="half" idx="1"/>
          </p:nvPr>
        </p:nvSpPr>
        <p:spPr>
          <a:xfrm>
            <a:off x="281939" y="1364974"/>
            <a:ext cx="5661661" cy="4521485"/>
          </a:xfrm>
        </p:spPr>
        <p:txBody>
          <a:bodyPr/>
          <a:lstStyle/>
          <a:p>
            <a:pPr marL="0" indent="0">
              <a:buNone/>
            </a:pPr>
            <a:r>
              <a:rPr lang="en-US" sz="2400" dirty="0">
                <a:solidFill>
                  <a:schemeClr val="accent5"/>
                </a:solidFill>
              </a:rPr>
              <a:t>Request New </a:t>
            </a:r>
            <a:r>
              <a:rPr lang="en-US" sz="2400" dirty="0" err="1">
                <a:solidFill>
                  <a:schemeClr val="accent5"/>
                </a:solidFill>
              </a:rPr>
              <a:t>Chartfields</a:t>
            </a:r>
            <a:endParaRPr lang="en-US" sz="2400" dirty="0">
              <a:solidFill>
                <a:schemeClr val="accent5"/>
              </a:solidFill>
            </a:endParaRPr>
          </a:p>
          <a:p>
            <a:pPr marL="342900" indent="-342900">
              <a:buFont typeface="Arial" panose="020B0604020202020204" pitchFamily="34" charset="0"/>
              <a:buChar char="•"/>
            </a:pPr>
            <a:r>
              <a:rPr lang="en-US" sz="2400" dirty="0">
                <a:solidFill>
                  <a:schemeClr val="accent5"/>
                </a:solidFill>
              </a:rPr>
              <a:t>New miscellaneous trust fund</a:t>
            </a:r>
          </a:p>
          <a:p>
            <a:pPr marL="800100" lvl="1" indent="-342900">
              <a:buFont typeface="Arial" panose="020B0604020202020204" pitchFamily="34" charset="0"/>
              <a:buChar char="•"/>
            </a:pPr>
            <a:r>
              <a:rPr lang="en-US" sz="2400" dirty="0">
                <a:solidFill>
                  <a:schemeClr val="accent5"/>
                </a:solidFill>
              </a:rPr>
              <a:t>Sections 1 through 3</a:t>
            </a:r>
          </a:p>
          <a:p>
            <a:pPr marL="342900" indent="-342900">
              <a:buFont typeface="Arial" panose="020B0604020202020204" pitchFamily="34" charset="0"/>
              <a:buChar char="•"/>
            </a:pPr>
            <a:r>
              <a:rPr lang="en-US" sz="2400" dirty="0">
                <a:solidFill>
                  <a:schemeClr val="accent5"/>
                </a:solidFill>
              </a:rPr>
              <a:t>New project code</a:t>
            </a:r>
          </a:p>
          <a:p>
            <a:pPr marL="800100" lvl="1" indent="-342900">
              <a:buFont typeface="Arial" panose="020B0604020202020204" pitchFamily="34" charset="0"/>
              <a:buChar char="•"/>
            </a:pPr>
            <a:r>
              <a:rPr lang="en-US" sz="2400" dirty="0">
                <a:solidFill>
                  <a:schemeClr val="accent5"/>
                </a:solidFill>
              </a:rPr>
              <a:t>Sections 1 and 3 only</a:t>
            </a:r>
          </a:p>
          <a:p>
            <a:pPr marL="0" indent="0">
              <a:buNone/>
            </a:pPr>
            <a:r>
              <a:rPr lang="en-US" sz="2400" dirty="0">
                <a:solidFill>
                  <a:schemeClr val="accent5"/>
                </a:solidFill>
              </a:rPr>
              <a:t>Modify </a:t>
            </a:r>
            <a:r>
              <a:rPr lang="en-US" sz="2400" dirty="0" err="1">
                <a:solidFill>
                  <a:schemeClr val="accent5"/>
                </a:solidFill>
              </a:rPr>
              <a:t>Chartfields</a:t>
            </a:r>
            <a:endParaRPr lang="en-US" sz="2400" dirty="0">
              <a:solidFill>
                <a:schemeClr val="accent5"/>
              </a:solidFill>
            </a:endParaRPr>
          </a:p>
          <a:p>
            <a:pPr marL="342900" indent="-342900">
              <a:buFont typeface="Arial" panose="020B0604020202020204" pitchFamily="34" charset="0"/>
              <a:buChar char="•"/>
            </a:pPr>
            <a:r>
              <a:rPr lang="en-US" sz="2400" dirty="0">
                <a:solidFill>
                  <a:schemeClr val="accent5"/>
                </a:solidFill>
              </a:rPr>
              <a:t>Update existing department to new division.</a:t>
            </a:r>
          </a:p>
          <a:p>
            <a:pPr marL="0" indent="0">
              <a:buNone/>
            </a:pPr>
            <a:r>
              <a:rPr lang="en-US" sz="2400" dirty="0">
                <a:solidFill>
                  <a:schemeClr val="accent5"/>
                </a:solidFill>
              </a:rPr>
              <a:t>Add/Remove Authorized Signers</a:t>
            </a:r>
          </a:p>
          <a:p>
            <a:pPr marL="342900" indent="-342900">
              <a:buFont typeface="Arial" panose="020B0604020202020204" pitchFamily="34" charset="0"/>
              <a:buChar char="•"/>
            </a:pPr>
            <a:r>
              <a:rPr lang="en-US" sz="2400" dirty="0">
                <a:solidFill>
                  <a:schemeClr val="accent5"/>
                </a:solidFill>
              </a:rPr>
              <a:t>Update authorized signers for department roll up change.</a:t>
            </a:r>
          </a:p>
        </p:txBody>
      </p:sp>
      <p:sp>
        <p:nvSpPr>
          <p:cNvPr id="4" name="Slide Number Placeholder 3">
            <a:extLst>
              <a:ext uri="{FF2B5EF4-FFF2-40B4-BE49-F238E27FC236}">
                <a16:creationId xmlns:a16="http://schemas.microsoft.com/office/drawing/2014/main" id="{E24F4CBA-603A-22E3-5987-799CD67C0A38}"/>
              </a:ext>
            </a:extLst>
          </p:cNvPr>
          <p:cNvSpPr>
            <a:spLocks noGrp="1"/>
          </p:cNvSpPr>
          <p:nvPr>
            <p:ph type="sldNum" sz="quarter" idx="12"/>
          </p:nvPr>
        </p:nvSpPr>
        <p:spPr/>
        <p:txBody>
          <a:bodyPr/>
          <a:lstStyle/>
          <a:p>
            <a:fld id="{5B183420-2B76-864B-A38F-5B19AD9C35DC}" type="slidenum">
              <a:rPr lang="en-US" smtClean="0"/>
              <a:t>8</a:t>
            </a:fld>
            <a:endParaRPr lang="en-US"/>
          </a:p>
        </p:txBody>
      </p:sp>
      <p:pic>
        <p:nvPicPr>
          <p:cNvPr id="17" name="Content Placeholder 16">
            <a:extLst>
              <a:ext uri="{FF2B5EF4-FFF2-40B4-BE49-F238E27FC236}">
                <a16:creationId xmlns:a16="http://schemas.microsoft.com/office/drawing/2014/main" id="{F489F04D-A897-00FC-5CE7-5161586EFABE}"/>
              </a:ext>
            </a:extLst>
          </p:cNvPr>
          <p:cNvPicPr>
            <a:picLocks noGrp="1" noChangeAspect="1"/>
          </p:cNvPicPr>
          <p:nvPr>
            <p:ph sz="half" idx="2"/>
          </p:nvPr>
        </p:nvPicPr>
        <p:blipFill>
          <a:blip r:embed="rId2"/>
          <a:stretch>
            <a:fillRect/>
          </a:stretch>
        </p:blipFill>
        <p:spPr>
          <a:xfrm>
            <a:off x="5943600" y="1046779"/>
            <a:ext cx="5884873" cy="5312255"/>
          </a:xfrm>
          <a:prstGeom prst="rect">
            <a:avLst/>
          </a:prstGeom>
        </p:spPr>
      </p:pic>
    </p:spTree>
    <p:extLst>
      <p:ext uri="{BB962C8B-B14F-4D97-AF65-F5344CB8AC3E}">
        <p14:creationId xmlns:p14="http://schemas.microsoft.com/office/powerpoint/2010/main" val="962326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AF440-50AE-1F0B-D2CB-A3861F659B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6B2A62-0742-A37C-09FB-3B1DB9CD16B8}"/>
              </a:ext>
            </a:extLst>
          </p:cNvPr>
          <p:cNvSpPr>
            <a:spLocks noGrp="1"/>
          </p:cNvSpPr>
          <p:nvPr>
            <p:ph type="title"/>
          </p:nvPr>
        </p:nvSpPr>
        <p:spPr/>
        <p:txBody>
          <a:bodyPr/>
          <a:lstStyle/>
          <a:p>
            <a:r>
              <a:rPr lang="en-US" dirty="0"/>
              <a:t>Frequently Asked Questions &amp; Common Errors</a:t>
            </a:r>
          </a:p>
        </p:txBody>
      </p:sp>
      <p:sp>
        <p:nvSpPr>
          <p:cNvPr id="3" name="Content Placeholder 2">
            <a:extLst>
              <a:ext uri="{FF2B5EF4-FFF2-40B4-BE49-F238E27FC236}">
                <a16:creationId xmlns:a16="http://schemas.microsoft.com/office/drawing/2014/main" id="{BDA75753-7AE9-FE71-B250-2D419C2331CA}"/>
              </a:ext>
            </a:extLst>
          </p:cNvPr>
          <p:cNvSpPr>
            <a:spLocks noGrp="1"/>
          </p:cNvSpPr>
          <p:nvPr>
            <p:ph sz="half" idx="1"/>
          </p:nvPr>
        </p:nvSpPr>
        <p:spPr/>
        <p:txBody>
          <a:bodyPr/>
          <a:lstStyle/>
          <a:p>
            <a:r>
              <a:rPr lang="en-US" sz="2400" b="1" dirty="0">
                <a:solidFill>
                  <a:schemeClr val="accent5"/>
                </a:solidFill>
              </a:rPr>
              <a:t>Frequently Asked Questions</a:t>
            </a:r>
          </a:p>
          <a:p>
            <a:pPr marL="342900" indent="-342900">
              <a:buFont typeface="Arial" panose="020B0604020202020204" pitchFamily="34" charset="0"/>
              <a:buChar char="•"/>
            </a:pPr>
            <a:r>
              <a:rPr lang="en-US" dirty="0">
                <a:solidFill>
                  <a:schemeClr val="accent5"/>
                </a:solidFill>
              </a:rPr>
              <a:t>Approver has separated do I need their signature?</a:t>
            </a:r>
          </a:p>
          <a:p>
            <a:pPr marL="342900" indent="-342900">
              <a:buFont typeface="Arial" panose="020B0604020202020204" pitchFamily="34" charset="0"/>
              <a:buChar char="•"/>
            </a:pPr>
            <a:r>
              <a:rPr lang="en-US" dirty="0">
                <a:solidFill>
                  <a:schemeClr val="accent5"/>
                </a:solidFill>
              </a:rPr>
              <a:t>How do I delete data or uncheck boxes on form?</a:t>
            </a:r>
          </a:p>
          <a:p>
            <a:pPr marL="342900" indent="-342900">
              <a:buFont typeface="Arial" panose="020B0604020202020204" pitchFamily="34" charset="0"/>
              <a:buChar char="•"/>
            </a:pPr>
            <a:r>
              <a:rPr lang="en-US" dirty="0">
                <a:solidFill>
                  <a:schemeClr val="accent5"/>
                </a:solidFill>
              </a:rPr>
              <a:t>Why can’t I type department ID in section 2?</a:t>
            </a:r>
          </a:p>
          <a:p>
            <a:pPr marL="342900" indent="-342900">
              <a:buFont typeface="Arial" panose="020B0604020202020204" pitchFamily="34" charset="0"/>
              <a:buChar char="•"/>
            </a:pPr>
            <a:r>
              <a:rPr lang="en-US" dirty="0">
                <a:solidFill>
                  <a:schemeClr val="accent5"/>
                </a:solidFill>
              </a:rPr>
              <a:t>Can an approver be added on multiple levels? </a:t>
            </a:r>
          </a:p>
          <a:p>
            <a:pPr marL="342900" indent="-342900">
              <a:buFont typeface="Arial" panose="020B0604020202020204" pitchFamily="34" charset="0"/>
              <a:buChar char="•"/>
            </a:pPr>
            <a:r>
              <a:rPr lang="en-US" dirty="0">
                <a:solidFill>
                  <a:schemeClr val="accent5"/>
                </a:solidFill>
              </a:rPr>
              <a:t>Why can’t I find my fund or department in CSUBuy?</a:t>
            </a:r>
          </a:p>
          <a:p>
            <a:pPr marL="342900" indent="-342900">
              <a:buFont typeface="Arial" panose="020B0604020202020204" pitchFamily="34" charset="0"/>
              <a:buChar char="•"/>
            </a:pPr>
            <a:endParaRPr lang="en-US" dirty="0">
              <a:solidFill>
                <a:schemeClr val="accent5"/>
              </a:solidFill>
            </a:endParaRPr>
          </a:p>
          <a:p>
            <a:pPr marL="342900" indent="-342900">
              <a:buFont typeface="Arial" panose="020B0604020202020204" pitchFamily="34" charset="0"/>
              <a:buChar char="•"/>
            </a:pPr>
            <a:endParaRPr lang="en-US" dirty="0"/>
          </a:p>
        </p:txBody>
      </p:sp>
      <p:sp>
        <p:nvSpPr>
          <p:cNvPr id="5" name="Content Placeholder 4">
            <a:extLst>
              <a:ext uri="{FF2B5EF4-FFF2-40B4-BE49-F238E27FC236}">
                <a16:creationId xmlns:a16="http://schemas.microsoft.com/office/drawing/2014/main" id="{FD1F9A42-1BA1-AEE3-F68E-CF366A4145F2}"/>
              </a:ext>
            </a:extLst>
          </p:cNvPr>
          <p:cNvSpPr>
            <a:spLocks noGrp="1"/>
          </p:cNvSpPr>
          <p:nvPr>
            <p:ph sz="half" idx="2"/>
          </p:nvPr>
        </p:nvSpPr>
        <p:spPr/>
        <p:txBody>
          <a:bodyPr/>
          <a:lstStyle/>
          <a:p>
            <a:r>
              <a:rPr lang="en-US" sz="2400" b="1" dirty="0">
                <a:solidFill>
                  <a:schemeClr val="accent5"/>
                </a:solidFill>
              </a:rPr>
              <a:t>Common Errors</a:t>
            </a:r>
          </a:p>
          <a:p>
            <a:pPr marL="342900" indent="-342900">
              <a:buFont typeface="Arial" panose="020B0604020202020204" pitchFamily="34" charset="0"/>
              <a:buChar char="•"/>
            </a:pPr>
            <a:r>
              <a:rPr lang="en-US" dirty="0">
                <a:solidFill>
                  <a:schemeClr val="accent5"/>
                </a:solidFill>
              </a:rPr>
              <a:t>DOA Approver missing CSUBuy DOA Approver Role.</a:t>
            </a:r>
          </a:p>
          <a:p>
            <a:endParaRPr lang="en-US" dirty="0">
              <a:solidFill>
                <a:schemeClr val="accent5"/>
              </a:solidFill>
            </a:endParaRPr>
          </a:p>
          <a:p>
            <a:endParaRPr lang="en-US" dirty="0">
              <a:solidFill>
                <a:schemeClr val="accent5"/>
              </a:solidFill>
            </a:endParaRPr>
          </a:p>
          <a:p>
            <a:pPr marL="342900" indent="-342900">
              <a:buFont typeface="Arial" panose="020B0604020202020204" pitchFamily="34" charset="0"/>
              <a:buChar char="•"/>
            </a:pPr>
            <a:r>
              <a:rPr lang="en-US" dirty="0">
                <a:solidFill>
                  <a:schemeClr val="accent5"/>
                </a:solidFill>
              </a:rPr>
              <a:t>Forgetting to route to correct approvers in Gateway Form Portal.</a:t>
            </a:r>
          </a:p>
          <a:p>
            <a:pPr marL="342900" indent="-342900">
              <a:buFont typeface="Arial" panose="020B0604020202020204" pitchFamily="34" charset="0"/>
              <a:buChar char="•"/>
            </a:pPr>
            <a:r>
              <a:rPr lang="en-US" dirty="0">
                <a:solidFill>
                  <a:schemeClr val="accent5"/>
                </a:solidFill>
              </a:rPr>
              <a:t>Forgetting to check Add/Delete buttons in Section 2.</a:t>
            </a:r>
          </a:p>
          <a:p>
            <a:endParaRPr lang="en-US" dirty="0"/>
          </a:p>
        </p:txBody>
      </p:sp>
      <p:sp>
        <p:nvSpPr>
          <p:cNvPr id="4" name="Slide Number Placeholder 3">
            <a:extLst>
              <a:ext uri="{FF2B5EF4-FFF2-40B4-BE49-F238E27FC236}">
                <a16:creationId xmlns:a16="http://schemas.microsoft.com/office/drawing/2014/main" id="{ED4F1B7C-6514-E6B4-F3FF-67ED710B476E}"/>
              </a:ext>
            </a:extLst>
          </p:cNvPr>
          <p:cNvSpPr>
            <a:spLocks noGrp="1"/>
          </p:cNvSpPr>
          <p:nvPr>
            <p:ph type="sldNum" sz="quarter" idx="12"/>
          </p:nvPr>
        </p:nvSpPr>
        <p:spPr/>
        <p:txBody>
          <a:bodyPr/>
          <a:lstStyle/>
          <a:p>
            <a:fld id="{5B183420-2B76-864B-A38F-5B19AD9C35DC}" type="slidenum">
              <a:rPr lang="en-US" smtClean="0"/>
              <a:t>9</a:t>
            </a:fld>
            <a:endParaRPr lang="en-US"/>
          </a:p>
        </p:txBody>
      </p:sp>
      <p:pic>
        <p:nvPicPr>
          <p:cNvPr id="6" name="Picture 5">
            <a:extLst>
              <a:ext uri="{FF2B5EF4-FFF2-40B4-BE49-F238E27FC236}">
                <a16:creationId xmlns:a16="http://schemas.microsoft.com/office/drawing/2014/main" id="{D035476E-B5A8-46F2-E165-4E13931447D4}"/>
              </a:ext>
            </a:extLst>
          </p:cNvPr>
          <p:cNvPicPr>
            <a:picLocks noChangeAspect="1"/>
          </p:cNvPicPr>
          <p:nvPr/>
        </p:nvPicPr>
        <p:blipFill>
          <a:blip r:embed="rId2">
            <a:extLst>
              <a:ext uri="{28A0092B-C50C-407E-A947-70E740481C1C}">
                <a14:useLocalDpi xmlns:a14="http://schemas.microsoft.com/office/drawing/2010/main" val="0"/>
              </a:ext>
            </a:extLst>
          </a:blip>
          <a:srcRect l="1743" r="1959"/>
          <a:stretch>
            <a:fillRect/>
          </a:stretch>
        </p:blipFill>
        <p:spPr bwMode="auto">
          <a:xfrm>
            <a:off x="6646917" y="2682397"/>
            <a:ext cx="5105400" cy="686490"/>
          </a:xfrm>
          <a:prstGeom prst="rect">
            <a:avLst/>
          </a:prstGeom>
          <a:noFill/>
          <a:ln>
            <a:noFill/>
          </a:ln>
        </p:spPr>
      </p:pic>
    </p:spTree>
    <p:extLst>
      <p:ext uri="{BB962C8B-B14F-4D97-AF65-F5344CB8AC3E}">
        <p14:creationId xmlns:p14="http://schemas.microsoft.com/office/powerpoint/2010/main" val="1012242995"/>
      </p:ext>
    </p:extLst>
  </p:cSld>
  <p:clrMapOvr>
    <a:masterClrMapping/>
  </p:clrMapOvr>
</p:sld>
</file>

<file path=ppt/theme/theme1.xml><?xml version="1.0" encoding="utf-8"?>
<a:theme xmlns:a="http://schemas.openxmlformats.org/drawingml/2006/main" name="Light Sunburst">
  <a:themeElements>
    <a:clrScheme name="CSUB">
      <a:dk1>
        <a:srgbClr val="001970"/>
      </a:dk1>
      <a:lt1>
        <a:srgbClr val="FFFFFF"/>
      </a:lt1>
      <a:dk2>
        <a:srgbClr val="707371"/>
      </a:dk2>
      <a:lt2>
        <a:srgbClr val="E7E6E6"/>
      </a:lt2>
      <a:accent1>
        <a:srgbClr val="003594"/>
      </a:accent1>
      <a:accent2>
        <a:srgbClr val="FFC72B"/>
      </a:accent2>
      <a:accent3>
        <a:srgbClr val="A5A5A5"/>
      </a:accent3>
      <a:accent4>
        <a:srgbClr val="FFC000"/>
      </a:accent4>
      <a:accent5>
        <a:srgbClr val="003594"/>
      </a:accent5>
      <a:accent6>
        <a:srgbClr val="FFC72B"/>
      </a:accent6>
      <a:hlink>
        <a:srgbClr val="003594"/>
      </a:hlink>
      <a:folHlink>
        <a:srgbClr val="00359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UB-PPT-Template" id="{76E758A3-23D0-2B4C-A32E-55263801346C}" vid="{BDD0C00F-589B-9442-84AD-92048CCFDEC2}"/>
    </a:ext>
  </a:extLst>
</a:theme>
</file>

<file path=ppt/theme/theme2.xml><?xml version="1.0" encoding="utf-8"?>
<a:theme xmlns:a="http://schemas.openxmlformats.org/drawingml/2006/main" name="Dark Blue Gradient">
  <a:themeElements>
    <a:clrScheme name="CSUB">
      <a:dk1>
        <a:srgbClr val="001970"/>
      </a:dk1>
      <a:lt1>
        <a:srgbClr val="FFFFFF"/>
      </a:lt1>
      <a:dk2>
        <a:srgbClr val="707371"/>
      </a:dk2>
      <a:lt2>
        <a:srgbClr val="E7E6E6"/>
      </a:lt2>
      <a:accent1>
        <a:srgbClr val="003594"/>
      </a:accent1>
      <a:accent2>
        <a:srgbClr val="FFC72B"/>
      </a:accent2>
      <a:accent3>
        <a:srgbClr val="A5A5A5"/>
      </a:accent3>
      <a:accent4>
        <a:srgbClr val="FFC000"/>
      </a:accent4>
      <a:accent5>
        <a:srgbClr val="003594"/>
      </a:accent5>
      <a:accent6>
        <a:srgbClr val="FFC72B"/>
      </a:accent6>
      <a:hlink>
        <a:srgbClr val="003594"/>
      </a:hlink>
      <a:folHlink>
        <a:srgbClr val="00359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UB-PPT-Template" id="{76E758A3-23D0-2B4C-A32E-55263801346C}" vid="{630E9CF6-4AF6-6748-A2BE-F0F7B89A2AAB}"/>
    </a:ext>
  </a:extLst>
</a:theme>
</file>

<file path=ppt/theme/theme3.xml><?xml version="1.0" encoding="utf-8"?>
<a:theme xmlns:a="http://schemas.openxmlformats.org/drawingml/2006/main" name="Light Gradient">
  <a:themeElements>
    <a:clrScheme name="CSUB">
      <a:dk1>
        <a:srgbClr val="001970"/>
      </a:dk1>
      <a:lt1>
        <a:srgbClr val="FFFFFF"/>
      </a:lt1>
      <a:dk2>
        <a:srgbClr val="707371"/>
      </a:dk2>
      <a:lt2>
        <a:srgbClr val="E7E6E6"/>
      </a:lt2>
      <a:accent1>
        <a:srgbClr val="003594"/>
      </a:accent1>
      <a:accent2>
        <a:srgbClr val="FFC72B"/>
      </a:accent2>
      <a:accent3>
        <a:srgbClr val="A5A5A5"/>
      </a:accent3>
      <a:accent4>
        <a:srgbClr val="FFC000"/>
      </a:accent4>
      <a:accent5>
        <a:srgbClr val="003594"/>
      </a:accent5>
      <a:accent6>
        <a:srgbClr val="FFC72B"/>
      </a:accent6>
      <a:hlink>
        <a:srgbClr val="003594"/>
      </a:hlink>
      <a:folHlink>
        <a:srgbClr val="00359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UB-PPT-Template" id="{76E758A3-23D0-2B4C-A32E-55263801346C}" vid="{A5DC1694-E93B-9440-A63F-79EA6A64909A}"/>
    </a:ext>
  </a:extLst>
</a:theme>
</file>

<file path=ppt/theme/theme4.xml><?xml version="1.0" encoding="utf-8"?>
<a:theme xmlns:a="http://schemas.openxmlformats.org/drawingml/2006/main" name="Light">
  <a:themeElements>
    <a:clrScheme name="CSUB">
      <a:dk1>
        <a:srgbClr val="001970"/>
      </a:dk1>
      <a:lt1>
        <a:srgbClr val="FFFFFF"/>
      </a:lt1>
      <a:dk2>
        <a:srgbClr val="707371"/>
      </a:dk2>
      <a:lt2>
        <a:srgbClr val="E7E6E6"/>
      </a:lt2>
      <a:accent1>
        <a:srgbClr val="003594"/>
      </a:accent1>
      <a:accent2>
        <a:srgbClr val="FFC72B"/>
      </a:accent2>
      <a:accent3>
        <a:srgbClr val="A5A5A5"/>
      </a:accent3>
      <a:accent4>
        <a:srgbClr val="FFC000"/>
      </a:accent4>
      <a:accent5>
        <a:srgbClr val="003594"/>
      </a:accent5>
      <a:accent6>
        <a:srgbClr val="FFC72B"/>
      </a:accent6>
      <a:hlink>
        <a:srgbClr val="003594"/>
      </a:hlink>
      <a:folHlink>
        <a:srgbClr val="00359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UB-PPT-Template" id="{76E758A3-23D0-2B4C-A32E-55263801346C}" vid="{C0049778-570B-2F4F-9A25-48C9E011F66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CSUB-Powerpoint-Template</Template>
  <TotalTime>1410</TotalTime>
  <Words>8714</Words>
  <Application>Microsoft Office PowerPoint</Application>
  <PresentationFormat>Widescreen</PresentationFormat>
  <Paragraphs>1007</Paragraphs>
  <Slides>69</Slides>
  <Notes>31</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69</vt:i4>
      </vt:variant>
    </vt:vector>
  </HeadingPairs>
  <TitlesOfParts>
    <vt:vector size="80" baseType="lpstr">
      <vt:lpstr>Arial</vt:lpstr>
      <vt:lpstr>Calibri</vt:lpstr>
      <vt:lpstr>Open Sans</vt:lpstr>
      <vt:lpstr>Open Sans Semibold</vt:lpstr>
      <vt:lpstr>Oswald</vt:lpstr>
      <vt:lpstr>Oswald Medium</vt:lpstr>
      <vt:lpstr>Wingdings</vt:lpstr>
      <vt:lpstr>Light Sunburst</vt:lpstr>
      <vt:lpstr>Dark Blue Gradient</vt:lpstr>
      <vt:lpstr>Light Gradient</vt:lpstr>
      <vt:lpstr>Light</vt:lpstr>
      <vt:lpstr>Business and Financial Services Training</vt:lpstr>
      <vt:lpstr>Campus Accounting </vt:lpstr>
      <vt:lpstr>Importance of Delegation of Authority</vt:lpstr>
      <vt:lpstr>Responsibilities of a Delegated Approver</vt:lpstr>
      <vt:lpstr>Delegation of Authority Levels</vt:lpstr>
      <vt:lpstr>CSUB DOA Structure</vt:lpstr>
      <vt:lpstr>Overview of Chartfield Request Form</vt:lpstr>
      <vt:lpstr>Example Chartfield Request Forms</vt:lpstr>
      <vt:lpstr>Frequently Asked Questions &amp; Common Errors</vt:lpstr>
      <vt:lpstr>Upcoming DOA Changes</vt:lpstr>
      <vt:lpstr>BKCMP Trust Agreement Requirements</vt:lpstr>
      <vt:lpstr>BKCMP Trust Agreement Requirements</vt:lpstr>
      <vt:lpstr>Trust Agreement Example</vt:lpstr>
      <vt:lpstr>Campus Accounting </vt:lpstr>
      <vt:lpstr>PowerPoint Presentation</vt:lpstr>
      <vt:lpstr>Procurement &amp; Contract Services </vt:lpstr>
      <vt:lpstr>CSUBUY P2P cont.</vt:lpstr>
      <vt:lpstr>Requisition/Purchase Order Processing</vt:lpstr>
      <vt:lpstr>Unauthorized Purchases</vt:lpstr>
      <vt:lpstr>Contract Signing Authority</vt:lpstr>
      <vt:lpstr>Contract Processing </vt:lpstr>
      <vt:lpstr>Accessible Technology Initiative (ATI)</vt:lpstr>
      <vt:lpstr>Important to know… </vt:lpstr>
      <vt:lpstr>Procurement Policy Updates - Part 1</vt:lpstr>
      <vt:lpstr>Procurement Policy Updates - Part 2</vt:lpstr>
      <vt:lpstr>PowerPoint Presentation</vt:lpstr>
      <vt:lpstr>Roles &amp; Responsibilities in Managing Property</vt:lpstr>
      <vt:lpstr>Roles &amp; Responsibilities in Managing Property (cont.)</vt:lpstr>
      <vt:lpstr>Department Property Custodian Responsibilities </vt:lpstr>
      <vt:lpstr>Trackable Property  </vt:lpstr>
      <vt:lpstr>PowerPoint Presentation</vt:lpstr>
      <vt:lpstr>Payment Services </vt:lpstr>
      <vt:lpstr>Payment Services Resources </vt:lpstr>
      <vt:lpstr>Concur Optimization Project </vt:lpstr>
      <vt:lpstr>Concur Optimization Project Timeline </vt:lpstr>
      <vt:lpstr>Concur Optimization Project Resources </vt:lpstr>
      <vt:lpstr>Hospitality </vt:lpstr>
      <vt:lpstr>How to Pay an Invoice </vt:lpstr>
      <vt:lpstr>How to Pay an Invoice </vt:lpstr>
      <vt:lpstr>How to Pay an Invoice </vt:lpstr>
      <vt:lpstr>ProCard Forms </vt:lpstr>
      <vt:lpstr>ProCard Reminders </vt:lpstr>
      <vt:lpstr>ProCard Reminders </vt:lpstr>
      <vt:lpstr>ProCard Reminders </vt:lpstr>
      <vt:lpstr>ProCard Reminders </vt:lpstr>
      <vt:lpstr>ProCard Reminders </vt:lpstr>
      <vt:lpstr>Travel Reminders </vt:lpstr>
      <vt:lpstr>Travel Requests </vt:lpstr>
      <vt:lpstr>Travel Expense Claims </vt:lpstr>
      <vt:lpstr>Travel Receipts </vt:lpstr>
      <vt:lpstr>PowerPoint Presentation</vt:lpstr>
      <vt:lpstr>Student Financial Services – Cash Handling Locations </vt:lpstr>
      <vt:lpstr>Student Financial Services – Cash Handling Training </vt:lpstr>
      <vt:lpstr>Student Financial Services – Off-Campus Billing </vt:lpstr>
      <vt:lpstr>Background </vt:lpstr>
      <vt:lpstr>Billing Request Form (BRF) </vt:lpstr>
      <vt:lpstr>Requestor Information &amp; Services </vt:lpstr>
      <vt:lpstr>Off Campus Billing Section </vt:lpstr>
      <vt:lpstr>Invoice Example  </vt:lpstr>
      <vt:lpstr>Payments </vt:lpstr>
      <vt:lpstr>Reconciliation </vt:lpstr>
      <vt:lpstr>Process Summary </vt:lpstr>
      <vt:lpstr>PowerPoint Presentation</vt:lpstr>
      <vt:lpstr>Foundation - Endowments</vt:lpstr>
      <vt:lpstr>Foundation - Endowments</vt:lpstr>
      <vt:lpstr>Foundation - Fund Balance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Heather Macaulay</dc:creator>
  <cp:lastModifiedBy>Heather Macaulay</cp:lastModifiedBy>
  <cp:revision>11</cp:revision>
  <dcterms:created xsi:type="dcterms:W3CDTF">2026-02-10T01:32:35Z</dcterms:created>
  <dcterms:modified xsi:type="dcterms:W3CDTF">2026-02-27T19:07:25Z</dcterms:modified>
</cp:coreProperties>
</file>