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309" r:id="rId4"/>
    <p:sldId id="310" r:id="rId5"/>
    <p:sldId id="296" r:id="rId6"/>
    <p:sldId id="308" r:id="rId7"/>
    <p:sldId id="304" r:id="rId8"/>
    <p:sldId id="298" r:id="rId9"/>
    <p:sldId id="315" r:id="rId10"/>
    <p:sldId id="303" r:id="rId11"/>
    <p:sldId id="302" r:id="rId12"/>
    <p:sldId id="288" r:id="rId13"/>
    <p:sldId id="316" r:id="rId14"/>
    <p:sldId id="317" r:id="rId15"/>
    <p:sldId id="318" r:id="rId16"/>
    <p:sldId id="289" r:id="rId17"/>
    <p:sldId id="320" r:id="rId1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8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7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8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EDE4-DB17-46CD-8241-06F11CC35269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95E9-5600-4603-9DDA-ACE75CDC2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260885"/>
            <a:ext cx="9144000" cy="243577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CSU Bakersfield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800" b="1" dirty="0" smtClean="0"/>
              <a:t>Faculty Budget Forum</a:t>
            </a:r>
            <a:br>
              <a:rPr lang="en-US" sz="48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674" y="3552611"/>
            <a:ext cx="9720649" cy="1655762"/>
          </a:xfrm>
        </p:spPr>
        <p:txBody>
          <a:bodyPr>
            <a:normAutofit/>
          </a:bodyPr>
          <a:lstStyle/>
          <a:p>
            <a:r>
              <a:rPr lang="en-US" sz="3900" dirty="0"/>
              <a:t>T</a:t>
            </a:r>
            <a:r>
              <a:rPr lang="en-US" sz="3900" dirty="0" smtClean="0"/>
              <a:t>hursday, May 11, 2017</a:t>
            </a:r>
          </a:p>
          <a:p>
            <a:r>
              <a:rPr lang="en-US" sz="3200" dirty="0" smtClean="0"/>
              <a:t>Mr. Thom Davis, vice president and chief financial officer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1" y="132893"/>
            <a:ext cx="11854248" cy="65644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4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0" y="129013"/>
            <a:ext cx="11903676" cy="65683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01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1731"/>
            <a:ext cx="9144000" cy="230964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u="sng" dirty="0" smtClean="0"/>
              <a:t>Budget Status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800" b="1" dirty="0" smtClean="0"/>
              <a:t>Fund-Department-Account</a:t>
            </a:r>
            <a:br>
              <a:rPr lang="en-US" sz="4800" b="1" dirty="0" smtClean="0"/>
            </a:br>
            <a:r>
              <a:rPr lang="en-US" sz="4800" b="1" dirty="0"/>
              <a:t>P</a:t>
            </a:r>
            <a:r>
              <a:rPr lang="en-US" sz="4800" b="1" dirty="0" smtClean="0"/>
              <a:t>osition Control &amp; Operating Expenses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endParaRPr lang="en-US" sz="4900" b="1" dirty="0"/>
          </a:p>
        </p:txBody>
      </p:sp>
    </p:spTree>
    <p:extLst>
      <p:ext uri="{BB962C8B-B14F-4D97-AF65-F5344CB8AC3E}">
        <p14:creationId xmlns:p14="http://schemas.microsoft.com/office/powerpoint/2010/main" val="36351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2167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Question </a:t>
            </a:r>
            <a:r>
              <a:rPr lang="en-US" sz="4000" dirty="0"/>
              <a:t>1: </a:t>
            </a:r>
            <a:r>
              <a:rPr lang="en-US" sz="4000" dirty="0">
                <a:solidFill>
                  <a:schemeClr val="accent5"/>
                </a:solidFill>
              </a:rPr>
              <a:t>WHERE</a:t>
            </a:r>
            <a:r>
              <a:rPr lang="en-US" sz="4000" dirty="0"/>
              <a:t> is the money coming </a:t>
            </a:r>
            <a:r>
              <a:rPr lang="en-US" sz="4000" dirty="0" smtClean="0"/>
              <a:t>from?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Fund</a:t>
            </a:r>
            <a:r>
              <a:rPr lang="en-US" sz="4000" dirty="0" smtClean="0"/>
              <a:t> = Ship (within a family of ships)</a:t>
            </a:r>
            <a:br>
              <a:rPr lang="en-US" sz="4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u="sng" dirty="0" smtClean="0">
                <a:solidFill>
                  <a:srgbClr val="FF0000"/>
                </a:solidFill>
              </a:rPr>
              <a:t>BK=State Funds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      </a:t>
            </a:r>
            <a:r>
              <a:rPr lang="en-US" sz="2000" u="sng" dirty="0" smtClean="0">
                <a:solidFill>
                  <a:srgbClr val="FF0000"/>
                </a:solidFill>
              </a:rPr>
              <a:t>SP=Sponsored Program Funds  </a:t>
            </a:r>
            <a:r>
              <a:rPr lang="en-US" sz="2000" dirty="0" smtClean="0">
                <a:solidFill>
                  <a:srgbClr val="FF0000"/>
                </a:solidFill>
              </a:rPr>
              <a:t>       </a:t>
            </a:r>
            <a:r>
              <a:rPr lang="en-US" sz="2000" u="sng" dirty="0" smtClean="0">
                <a:solidFill>
                  <a:srgbClr val="FF0000"/>
                </a:solidFill>
              </a:rPr>
              <a:t>MU=Non Mandatory Fee Funds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6" y="2660486"/>
            <a:ext cx="3166241" cy="305451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87" y="2660482"/>
            <a:ext cx="3236036" cy="305451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50" y="2660482"/>
            <a:ext cx="3609975" cy="30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52" y="3966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Question </a:t>
            </a:r>
            <a:r>
              <a:rPr lang="en-US" sz="4000" dirty="0"/>
              <a:t>2: </a:t>
            </a:r>
            <a:r>
              <a:rPr lang="en-US" sz="4000" dirty="0">
                <a:solidFill>
                  <a:schemeClr val="accent5"/>
                </a:solidFill>
              </a:rPr>
              <a:t>WHO</a:t>
            </a:r>
            <a:r>
              <a:rPr lang="en-US" sz="4000" dirty="0"/>
              <a:t> is spending the money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Department</a:t>
            </a:r>
            <a:r>
              <a:rPr lang="en-US" sz="4000" dirty="0" smtClean="0"/>
              <a:t> = 2 Bedroom Suite (on the ship)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6" y="1795849"/>
            <a:ext cx="9490840" cy="44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52" y="396656"/>
            <a:ext cx="10515600" cy="195240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Question </a:t>
            </a:r>
            <a:r>
              <a:rPr lang="en-US" sz="4000" dirty="0"/>
              <a:t>3: </a:t>
            </a:r>
            <a:r>
              <a:rPr lang="en-US" sz="4000" dirty="0">
                <a:solidFill>
                  <a:schemeClr val="accent5"/>
                </a:solidFill>
              </a:rPr>
              <a:t>WHAT </a:t>
            </a:r>
            <a:r>
              <a:rPr lang="en-US" sz="4000" dirty="0"/>
              <a:t>is the money being spent on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Account</a:t>
            </a:r>
            <a:r>
              <a:rPr lang="en-US" sz="4000" dirty="0" smtClean="0"/>
              <a:t> = Room (in the 2 bedroom suite)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2200" u="sng" dirty="0" smtClean="0">
                <a:solidFill>
                  <a:srgbClr val="FF0000"/>
                </a:solidFill>
              </a:rPr>
              <a:t>Position Control                 </a:t>
            </a:r>
            <a:r>
              <a:rPr lang="en-US" sz="2200" dirty="0" smtClean="0">
                <a:solidFill>
                  <a:srgbClr val="FF0000"/>
                </a:solidFill>
              </a:rPr>
              <a:t>  </a:t>
            </a:r>
            <a:r>
              <a:rPr lang="en-US" sz="4000" dirty="0" smtClean="0">
                <a:solidFill>
                  <a:srgbClr val="FF0000"/>
                </a:solidFill>
              </a:rPr>
              <a:t>l </a:t>
            </a:r>
            <a:r>
              <a:rPr lang="en-US" sz="4000" u="sng" dirty="0" smtClean="0">
                <a:solidFill>
                  <a:srgbClr val="FF0000"/>
                </a:solidFill>
              </a:rPr>
              <a:t>         </a:t>
            </a:r>
            <a:r>
              <a:rPr lang="en-US" sz="2200" u="sng" dirty="0" smtClean="0">
                <a:solidFill>
                  <a:srgbClr val="FF0000"/>
                </a:solidFill>
              </a:rPr>
              <a:t>Operating Expenses</a:t>
            </a:r>
            <a:r>
              <a:rPr lang="en-US" sz="2200" dirty="0" smtClean="0"/>
              <a:t> 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5" y="2483069"/>
            <a:ext cx="9829800" cy="40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9123"/>
            <a:ext cx="9144000" cy="30269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u="sng" dirty="0" smtClean="0"/>
              <a:t>Budget Process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800" b="1" dirty="0" smtClean="0"/>
              <a:t>Input</a:t>
            </a:r>
            <a:br>
              <a:rPr lang="en-US" sz="4800" b="1" dirty="0" smtClean="0"/>
            </a:br>
            <a:r>
              <a:rPr lang="en-US" sz="4800" b="1" dirty="0" smtClean="0"/>
              <a:t>Shared Governance / Consultation</a:t>
            </a:r>
            <a:br>
              <a:rPr lang="en-US" sz="4800" b="1" dirty="0" smtClean="0"/>
            </a:br>
            <a:r>
              <a:rPr lang="en-US" sz="4800" b="1" dirty="0" smtClean="0"/>
              <a:t>Decision</a:t>
            </a:r>
            <a:br>
              <a:rPr lang="en-US" sz="4800" b="1" dirty="0" smtClean="0"/>
            </a:br>
            <a:r>
              <a:rPr lang="en-US" sz="4800" b="1" dirty="0" smtClean="0"/>
              <a:t>Reporting (posted on-line)</a:t>
            </a:r>
            <a:endParaRPr lang="en-US" sz="4900" b="1" dirty="0"/>
          </a:p>
        </p:txBody>
      </p:sp>
    </p:spTree>
    <p:extLst>
      <p:ext uri="{BB962C8B-B14F-4D97-AF65-F5344CB8AC3E}">
        <p14:creationId xmlns:p14="http://schemas.microsoft.com/office/powerpoint/2010/main" val="36562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552893"/>
            <a:ext cx="11912403" cy="6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9123"/>
            <a:ext cx="9144000" cy="2325415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Budget History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800" b="1" dirty="0" smtClean="0"/>
              <a:t>FY2008 – FY2017</a:t>
            </a:r>
            <a:br>
              <a:rPr lang="en-US" sz="48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endParaRPr lang="en-US" sz="4900" b="1" dirty="0"/>
          </a:p>
        </p:txBody>
      </p:sp>
    </p:spTree>
    <p:extLst>
      <p:ext uri="{BB962C8B-B14F-4D97-AF65-F5344CB8AC3E}">
        <p14:creationId xmlns:p14="http://schemas.microsoft.com/office/powerpoint/2010/main" val="30726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5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1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12180692" cy="6858001"/>
            <a:chOff x="0" y="-1"/>
            <a:chExt cx="12180692" cy="685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180692" cy="68580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57" y="1652334"/>
              <a:ext cx="10266745" cy="3776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11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3724" r="19531" b="5585"/>
          <a:stretch/>
        </p:blipFill>
        <p:spPr>
          <a:xfrm>
            <a:off x="2075935" y="123568"/>
            <a:ext cx="6573795" cy="66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8" y="98854"/>
            <a:ext cx="11846010" cy="6641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518" y="3525794"/>
            <a:ext cx="1215520" cy="14967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6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4" y="107091"/>
            <a:ext cx="11862486" cy="6631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796" y="2957383"/>
            <a:ext cx="1528847" cy="18346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78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164123"/>
            <a:ext cx="11816862" cy="65180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109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21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CSU Bakersfield Faculty Budget Forum  </vt:lpstr>
      <vt:lpstr>Budget History FY2008 – FY2017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Budget Status Fund-Department-Account Position Control &amp; Operating Expenses </vt:lpstr>
      <vt:lpstr> Question 1: WHERE is the money coming from? Fund = Ship (within a family of ships)  BK=State Funds                                  SP=Sponsored Program Funds         MU=Non Mandatory Fee Funds </vt:lpstr>
      <vt:lpstr> Question 2: WHO is spending the money? Department = 2 Bedroom Suite (on the ship) </vt:lpstr>
      <vt:lpstr> Question 3: WHAT is the money being spent on? Account = Room (in the 2 bedroom suite)                         Position Control                   l          Operating Expenses   </vt:lpstr>
      <vt:lpstr>   Budget Process Input Shared Governance / Consultation Decision Reporting (posted on-line)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Control – Perfect World</dc:title>
  <dc:creator>Shaun Luque</dc:creator>
  <cp:lastModifiedBy>Tammara Sherman</cp:lastModifiedBy>
  <cp:revision>110</cp:revision>
  <cp:lastPrinted>2017-05-10T16:49:37Z</cp:lastPrinted>
  <dcterms:created xsi:type="dcterms:W3CDTF">2016-07-12T16:19:16Z</dcterms:created>
  <dcterms:modified xsi:type="dcterms:W3CDTF">2017-05-11T15:40:39Z</dcterms:modified>
</cp:coreProperties>
</file>